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323"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18" r:id="rId61"/>
    <p:sldId id="319" r:id="rId62"/>
    <p:sldId id="320" r:id="rId63"/>
    <p:sldId id="321" r:id="rId64"/>
    <p:sldId id="322"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C5EF8B-28B4-414B-8083-87860C2D27B1}" type="datetimeFigureOut">
              <a:rPr lang="en-US" smtClean="0"/>
              <a:t>5/8/2025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F31399-F8C3-43EB-95C1-E844F9785512}" type="slidenum">
              <a:rPr lang="en-US" smtClean="0"/>
              <a:t>‹#›</a:t>
            </a:fld>
            <a:endParaRPr lang="en-US"/>
          </a:p>
        </p:txBody>
      </p:sp>
    </p:spTree>
    <p:extLst>
      <p:ext uri="{BB962C8B-B14F-4D97-AF65-F5344CB8AC3E}">
        <p14:creationId xmlns:p14="http://schemas.microsoft.com/office/powerpoint/2010/main" val="2129476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871FBEC6-FFC8-4612-BAF5-C2A1BF78C100}" type="slidenum">
              <a:rPr lang="en-CA" sz="1200" i="0" smtClean="0">
                <a:latin typeface="Tahoma" pitchFamily="34" charset="0"/>
              </a:rPr>
              <a:pPr eaLnBrk="1" hangingPunct="1"/>
              <a:t>2</a:t>
            </a:fld>
            <a:endParaRPr lang="en-CA" sz="1200" i="0" smtClean="0">
              <a:latin typeface="Tahoma" pitchFamily="34" charset="0"/>
            </a:endParaRPr>
          </a:p>
        </p:txBody>
      </p:sp>
      <p:sp>
        <p:nvSpPr>
          <p:cNvPr id="73731" name="Rectangle 2"/>
          <p:cNvSpPr>
            <a:spLocks noChangeArrowheads="1" noTextEdit="1"/>
          </p:cNvSpPr>
          <p:nvPr>
            <p:ph type="sldImg"/>
          </p:nvPr>
        </p:nvSpPr>
        <p:spPr>
          <a:ln/>
        </p:spPr>
      </p:sp>
      <p:sp>
        <p:nvSpPr>
          <p:cNvPr id="7373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7FEC022A-B731-4AFF-8DED-C6791CF8704C}" type="slidenum">
              <a:rPr lang="en-CA" sz="1200" i="0" smtClean="0">
                <a:latin typeface="Tahoma" pitchFamily="34" charset="0"/>
              </a:rPr>
              <a:pPr eaLnBrk="1" hangingPunct="1"/>
              <a:t>13</a:t>
            </a:fld>
            <a:endParaRPr lang="en-CA" sz="1200" i="0" smtClean="0">
              <a:latin typeface="Tahoma" pitchFamily="34" charset="0"/>
            </a:endParaRPr>
          </a:p>
        </p:txBody>
      </p:sp>
      <p:sp>
        <p:nvSpPr>
          <p:cNvPr id="82947" name="Rectangle 2"/>
          <p:cNvSpPr>
            <a:spLocks noChangeArrowheads="1" noTextEdit="1"/>
          </p:cNvSpPr>
          <p:nvPr>
            <p:ph type="sldImg"/>
          </p:nvPr>
        </p:nvSpPr>
        <p:spPr>
          <a:ln/>
        </p:spPr>
      </p:sp>
      <p:sp>
        <p:nvSpPr>
          <p:cNvPr id="8294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A3B90591-8C76-4DBD-949C-FA3EF2692E97}" type="slidenum">
              <a:rPr lang="en-CA" sz="1200" i="0" smtClean="0">
                <a:latin typeface="Tahoma" pitchFamily="34" charset="0"/>
              </a:rPr>
              <a:pPr eaLnBrk="1" hangingPunct="1"/>
              <a:t>14</a:t>
            </a:fld>
            <a:endParaRPr lang="en-CA" sz="1200" i="0" smtClean="0">
              <a:latin typeface="Tahoma" pitchFamily="34" charset="0"/>
            </a:endParaRPr>
          </a:p>
        </p:txBody>
      </p:sp>
      <p:sp>
        <p:nvSpPr>
          <p:cNvPr id="83971" name="Rectangle 2"/>
          <p:cNvSpPr>
            <a:spLocks noChangeArrowheads="1" noTextEdit="1"/>
          </p:cNvSpPr>
          <p:nvPr>
            <p:ph type="sldImg"/>
          </p:nvPr>
        </p:nvSpPr>
        <p:spPr>
          <a:ln/>
        </p:spPr>
      </p:sp>
      <p:sp>
        <p:nvSpPr>
          <p:cNvPr id="8397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1BC67436-9492-4B19-BDD0-5C6CA11A922D}" type="slidenum">
              <a:rPr lang="en-CA" sz="1200" i="0" smtClean="0">
                <a:latin typeface="Tahoma" pitchFamily="34" charset="0"/>
              </a:rPr>
              <a:pPr eaLnBrk="1" hangingPunct="1"/>
              <a:t>15</a:t>
            </a:fld>
            <a:endParaRPr lang="en-CA" sz="1200" i="0" smtClean="0">
              <a:latin typeface="Tahoma" pitchFamily="34" charset="0"/>
            </a:endParaRPr>
          </a:p>
        </p:txBody>
      </p:sp>
      <p:sp>
        <p:nvSpPr>
          <p:cNvPr id="84995" name="Rectangle 2"/>
          <p:cNvSpPr>
            <a:spLocks noChangeArrowheads="1" noTextEdit="1"/>
          </p:cNvSpPr>
          <p:nvPr>
            <p:ph type="sldImg"/>
          </p:nvPr>
        </p:nvSpPr>
        <p:spPr>
          <a:ln/>
        </p:spPr>
      </p:sp>
      <p:sp>
        <p:nvSpPr>
          <p:cNvPr id="8499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C2D4CEE9-3CD2-47B1-9320-F389118FB968}" type="slidenum">
              <a:rPr lang="en-CA" sz="1200" i="0" smtClean="0">
                <a:latin typeface="Tahoma" pitchFamily="34" charset="0"/>
              </a:rPr>
              <a:pPr eaLnBrk="1" hangingPunct="1"/>
              <a:t>18</a:t>
            </a:fld>
            <a:endParaRPr lang="en-CA" sz="1200" i="0" smtClean="0">
              <a:latin typeface="Tahoma" pitchFamily="34" charset="0"/>
            </a:endParaRPr>
          </a:p>
        </p:txBody>
      </p:sp>
      <p:sp>
        <p:nvSpPr>
          <p:cNvPr id="86019" name="Rectangle 2"/>
          <p:cNvSpPr>
            <a:spLocks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624EFDD5-9692-4A97-B0CA-0935386575C7}" type="slidenum">
              <a:rPr lang="en-CA" sz="1200" i="0" smtClean="0">
                <a:latin typeface="Tahoma" pitchFamily="34" charset="0"/>
              </a:rPr>
              <a:pPr eaLnBrk="1" hangingPunct="1"/>
              <a:t>19</a:t>
            </a:fld>
            <a:endParaRPr lang="en-CA" sz="1200" i="0" smtClean="0">
              <a:latin typeface="Tahoma" pitchFamily="34" charset="0"/>
            </a:endParaRPr>
          </a:p>
        </p:txBody>
      </p:sp>
      <p:sp>
        <p:nvSpPr>
          <p:cNvPr id="87043" name="Rectangle 2"/>
          <p:cNvSpPr>
            <a:spLocks noChangeArrowheads="1" noTextEdit="1"/>
          </p:cNvSpPr>
          <p:nvPr>
            <p:ph type="sldImg"/>
          </p:nvPr>
        </p:nvSpPr>
        <p:spPr>
          <a:ln/>
        </p:spPr>
      </p:sp>
      <p:sp>
        <p:nvSpPr>
          <p:cNvPr id="87044"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531EF6C4-28F9-4E2F-947C-705B6B1B4111}" type="slidenum">
              <a:rPr lang="en-CA" sz="1200" i="0" smtClean="0">
                <a:latin typeface="Tahoma" pitchFamily="34" charset="0"/>
              </a:rPr>
              <a:pPr eaLnBrk="1" hangingPunct="1"/>
              <a:t>20</a:t>
            </a:fld>
            <a:endParaRPr lang="en-CA" sz="1200" i="0" smtClean="0">
              <a:latin typeface="Tahoma" pitchFamily="34" charset="0"/>
            </a:endParaRPr>
          </a:p>
        </p:txBody>
      </p:sp>
      <p:sp>
        <p:nvSpPr>
          <p:cNvPr id="88067" name="Rectangle 2"/>
          <p:cNvSpPr>
            <a:spLocks noChangeArrowheads="1" noTextEdit="1"/>
          </p:cNvSpPr>
          <p:nvPr>
            <p:ph type="sldImg"/>
          </p:nvPr>
        </p:nvSpPr>
        <p:spPr>
          <a:ln/>
        </p:spPr>
      </p:sp>
      <p:sp>
        <p:nvSpPr>
          <p:cNvPr id="88068"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AB40EF81-1EBA-46DB-9861-CC39D33780E9}" type="slidenum">
              <a:rPr lang="en-CA" sz="1200" i="0" smtClean="0">
                <a:latin typeface="Tahoma" pitchFamily="34" charset="0"/>
              </a:rPr>
              <a:pPr eaLnBrk="1" hangingPunct="1"/>
              <a:t>21</a:t>
            </a:fld>
            <a:endParaRPr lang="en-CA" sz="1200" i="0" smtClean="0">
              <a:latin typeface="Tahoma" pitchFamily="34" charset="0"/>
            </a:endParaRPr>
          </a:p>
        </p:txBody>
      </p:sp>
      <p:sp>
        <p:nvSpPr>
          <p:cNvPr id="89091" name="Rectangle 2"/>
          <p:cNvSpPr>
            <a:spLocks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5B51E7A3-E0F2-4661-B165-9D58A02255C7}" type="slidenum">
              <a:rPr lang="en-CA" sz="1200" i="0" smtClean="0">
                <a:latin typeface="Tahoma" pitchFamily="34" charset="0"/>
              </a:rPr>
              <a:pPr eaLnBrk="1" hangingPunct="1"/>
              <a:t>22</a:t>
            </a:fld>
            <a:endParaRPr lang="en-CA" sz="1200" i="0" smtClean="0">
              <a:latin typeface="Tahoma" pitchFamily="34" charset="0"/>
            </a:endParaRPr>
          </a:p>
        </p:txBody>
      </p:sp>
      <p:sp>
        <p:nvSpPr>
          <p:cNvPr id="90115" name="Rectangle 2"/>
          <p:cNvSpPr>
            <a:spLocks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73BA5673-9D2D-4D68-9073-32B83CDAC26F}" type="slidenum">
              <a:rPr lang="en-CA" sz="1200" i="0" smtClean="0">
                <a:latin typeface="Tahoma" pitchFamily="34" charset="0"/>
              </a:rPr>
              <a:pPr eaLnBrk="1" hangingPunct="1"/>
              <a:t>23</a:t>
            </a:fld>
            <a:endParaRPr lang="en-CA" sz="1200" i="0" smtClean="0">
              <a:latin typeface="Tahoma" pitchFamily="34" charset="0"/>
            </a:endParaRPr>
          </a:p>
        </p:txBody>
      </p:sp>
      <p:sp>
        <p:nvSpPr>
          <p:cNvPr id="91139" name="Rectangle 2"/>
          <p:cNvSpPr>
            <a:spLocks noChangeArrowheads="1" noTextEdit="1"/>
          </p:cNvSpPr>
          <p:nvPr>
            <p:ph type="sldImg"/>
          </p:nvPr>
        </p:nvSpPr>
        <p:spPr>
          <a:ln/>
        </p:spPr>
      </p:sp>
      <p:sp>
        <p:nvSpPr>
          <p:cNvPr id="9114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1334C7C5-7E62-4D2F-99EB-632E95FBBE77}" type="slidenum">
              <a:rPr lang="en-CA" sz="1200" i="0" smtClean="0">
                <a:latin typeface="Tahoma" pitchFamily="34" charset="0"/>
              </a:rPr>
              <a:pPr eaLnBrk="1" hangingPunct="1"/>
              <a:t>24</a:t>
            </a:fld>
            <a:endParaRPr lang="en-CA" sz="1200" i="0" smtClean="0">
              <a:latin typeface="Tahoma" pitchFamily="34" charset="0"/>
            </a:endParaRPr>
          </a:p>
        </p:txBody>
      </p:sp>
      <p:sp>
        <p:nvSpPr>
          <p:cNvPr id="92163" name="Rectangle 2"/>
          <p:cNvSpPr>
            <a:spLocks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10423243-A723-4C39-8DBA-DB12532FD8F1}" type="slidenum">
              <a:rPr lang="en-CA" sz="1200" i="0" smtClean="0">
                <a:latin typeface="Tahoma" pitchFamily="34" charset="0"/>
              </a:rPr>
              <a:pPr eaLnBrk="1" hangingPunct="1"/>
              <a:t>3</a:t>
            </a:fld>
            <a:endParaRPr lang="en-CA" sz="1200" i="0" smtClean="0">
              <a:latin typeface="Tahoma" pitchFamily="34" charset="0"/>
            </a:endParaRPr>
          </a:p>
        </p:txBody>
      </p:sp>
      <p:sp>
        <p:nvSpPr>
          <p:cNvPr id="74755" name="Rectangle 2"/>
          <p:cNvSpPr>
            <a:spLocks noChangeArrowheads="1" noTextEdit="1"/>
          </p:cNvSpPr>
          <p:nvPr>
            <p:ph type="sldImg"/>
          </p:nvPr>
        </p:nvSpPr>
        <p:spPr>
          <a:ln/>
        </p:spPr>
      </p:sp>
      <p:sp>
        <p:nvSpPr>
          <p:cNvPr id="747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84E1571C-8FF7-4624-A68B-E9806A5611C9}" type="slidenum">
              <a:rPr lang="en-CA" sz="1200" i="0" smtClean="0">
                <a:latin typeface="Tahoma" pitchFamily="34" charset="0"/>
              </a:rPr>
              <a:pPr eaLnBrk="1" hangingPunct="1"/>
              <a:t>26</a:t>
            </a:fld>
            <a:endParaRPr lang="en-CA" sz="1200" i="0" smtClean="0">
              <a:latin typeface="Tahoma" pitchFamily="34" charset="0"/>
            </a:endParaRPr>
          </a:p>
        </p:txBody>
      </p:sp>
      <p:sp>
        <p:nvSpPr>
          <p:cNvPr id="93187" name="Rectangle 2"/>
          <p:cNvSpPr>
            <a:spLocks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3F6E5760-3F0D-46DC-90BF-F3C9DC4FCBDD}" type="slidenum">
              <a:rPr lang="en-CA" sz="1200" i="0" smtClean="0">
                <a:latin typeface="Tahoma" pitchFamily="34" charset="0"/>
              </a:rPr>
              <a:pPr eaLnBrk="1" hangingPunct="1"/>
              <a:t>27</a:t>
            </a:fld>
            <a:endParaRPr lang="en-CA" sz="1200" i="0" smtClean="0">
              <a:latin typeface="Tahoma" pitchFamily="34" charset="0"/>
            </a:endParaRPr>
          </a:p>
        </p:txBody>
      </p:sp>
      <p:sp>
        <p:nvSpPr>
          <p:cNvPr id="94211" name="Rectangle 2"/>
          <p:cNvSpPr>
            <a:spLocks noChangeArrowheads="1" noTextEdit="1"/>
          </p:cNvSpPr>
          <p:nvPr>
            <p:ph type="sldImg"/>
          </p:nvPr>
        </p:nvSpPr>
        <p:spPr>
          <a:ln/>
        </p:spPr>
      </p:sp>
      <p:sp>
        <p:nvSpPr>
          <p:cNvPr id="94212"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B0FB23EB-91BB-4860-A554-39DD6B2AAC60}" type="slidenum">
              <a:rPr lang="en-CA" sz="1200" i="0" smtClean="0">
                <a:latin typeface="Tahoma" pitchFamily="34" charset="0"/>
              </a:rPr>
              <a:pPr eaLnBrk="1" hangingPunct="1"/>
              <a:t>29</a:t>
            </a:fld>
            <a:endParaRPr lang="en-CA" sz="1200" i="0" smtClean="0">
              <a:latin typeface="Tahoma" pitchFamily="34" charset="0"/>
            </a:endParaRPr>
          </a:p>
        </p:txBody>
      </p:sp>
      <p:sp>
        <p:nvSpPr>
          <p:cNvPr id="95235" name="Rectangle 2"/>
          <p:cNvSpPr>
            <a:spLocks noChangeArrowheads="1" noTextEdit="1"/>
          </p:cNvSpPr>
          <p:nvPr>
            <p:ph type="sldImg"/>
          </p:nvPr>
        </p:nvSpPr>
        <p:spPr>
          <a:ln/>
        </p:spPr>
      </p:sp>
      <p:sp>
        <p:nvSpPr>
          <p:cNvPr id="95236"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E85A0DD0-8C15-4F24-BD23-CAFE7F27B9E1}" type="slidenum">
              <a:rPr lang="en-CA" sz="1200" i="0" smtClean="0">
                <a:latin typeface="Tahoma" pitchFamily="34" charset="0"/>
              </a:rPr>
              <a:pPr eaLnBrk="1" hangingPunct="1"/>
              <a:t>31</a:t>
            </a:fld>
            <a:endParaRPr lang="en-CA" sz="1200" i="0" smtClean="0">
              <a:latin typeface="Tahoma" pitchFamily="34" charset="0"/>
            </a:endParaRPr>
          </a:p>
        </p:txBody>
      </p:sp>
      <p:sp>
        <p:nvSpPr>
          <p:cNvPr id="96259" name="Rectangle 2"/>
          <p:cNvSpPr>
            <a:spLocks noChangeArrowheads="1" noTextEdit="1"/>
          </p:cNvSpPr>
          <p:nvPr>
            <p:ph type="sldImg"/>
          </p:nvPr>
        </p:nvSpPr>
        <p:spPr>
          <a:ln/>
        </p:spPr>
      </p:sp>
      <p:sp>
        <p:nvSpPr>
          <p:cNvPr id="96260" name="Rectangle 3"/>
          <p:cNvSpPr>
            <a:spLocks noGrp="1" noChangeArrowheads="1"/>
          </p:cNvSpPr>
          <p:nvPr>
            <p:ph type="body" idx="1"/>
          </p:nvPr>
        </p:nvSpPr>
        <p:spPr>
          <a:noFill/>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CD84DB39-6F47-4D65-B33D-3BF20199ACBA}" type="slidenum">
              <a:rPr lang="en-CA" sz="1200" i="0" smtClean="0">
                <a:latin typeface="Tahoma" pitchFamily="34" charset="0"/>
              </a:rPr>
              <a:pPr eaLnBrk="1" hangingPunct="1"/>
              <a:t>33</a:t>
            </a:fld>
            <a:endParaRPr lang="en-CA" sz="1200" i="0" smtClean="0">
              <a:latin typeface="Tahoma" pitchFamily="34" charset="0"/>
            </a:endParaRPr>
          </a:p>
        </p:txBody>
      </p:sp>
      <p:sp>
        <p:nvSpPr>
          <p:cNvPr id="97283" name="Rectangle 2"/>
          <p:cNvSpPr>
            <a:spLocks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4164A697-9A0A-4320-B852-9193570C44EB}" type="slidenum">
              <a:rPr lang="en-CA" sz="1200" i="0" smtClean="0">
                <a:latin typeface="Tahoma" pitchFamily="34" charset="0"/>
              </a:rPr>
              <a:pPr eaLnBrk="1" hangingPunct="1"/>
              <a:t>34</a:t>
            </a:fld>
            <a:endParaRPr lang="en-CA" sz="1200" i="0" smtClean="0">
              <a:latin typeface="Tahoma" pitchFamily="34" charset="0"/>
            </a:endParaRPr>
          </a:p>
        </p:txBody>
      </p:sp>
      <p:sp>
        <p:nvSpPr>
          <p:cNvPr id="98307" name="Rectangle 2"/>
          <p:cNvSpPr>
            <a:spLocks noChangeArrowheads="1" noTextEdit="1"/>
          </p:cNvSpPr>
          <p:nvPr>
            <p:ph type="sldImg"/>
          </p:nvPr>
        </p:nvSpPr>
        <p:spPr>
          <a:ln/>
        </p:spPr>
      </p:sp>
      <p:sp>
        <p:nvSpPr>
          <p:cNvPr id="9830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37C853EC-BDF9-485E-8DE5-A125F0D80F0F}" type="slidenum">
              <a:rPr lang="en-CA" sz="1200" i="0" smtClean="0">
                <a:latin typeface="Tahoma" pitchFamily="34" charset="0"/>
              </a:rPr>
              <a:pPr eaLnBrk="1" hangingPunct="1"/>
              <a:t>35</a:t>
            </a:fld>
            <a:endParaRPr lang="en-CA" sz="1200" i="0" smtClean="0">
              <a:latin typeface="Tahoma" pitchFamily="34" charset="0"/>
            </a:endParaRPr>
          </a:p>
        </p:txBody>
      </p:sp>
      <p:sp>
        <p:nvSpPr>
          <p:cNvPr id="99331" name="Rectangle 2"/>
          <p:cNvSpPr>
            <a:spLocks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C5AB0D02-CA3F-42EA-B7EE-16925D8BCCA2}" type="slidenum">
              <a:rPr lang="en-CA" sz="1200" i="0" smtClean="0">
                <a:latin typeface="Tahoma" pitchFamily="34" charset="0"/>
              </a:rPr>
              <a:pPr eaLnBrk="1" hangingPunct="1"/>
              <a:t>36</a:t>
            </a:fld>
            <a:endParaRPr lang="en-CA" sz="1200" i="0" smtClean="0">
              <a:latin typeface="Tahoma" pitchFamily="34" charset="0"/>
            </a:endParaRPr>
          </a:p>
        </p:txBody>
      </p:sp>
      <p:sp>
        <p:nvSpPr>
          <p:cNvPr id="100355" name="Rectangle 2"/>
          <p:cNvSpPr>
            <a:spLocks noChangeArrowheads="1" noTextEdit="1"/>
          </p:cNvSpPr>
          <p:nvPr>
            <p:ph type="sldImg"/>
          </p:nvPr>
        </p:nvSpPr>
        <p:spPr>
          <a:ln/>
        </p:spPr>
      </p:sp>
      <p:sp>
        <p:nvSpPr>
          <p:cNvPr id="10035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43B8158B-13B0-4E05-B400-F53451C87819}" type="slidenum">
              <a:rPr lang="en-CA" sz="1200" i="0" smtClean="0">
                <a:latin typeface="Tahoma" pitchFamily="34" charset="0"/>
              </a:rPr>
              <a:pPr eaLnBrk="1" hangingPunct="1"/>
              <a:t>37</a:t>
            </a:fld>
            <a:endParaRPr lang="en-CA" sz="1200" i="0" smtClean="0">
              <a:latin typeface="Tahoma" pitchFamily="34" charset="0"/>
            </a:endParaRPr>
          </a:p>
        </p:txBody>
      </p:sp>
      <p:sp>
        <p:nvSpPr>
          <p:cNvPr id="101379" name="Rectangle 2"/>
          <p:cNvSpPr>
            <a:spLocks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6C75A395-53CA-4EFF-85D4-7285CA57A26D}" type="slidenum">
              <a:rPr lang="en-CA" sz="1200" i="0" smtClean="0">
                <a:latin typeface="Tahoma" pitchFamily="34" charset="0"/>
              </a:rPr>
              <a:pPr eaLnBrk="1" hangingPunct="1"/>
              <a:t>38</a:t>
            </a:fld>
            <a:endParaRPr lang="en-CA" sz="1200" i="0" smtClean="0">
              <a:latin typeface="Tahoma" pitchFamily="34" charset="0"/>
            </a:endParaRPr>
          </a:p>
        </p:txBody>
      </p:sp>
      <p:sp>
        <p:nvSpPr>
          <p:cNvPr id="102403" name="Rectangle 2"/>
          <p:cNvSpPr>
            <a:spLocks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A46D1D56-FD35-471A-9577-35AA1D6CDB96}" type="slidenum">
              <a:rPr lang="en-CA" sz="1200" i="0" smtClean="0">
                <a:latin typeface="Tahoma" pitchFamily="34" charset="0"/>
              </a:rPr>
              <a:pPr eaLnBrk="1" hangingPunct="1"/>
              <a:t>4</a:t>
            </a:fld>
            <a:endParaRPr lang="en-CA" sz="1200" i="0" smtClean="0">
              <a:latin typeface="Tahoma" pitchFamily="34" charset="0"/>
            </a:endParaRPr>
          </a:p>
        </p:txBody>
      </p:sp>
      <p:sp>
        <p:nvSpPr>
          <p:cNvPr id="75779" name="Rectangle 2"/>
          <p:cNvSpPr>
            <a:spLocks noChangeArrowheads="1" noTextEdit="1"/>
          </p:cNvSpPr>
          <p:nvPr>
            <p:ph type="sldImg"/>
          </p:nvPr>
        </p:nvSpPr>
        <p:spPr>
          <a:ln/>
        </p:spPr>
      </p:sp>
      <p:sp>
        <p:nvSpPr>
          <p:cNvPr id="7578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169C212C-CA36-4C69-A062-556701B7C891}" type="slidenum">
              <a:rPr lang="en-CA" sz="1200" i="0" smtClean="0">
                <a:latin typeface="Tahoma" pitchFamily="34" charset="0"/>
              </a:rPr>
              <a:pPr eaLnBrk="1" hangingPunct="1"/>
              <a:t>39</a:t>
            </a:fld>
            <a:endParaRPr lang="en-CA" sz="1200" i="0" smtClean="0">
              <a:latin typeface="Tahoma" pitchFamily="34" charset="0"/>
            </a:endParaRPr>
          </a:p>
        </p:txBody>
      </p:sp>
      <p:sp>
        <p:nvSpPr>
          <p:cNvPr id="103427" name="Rectangle 2"/>
          <p:cNvSpPr>
            <a:spLocks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EE5E404D-40B1-460A-9523-714DDB24118C}" type="slidenum">
              <a:rPr lang="en-CA" sz="1200" i="0" smtClean="0">
                <a:latin typeface="Tahoma" pitchFamily="34" charset="0"/>
              </a:rPr>
              <a:pPr eaLnBrk="1" hangingPunct="1"/>
              <a:t>40</a:t>
            </a:fld>
            <a:endParaRPr lang="en-CA" sz="1200" i="0" smtClean="0">
              <a:latin typeface="Tahoma" pitchFamily="34" charset="0"/>
            </a:endParaRPr>
          </a:p>
        </p:txBody>
      </p:sp>
      <p:sp>
        <p:nvSpPr>
          <p:cNvPr id="104451" name="Rectangle 2"/>
          <p:cNvSpPr>
            <a:spLocks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12F8A63D-B327-411B-A057-CC0375497D8B}" type="slidenum">
              <a:rPr lang="en-CA" sz="1200" i="0" smtClean="0">
                <a:latin typeface="Tahoma" pitchFamily="34" charset="0"/>
              </a:rPr>
              <a:pPr eaLnBrk="1" hangingPunct="1"/>
              <a:t>41</a:t>
            </a:fld>
            <a:endParaRPr lang="en-CA" sz="1200" i="0" smtClean="0">
              <a:latin typeface="Tahoma" pitchFamily="34" charset="0"/>
            </a:endParaRPr>
          </a:p>
        </p:txBody>
      </p:sp>
      <p:sp>
        <p:nvSpPr>
          <p:cNvPr id="105475" name="Rectangle 2"/>
          <p:cNvSpPr>
            <a:spLocks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7C8699C4-6977-4AF8-BA63-184AB2898365}" type="slidenum">
              <a:rPr lang="en-CA" sz="1200" i="0" smtClean="0">
                <a:latin typeface="Tahoma" pitchFamily="34" charset="0"/>
              </a:rPr>
              <a:pPr eaLnBrk="1" hangingPunct="1"/>
              <a:t>45</a:t>
            </a:fld>
            <a:endParaRPr lang="en-CA" sz="1200" i="0" smtClean="0">
              <a:latin typeface="Tahoma" pitchFamily="34" charset="0"/>
            </a:endParaRPr>
          </a:p>
        </p:txBody>
      </p:sp>
      <p:sp>
        <p:nvSpPr>
          <p:cNvPr id="106499" name="Rectangle 2"/>
          <p:cNvSpPr>
            <a:spLocks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749C22B9-C4F9-4541-B502-EFE6A0038728}" type="slidenum">
              <a:rPr lang="en-CA" sz="1200" i="0" smtClean="0">
                <a:latin typeface="Tahoma" pitchFamily="34" charset="0"/>
              </a:rPr>
              <a:pPr eaLnBrk="1" hangingPunct="1"/>
              <a:t>46</a:t>
            </a:fld>
            <a:endParaRPr lang="en-CA" sz="1200" i="0" smtClean="0">
              <a:latin typeface="Tahoma" pitchFamily="34" charset="0"/>
            </a:endParaRPr>
          </a:p>
        </p:txBody>
      </p:sp>
      <p:sp>
        <p:nvSpPr>
          <p:cNvPr id="107523" name="Rectangle 2"/>
          <p:cNvSpPr>
            <a:spLocks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922E820B-5952-471F-9BF7-42832A979F31}" type="slidenum">
              <a:rPr lang="en-CA" sz="1200" i="0" smtClean="0">
                <a:latin typeface="Tahoma" pitchFamily="34" charset="0"/>
              </a:rPr>
              <a:pPr eaLnBrk="1" hangingPunct="1"/>
              <a:t>47</a:t>
            </a:fld>
            <a:endParaRPr lang="en-CA" sz="1200" i="0" smtClean="0">
              <a:latin typeface="Tahoma" pitchFamily="34" charset="0"/>
            </a:endParaRPr>
          </a:p>
        </p:txBody>
      </p:sp>
      <p:sp>
        <p:nvSpPr>
          <p:cNvPr id="108547" name="Rectangle 2"/>
          <p:cNvSpPr>
            <a:spLocks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C1EC0C5A-C547-418E-BBCF-31FFC2536306}" type="slidenum">
              <a:rPr lang="en-CA" sz="1200" i="0" smtClean="0">
                <a:latin typeface="Tahoma" pitchFamily="34" charset="0"/>
              </a:rPr>
              <a:pPr eaLnBrk="1" hangingPunct="1"/>
              <a:t>48</a:t>
            </a:fld>
            <a:endParaRPr lang="en-CA" sz="1200" i="0" smtClean="0">
              <a:latin typeface="Tahoma" pitchFamily="34" charset="0"/>
            </a:endParaRPr>
          </a:p>
        </p:txBody>
      </p:sp>
      <p:sp>
        <p:nvSpPr>
          <p:cNvPr id="109571" name="Rectangle 2"/>
          <p:cNvSpPr>
            <a:spLocks noChangeArrowheads="1" noTextEdit="1"/>
          </p:cNvSpPr>
          <p:nvPr>
            <p:ph type="sldImg"/>
          </p:nvPr>
        </p:nvSpPr>
        <p:spPr>
          <a:ln/>
        </p:spPr>
      </p:sp>
      <p:sp>
        <p:nvSpPr>
          <p:cNvPr id="10957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56CF3491-0BEB-43BE-A246-3C1C4303DD35}" type="slidenum">
              <a:rPr lang="en-CA" sz="1200" i="0" smtClean="0">
                <a:latin typeface="Tahoma" pitchFamily="34" charset="0"/>
              </a:rPr>
              <a:pPr eaLnBrk="1" hangingPunct="1"/>
              <a:t>49</a:t>
            </a:fld>
            <a:endParaRPr lang="en-CA" sz="1200" i="0" smtClean="0">
              <a:latin typeface="Tahoma" pitchFamily="34" charset="0"/>
            </a:endParaRPr>
          </a:p>
        </p:txBody>
      </p:sp>
      <p:sp>
        <p:nvSpPr>
          <p:cNvPr id="110595" name="Rectangle 2"/>
          <p:cNvSpPr>
            <a:spLocks noChangeArrowheads="1" noTextEdit="1"/>
          </p:cNvSpPr>
          <p:nvPr>
            <p:ph type="sldImg"/>
          </p:nvPr>
        </p:nvSpPr>
        <p:spPr>
          <a:ln/>
        </p:spPr>
      </p:sp>
      <p:sp>
        <p:nvSpPr>
          <p:cNvPr id="11059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4B85518C-65A1-496B-BC3D-D8FC9CD26138}" type="slidenum">
              <a:rPr lang="en-CA" sz="1200" i="0" smtClean="0">
                <a:latin typeface="Tahoma" pitchFamily="34" charset="0"/>
              </a:rPr>
              <a:pPr eaLnBrk="1" hangingPunct="1"/>
              <a:t>50</a:t>
            </a:fld>
            <a:endParaRPr lang="en-CA" sz="1200" i="0" smtClean="0">
              <a:latin typeface="Tahoma" pitchFamily="34" charset="0"/>
            </a:endParaRPr>
          </a:p>
        </p:txBody>
      </p:sp>
      <p:sp>
        <p:nvSpPr>
          <p:cNvPr id="111619" name="Rectangle 2"/>
          <p:cNvSpPr>
            <a:spLocks noChangeArrowheads="1" noTextEdit="1"/>
          </p:cNvSpPr>
          <p:nvPr>
            <p:ph type="sldImg"/>
          </p:nvPr>
        </p:nvSpPr>
        <p:spPr>
          <a:ln/>
        </p:spPr>
      </p:sp>
      <p:sp>
        <p:nvSpPr>
          <p:cNvPr id="11162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14634DA7-B10B-4317-A4B7-6C3A6AEDC66A}" type="slidenum">
              <a:rPr lang="en-CA" sz="1200" i="0" smtClean="0">
                <a:latin typeface="Tahoma" pitchFamily="34" charset="0"/>
              </a:rPr>
              <a:pPr eaLnBrk="1" hangingPunct="1"/>
              <a:t>51</a:t>
            </a:fld>
            <a:endParaRPr lang="en-CA" sz="1200" i="0" smtClean="0">
              <a:latin typeface="Tahoma" pitchFamily="34" charset="0"/>
            </a:endParaRPr>
          </a:p>
        </p:txBody>
      </p:sp>
      <p:sp>
        <p:nvSpPr>
          <p:cNvPr id="112643" name="Rectangle 2"/>
          <p:cNvSpPr>
            <a:spLocks noChangeArrowheads="1" noTextEdit="1"/>
          </p:cNvSpPr>
          <p:nvPr>
            <p:ph type="sldImg"/>
          </p:nvPr>
        </p:nvSpPr>
        <p:spPr>
          <a:ln/>
        </p:spPr>
      </p:sp>
      <p:sp>
        <p:nvSpPr>
          <p:cNvPr id="11264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B9110F66-B592-49A6-9255-489EFAB30A3E}" type="slidenum">
              <a:rPr lang="en-CA" sz="1200" i="0" smtClean="0">
                <a:latin typeface="Tahoma" pitchFamily="34" charset="0"/>
              </a:rPr>
              <a:pPr eaLnBrk="1" hangingPunct="1"/>
              <a:t>5</a:t>
            </a:fld>
            <a:endParaRPr lang="en-CA" sz="1200" i="0" smtClean="0">
              <a:latin typeface="Tahoma" pitchFamily="34" charset="0"/>
            </a:endParaRPr>
          </a:p>
        </p:txBody>
      </p:sp>
      <p:sp>
        <p:nvSpPr>
          <p:cNvPr id="76803" name="Rectangle 2"/>
          <p:cNvSpPr>
            <a:spLocks noChangeArrowheads="1" noTextEdit="1"/>
          </p:cNvSpPr>
          <p:nvPr>
            <p:ph type="sldImg"/>
          </p:nvPr>
        </p:nvSpPr>
        <p:spPr>
          <a:ln/>
        </p:spPr>
      </p:sp>
      <p:sp>
        <p:nvSpPr>
          <p:cNvPr id="7680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91DD0137-D571-4B9A-91EB-041CF01D4B7D}" type="slidenum">
              <a:rPr lang="en-CA" sz="1200" i="0" smtClean="0">
                <a:latin typeface="Tahoma" pitchFamily="34" charset="0"/>
              </a:rPr>
              <a:pPr eaLnBrk="1" hangingPunct="1"/>
              <a:t>53</a:t>
            </a:fld>
            <a:endParaRPr lang="en-CA" sz="1200" i="0" smtClean="0">
              <a:latin typeface="Tahoma" pitchFamily="34" charset="0"/>
            </a:endParaRPr>
          </a:p>
        </p:txBody>
      </p:sp>
      <p:sp>
        <p:nvSpPr>
          <p:cNvPr id="113667" name="Rectangle 2"/>
          <p:cNvSpPr>
            <a:spLocks noChangeArrowheads="1" noTextEdit="1"/>
          </p:cNvSpPr>
          <p:nvPr>
            <p:ph type="sldImg"/>
          </p:nvPr>
        </p:nvSpPr>
        <p:spPr>
          <a:ln/>
        </p:spPr>
      </p:sp>
      <p:sp>
        <p:nvSpPr>
          <p:cNvPr id="11366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F1BAB502-CC92-4C4E-97FA-AA3E729365CA}" type="slidenum">
              <a:rPr lang="en-CA" sz="1200" i="0" smtClean="0">
                <a:latin typeface="Tahoma" pitchFamily="34" charset="0"/>
              </a:rPr>
              <a:pPr eaLnBrk="1" hangingPunct="1"/>
              <a:t>54</a:t>
            </a:fld>
            <a:endParaRPr lang="en-CA" sz="1200" i="0" smtClean="0">
              <a:latin typeface="Tahoma" pitchFamily="34" charset="0"/>
            </a:endParaRPr>
          </a:p>
        </p:txBody>
      </p:sp>
      <p:sp>
        <p:nvSpPr>
          <p:cNvPr id="114691" name="Rectangle 2"/>
          <p:cNvSpPr>
            <a:spLocks noChangeArrowheads="1" noTextEdit="1"/>
          </p:cNvSpPr>
          <p:nvPr>
            <p:ph type="sldImg"/>
          </p:nvPr>
        </p:nvSpPr>
        <p:spPr>
          <a:ln/>
        </p:spPr>
      </p:sp>
      <p:sp>
        <p:nvSpPr>
          <p:cNvPr id="11469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83679513-3E38-426B-8DED-85D2C98C12DF}" type="slidenum">
              <a:rPr lang="en-CA" sz="1200" i="0" smtClean="0">
                <a:latin typeface="Tahoma" pitchFamily="34" charset="0"/>
              </a:rPr>
              <a:pPr eaLnBrk="1" hangingPunct="1"/>
              <a:t>55</a:t>
            </a:fld>
            <a:endParaRPr lang="en-CA" sz="1200" i="0" smtClean="0">
              <a:latin typeface="Tahoma" pitchFamily="34" charset="0"/>
            </a:endParaRPr>
          </a:p>
        </p:txBody>
      </p:sp>
      <p:sp>
        <p:nvSpPr>
          <p:cNvPr id="115715" name="Rectangle 2"/>
          <p:cNvSpPr>
            <a:spLocks noChangeArrowheads="1" noTextEdit="1"/>
          </p:cNvSpPr>
          <p:nvPr>
            <p:ph type="sldImg"/>
          </p:nvPr>
        </p:nvSpPr>
        <p:spPr>
          <a:ln/>
        </p:spPr>
      </p:sp>
      <p:sp>
        <p:nvSpPr>
          <p:cNvPr id="11571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16B86157-2C4F-4BA6-B099-A1AF02493E58}" type="slidenum">
              <a:rPr lang="en-CA" sz="1200" i="0" smtClean="0">
                <a:latin typeface="Tahoma" pitchFamily="34" charset="0"/>
              </a:rPr>
              <a:pPr eaLnBrk="1" hangingPunct="1"/>
              <a:t>56</a:t>
            </a:fld>
            <a:endParaRPr lang="en-CA" sz="1200" i="0" smtClean="0">
              <a:latin typeface="Tahoma" pitchFamily="34" charset="0"/>
            </a:endParaRPr>
          </a:p>
        </p:txBody>
      </p:sp>
      <p:sp>
        <p:nvSpPr>
          <p:cNvPr id="116739" name="Rectangle 2"/>
          <p:cNvSpPr>
            <a:spLocks noChangeArrowheads="1" noTextEdit="1"/>
          </p:cNvSpPr>
          <p:nvPr>
            <p:ph type="sldImg"/>
          </p:nvPr>
        </p:nvSpPr>
        <p:spPr>
          <a:ln/>
        </p:spPr>
      </p:sp>
      <p:sp>
        <p:nvSpPr>
          <p:cNvPr id="11674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92E00F77-E2E8-4D4B-945D-7611D98CB80F}" type="slidenum">
              <a:rPr lang="en-CA" sz="1200" i="0" smtClean="0">
                <a:latin typeface="Tahoma" pitchFamily="34" charset="0"/>
              </a:rPr>
              <a:pPr eaLnBrk="1" hangingPunct="1"/>
              <a:t>57</a:t>
            </a:fld>
            <a:endParaRPr lang="en-CA" sz="1200" i="0" smtClean="0">
              <a:latin typeface="Tahoma" pitchFamily="34" charset="0"/>
            </a:endParaRPr>
          </a:p>
        </p:txBody>
      </p:sp>
      <p:sp>
        <p:nvSpPr>
          <p:cNvPr id="117763" name="Rectangle 2"/>
          <p:cNvSpPr>
            <a:spLocks noChangeArrowheads="1" noTextEdit="1"/>
          </p:cNvSpPr>
          <p:nvPr>
            <p:ph type="sldImg"/>
          </p:nvPr>
        </p:nvSpPr>
        <p:spPr>
          <a:ln/>
        </p:spPr>
      </p:sp>
      <p:sp>
        <p:nvSpPr>
          <p:cNvPr id="11776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F796A81B-D169-4603-A7D3-155C558E8FB8}" type="slidenum">
              <a:rPr lang="en-CA" sz="1200" i="0" smtClean="0">
                <a:latin typeface="Tahoma" pitchFamily="34" charset="0"/>
              </a:rPr>
              <a:pPr eaLnBrk="1" hangingPunct="1"/>
              <a:t>59</a:t>
            </a:fld>
            <a:endParaRPr lang="en-CA" sz="1200" i="0" smtClean="0">
              <a:latin typeface="Tahoma" pitchFamily="34" charset="0"/>
            </a:endParaRPr>
          </a:p>
        </p:txBody>
      </p:sp>
      <p:sp>
        <p:nvSpPr>
          <p:cNvPr id="118787" name="Rectangle 2"/>
          <p:cNvSpPr>
            <a:spLocks noChangeArrowheads="1" noTextEdit="1"/>
          </p:cNvSpPr>
          <p:nvPr>
            <p:ph type="sldImg"/>
          </p:nvPr>
        </p:nvSpPr>
        <p:spPr>
          <a:ln/>
        </p:spPr>
      </p:sp>
      <p:sp>
        <p:nvSpPr>
          <p:cNvPr id="11878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BA37F1D3-D86D-4024-A339-4206CE840AA2}" type="slidenum">
              <a:rPr lang="en-CA" sz="1200" i="0" smtClean="0">
                <a:latin typeface="Tahoma" pitchFamily="34" charset="0"/>
              </a:rPr>
              <a:pPr eaLnBrk="1" hangingPunct="1"/>
              <a:t>61</a:t>
            </a:fld>
            <a:endParaRPr lang="en-CA" sz="1200" i="0" smtClean="0">
              <a:latin typeface="Tahoma" pitchFamily="34" charset="0"/>
            </a:endParaRPr>
          </a:p>
        </p:txBody>
      </p:sp>
      <p:sp>
        <p:nvSpPr>
          <p:cNvPr id="119811" name="Rectangle 2"/>
          <p:cNvSpPr>
            <a:spLocks noChangeArrowheads="1" noTextEdit="1"/>
          </p:cNvSpPr>
          <p:nvPr>
            <p:ph type="sldImg"/>
          </p:nvPr>
        </p:nvSpPr>
        <p:spPr>
          <a:ln/>
        </p:spPr>
      </p:sp>
      <p:sp>
        <p:nvSpPr>
          <p:cNvPr id="11981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055EF565-F236-41D4-AE87-ABE4534BC9F6}" type="slidenum">
              <a:rPr lang="en-CA" sz="1200" i="0" smtClean="0">
                <a:latin typeface="Tahoma" pitchFamily="34" charset="0"/>
              </a:rPr>
              <a:pPr eaLnBrk="1" hangingPunct="1"/>
              <a:t>62</a:t>
            </a:fld>
            <a:endParaRPr lang="en-CA" sz="1200" i="0" smtClean="0">
              <a:latin typeface="Tahoma" pitchFamily="34" charset="0"/>
            </a:endParaRPr>
          </a:p>
        </p:txBody>
      </p:sp>
      <p:sp>
        <p:nvSpPr>
          <p:cNvPr id="120835" name="Rectangle 2"/>
          <p:cNvSpPr>
            <a:spLocks noChangeArrowheads="1" noTextEdit="1"/>
          </p:cNvSpPr>
          <p:nvPr>
            <p:ph type="sldImg"/>
          </p:nvPr>
        </p:nvSpPr>
        <p:spPr>
          <a:ln/>
        </p:spPr>
      </p:sp>
      <p:sp>
        <p:nvSpPr>
          <p:cNvPr id="12083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C2FE6EB6-F6CD-4726-9CFB-290B647AFB24}" type="slidenum">
              <a:rPr lang="en-CA" sz="1200" i="0" smtClean="0">
                <a:latin typeface="Tahoma" pitchFamily="34" charset="0"/>
              </a:rPr>
              <a:pPr eaLnBrk="1" hangingPunct="1"/>
              <a:t>63</a:t>
            </a:fld>
            <a:endParaRPr lang="en-CA" sz="1200" i="0" smtClean="0">
              <a:latin typeface="Tahoma" pitchFamily="34" charset="0"/>
            </a:endParaRPr>
          </a:p>
        </p:txBody>
      </p:sp>
      <p:sp>
        <p:nvSpPr>
          <p:cNvPr id="121859" name="Rectangle 2"/>
          <p:cNvSpPr>
            <a:spLocks noChangeArrowheads="1" noTextEdit="1"/>
          </p:cNvSpPr>
          <p:nvPr>
            <p:ph type="sldImg"/>
          </p:nvPr>
        </p:nvSpPr>
        <p:spPr>
          <a:ln/>
        </p:spPr>
      </p:sp>
      <p:sp>
        <p:nvSpPr>
          <p:cNvPr id="12186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EC0066DA-E451-4253-A55F-502A9194AAFB}" type="slidenum">
              <a:rPr lang="en-CA" sz="1200" i="0" smtClean="0">
                <a:latin typeface="Tahoma" pitchFamily="34" charset="0"/>
              </a:rPr>
              <a:pPr eaLnBrk="1" hangingPunct="1"/>
              <a:t>64</a:t>
            </a:fld>
            <a:endParaRPr lang="en-CA" sz="1200" i="0" smtClean="0">
              <a:latin typeface="Tahoma" pitchFamily="34" charset="0"/>
            </a:endParaRPr>
          </a:p>
        </p:txBody>
      </p:sp>
      <p:sp>
        <p:nvSpPr>
          <p:cNvPr id="122883" name="Rectangle 2"/>
          <p:cNvSpPr>
            <a:spLocks noChangeArrowheads="1" noTextEdit="1"/>
          </p:cNvSpPr>
          <p:nvPr>
            <p:ph type="sldImg"/>
          </p:nvPr>
        </p:nvSpPr>
        <p:spPr>
          <a:ln/>
        </p:spPr>
      </p:sp>
      <p:sp>
        <p:nvSpPr>
          <p:cNvPr id="12288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FDA26D38-BAE3-42AC-8D40-9F88E7C22A20}" type="slidenum">
              <a:rPr lang="en-CA" sz="1200" i="0" smtClean="0">
                <a:latin typeface="Tahoma" pitchFamily="34" charset="0"/>
              </a:rPr>
              <a:pPr eaLnBrk="1" hangingPunct="1"/>
              <a:t>6</a:t>
            </a:fld>
            <a:endParaRPr lang="en-CA" sz="1200" i="0" smtClean="0">
              <a:latin typeface="Tahoma" pitchFamily="34" charset="0"/>
            </a:endParaRPr>
          </a:p>
        </p:txBody>
      </p:sp>
      <p:sp>
        <p:nvSpPr>
          <p:cNvPr id="77827" name="Rectangle 2"/>
          <p:cNvSpPr>
            <a:spLocks noChangeArrowheads="1" noTextEdit="1"/>
          </p:cNvSpPr>
          <p:nvPr>
            <p:ph type="sldImg"/>
          </p:nvPr>
        </p:nvSpPr>
        <p:spPr>
          <a:ln/>
        </p:spPr>
      </p:sp>
      <p:sp>
        <p:nvSpPr>
          <p:cNvPr id="77828"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DB0BA6B7-61B9-4FFC-84AA-F4AA29007559}" type="slidenum">
              <a:rPr lang="en-CA" sz="1200" i="0" smtClean="0">
                <a:latin typeface="Tahoma" pitchFamily="34" charset="0"/>
              </a:rPr>
              <a:pPr eaLnBrk="1" hangingPunct="1"/>
              <a:t>7</a:t>
            </a:fld>
            <a:endParaRPr lang="en-CA" sz="1200" i="0" smtClean="0">
              <a:latin typeface="Tahoma" pitchFamily="34" charset="0"/>
            </a:endParaRPr>
          </a:p>
        </p:txBody>
      </p:sp>
      <p:sp>
        <p:nvSpPr>
          <p:cNvPr id="78851" name="Rectangle 2"/>
          <p:cNvSpPr>
            <a:spLocks noChangeArrowheads="1" noTextEdit="1"/>
          </p:cNvSpPr>
          <p:nvPr>
            <p:ph type="sldImg"/>
          </p:nvPr>
        </p:nvSpPr>
        <p:spPr>
          <a:ln/>
        </p:spPr>
      </p:sp>
      <p:sp>
        <p:nvSpPr>
          <p:cNvPr id="78852"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A62C64F8-B408-4452-9A9C-C97B4B7F8796}" type="slidenum">
              <a:rPr lang="en-CA" sz="1200" i="0" smtClean="0">
                <a:latin typeface="Tahoma" pitchFamily="34" charset="0"/>
              </a:rPr>
              <a:pPr eaLnBrk="1" hangingPunct="1"/>
              <a:t>8</a:t>
            </a:fld>
            <a:endParaRPr lang="en-CA" sz="1200" i="0" smtClean="0">
              <a:latin typeface="Tahoma" pitchFamily="34" charset="0"/>
            </a:endParaRPr>
          </a:p>
        </p:txBody>
      </p:sp>
      <p:sp>
        <p:nvSpPr>
          <p:cNvPr id="79875" name="Rectangle 2"/>
          <p:cNvSpPr>
            <a:spLocks noChangeArrowheads="1" noTextEdit="1"/>
          </p:cNvSpPr>
          <p:nvPr>
            <p:ph type="sldImg"/>
          </p:nvPr>
        </p:nvSpPr>
        <p:spPr>
          <a:ln/>
        </p:spPr>
      </p:sp>
      <p:sp>
        <p:nvSpPr>
          <p:cNvPr id="79876"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38D9F6E8-F132-4939-90FA-5A69B26F8E87}" type="slidenum">
              <a:rPr lang="en-CA" sz="1200" i="0" smtClean="0">
                <a:latin typeface="Tahoma" pitchFamily="34" charset="0"/>
              </a:rPr>
              <a:pPr eaLnBrk="1" hangingPunct="1"/>
              <a:t>9</a:t>
            </a:fld>
            <a:endParaRPr lang="en-CA" sz="1200" i="0" smtClean="0">
              <a:latin typeface="Tahoma" pitchFamily="34" charset="0"/>
            </a:endParaRPr>
          </a:p>
        </p:txBody>
      </p:sp>
      <p:sp>
        <p:nvSpPr>
          <p:cNvPr id="80899" name="Rectangle 2"/>
          <p:cNvSpPr>
            <a:spLocks noChangeArrowheads="1" noTextEdit="1"/>
          </p:cNvSpPr>
          <p:nvPr>
            <p:ph type="sldImg"/>
          </p:nvPr>
        </p:nvSpPr>
        <p:spPr>
          <a:ln/>
        </p:spPr>
      </p:sp>
      <p:sp>
        <p:nvSpPr>
          <p:cNvPr id="80900"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fld id="{E9024138-ECB8-4784-8BD0-8917365B8D42}" type="slidenum">
              <a:rPr lang="en-CA" sz="1200" i="0" smtClean="0">
                <a:latin typeface="Tahoma" pitchFamily="34" charset="0"/>
              </a:rPr>
              <a:pPr eaLnBrk="1" hangingPunct="1"/>
              <a:t>10</a:t>
            </a:fld>
            <a:endParaRPr lang="en-CA" sz="1200" i="0" smtClean="0">
              <a:latin typeface="Tahoma" pitchFamily="34" charset="0"/>
            </a:endParaRPr>
          </a:p>
        </p:txBody>
      </p:sp>
      <p:sp>
        <p:nvSpPr>
          <p:cNvPr id="81923" name="Rectangle 2"/>
          <p:cNvSpPr>
            <a:spLocks noChangeArrowheads="1" noTextEdit="1"/>
          </p:cNvSpPr>
          <p:nvPr>
            <p:ph type="sldImg"/>
          </p:nvPr>
        </p:nvSpPr>
        <p:spPr>
          <a:ln/>
        </p:spPr>
      </p:sp>
      <p:sp>
        <p:nvSpPr>
          <p:cNvPr id="81924" name="Rectangle 3"/>
          <p:cNvSpPr>
            <a:spLocks noGrp="1" noChangeArrowheads="1"/>
          </p:cNvSpPr>
          <p:nvPr>
            <p:ph type="body" idx="1"/>
          </p:nvPr>
        </p:nvSpPr>
        <p:spPr>
          <a:noFill/>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B228497-C515-4FD9-8284-8E474E432161}" type="datetimeFigureOut">
              <a:rPr lang="en-US" smtClean="0"/>
              <a:t>5/8/2025</a:t>
            </a:fld>
            <a:endParaRPr lang="en-US"/>
          </a:p>
        </p:txBody>
      </p:sp>
      <p:sp>
        <p:nvSpPr>
          <p:cNvPr id="5" name="Footer Placeholder 4"/>
          <p:cNvSpPr>
            <a:spLocks noGrp="1"/>
          </p:cNvSpPr>
          <p:nvPr>
            <p:ph type="ftr" sz="quarter" idx="11"/>
          </p:nvPr>
        </p:nvSpPr>
        <p:spPr/>
        <p:txBody>
          <a:bodyPr/>
          <a:lstStyle/>
          <a:p>
            <a:r>
              <a:rPr lang="en-US" dirty="0" err="1" smtClean="0"/>
              <a:t>Manikanta</a:t>
            </a:r>
            <a:r>
              <a:rPr lang="en-US" dirty="0" smtClean="0"/>
              <a:t> Assistant professor Department of MCA ATME CE</a:t>
            </a:r>
          </a:p>
          <a:p>
            <a:endParaRPr lang="en-US" dirty="0"/>
          </a:p>
        </p:txBody>
      </p:sp>
      <p:sp>
        <p:nvSpPr>
          <p:cNvPr id="6" name="Slide Number Placeholder 5"/>
          <p:cNvSpPr>
            <a:spLocks noGrp="1"/>
          </p:cNvSpPr>
          <p:nvPr>
            <p:ph type="sldNum" sz="quarter" idx="12"/>
          </p:nvPr>
        </p:nvSpPr>
        <p:spPr/>
        <p:txBody>
          <a:bodyPr/>
          <a:lstStyle/>
          <a:p>
            <a:fld id="{384B7E4D-329A-4502-A9F9-0834902816CF}" type="slidenum">
              <a:rPr lang="en-US" smtClean="0"/>
              <a:t>‹#›</a:t>
            </a:fld>
            <a:endParaRPr lang="en-US"/>
          </a:p>
        </p:txBody>
      </p:sp>
    </p:spTree>
    <p:extLst>
      <p:ext uri="{BB962C8B-B14F-4D97-AF65-F5344CB8AC3E}">
        <p14:creationId xmlns:p14="http://schemas.microsoft.com/office/powerpoint/2010/main" val="41498031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228497-C515-4FD9-8284-8E474E432161}"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4B7E4D-329A-4502-A9F9-0834902816CF}" type="slidenum">
              <a:rPr lang="en-US" smtClean="0"/>
              <a:t>‹#›</a:t>
            </a:fld>
            <a:endParaRPr lang="en-US"/>
          </a:p>
        </p:txBody>
      </p:sp>
    </p:spTree>
    <p:extLst>
      <p:ext uri="{BB962C8B-B14F-4D97-AF65-F5344CB8AC3E}">
        <p14:creationId xmlns:p14="http://schemas.microsoft.com/office/powerpoint/2010/main" val="998660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228497-C515-4FD9-8284-8E474E432161}"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4B7E4D-329A-4502-A9F9-0834902816CF}" type="slidenum">
              <a:rPr lang="en-US" smtClean="0"/>
              <a:t>‹#›</a:t>
            </a:fld>
            <a:endParaRPr lang="en-US"/>
          </a:p>
        </p:txBody>
      </p:sp>
    </p:spTree>
    <p:extLst>
      <p:ext uri="{BB962C8B-B14F-4D97-AF65-F5344CB8AC3E}">
        <p14:creationId xmlns:p14="http://schemas.microsoft.com/office/powerpoint/2010/main" val="1196742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228497-C515-4FD9-8284-8E474E432161}"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4B7E4D-329A-4502-A9F9-0834902816CF}" type="slidenum">
              <a:rPr lang="en-US" smtClean="0"/>
              <a:t>‹#›</a:t>
            </a:fld>
            <a:endParaRPr lang="en-US"/>
          </a:p>
        </p:txBody>
      </p:sp>
    </p:spTree>
    <p:extLst>
      <p:ext uri="{BB962C8B-B14F-4D97-AF65-F5344CB8AC3E}">
        <p14:creationId xmlns:p14="http://schemas.microsoft.com/office/powerpoint/2010/main" val="2309490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228497-C515-4FD9-8284-8E474E432161}" type="datetimeFigureOut">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4B7E4D-329A-4502-A9F9-0834902816CF}" type="slidenum">
              <a:rPr lang="en-US" smtClean="0"/>
              <a:t>‹#›</a:t>
            </a:fld>
            <a:endParaRPr lang="en-US"/>
          </a:p>
        </p:txBody>
      </p:sp>
    </p:spTree>
    <p:extLst>
      <p:ext uri="{BB962C8B-B14F-4D97-AF65-F5344CB8AC3E}">
        <p14:creationId xmlns:p14="http://schemas.microsoft.com/office/powerpoint/2010/main" val="4239194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B228497-C515-4FD9-8284-8E474E432161}"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4B7E4D-329A-4502-A9F9-0834902816CF}" type="slidenum">
              <a:rPr lang="en-US" smtClean="0"/>
              <a:t>‹#›</a:t>
            </a:fld>
            <a:endParaRPr lang="en-US"/>
          </a:p>
        </p:txBody>
      </p:sp>
    </p:spTree>
    <p:extLst>
      <p:ext uri="{BB962C8B-B14F-4D97-AF65-F5344CB8AC3E}">
        <p14:creationId xmlns:p14="http://schemas.microsoft.com/office/powerpoint/2010/main" val="2961116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228497-C515-4FD9-8284-8E474E432161}" type="datetimeFigureOut">
              <a:rPr lang="en-US" smtClean="0"/>
              <a:t>5/8/2025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4B7E4D-329A-4502-A9F9-0834902816CF}" type="slidenum">
              <a:rPr lang="en-US" smtClean="0"/>
              <a:t>‹#›</a:t>
            </a:fld>
            <a:endParaRPr lang="en-US"/>
          </a:p>
        </p:txBody>
      </p:sp>
    </p:spTree>
    <p:extLst>
      <p:ext uri="{BB962C8B-B14F-4D97-AF65-F5344CB8AC3E}">
        <p14:creationId xmlns:p14="http://schemas.microsoft.com/office/powerpoint/2010/main" val="2169796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228497-C515-4FD9-8284-8E474E432161}" type="datetimeFigureOut">
              <a:rPr lang="en-US" smtClean="0"/>
              <a:t>5/8/2025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4B7E4D-329A-4502-A9F9-0834902816CF}" type="slidenum">
              <a:rPr lang="en-US" smtClean="0"/>
              <a:t>‹#›</a:t>
            </a:fld>
            <a:endParaRPr lang="en-US"/>
          </a:p>
        </p:txBody>
      </p:sp>
    </p:spTree>
    <p:extLst>
      <p:ext uri="{BB962C8B-B14F-4D97-AF65-F5344CB8AC3E}">
        <p14:creationId xmlns:p14="http://schemas.microsoft.com/office/powerpoint/2010/main" val="38152417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228497-C515-4FD9-8284-8E474E432161}" type="datetimeFigureOut">
              <a:rPr lang="en-US" smtClean="0"/>
              <a:t>5/8/2025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4B7E4D-329A-4502-A9F9-0834902816CF}" type="slidenum">
              <a:rPr lang="en-US" smtClean="0"/>
              <a:t>‹#›</a:t>
            </a:fld>
            <a:endParaRPr lang="en-US"/>
          </a:p>
        </p:txBody>
      </p:sp>
    </p:spTree>
    <p:extLst>
      <p:ext uri="{BB962C8B-B14F-4D97-AF65-F5344CB8AC3E}">
        <p14:creationId xmlns:p14="http://schemas.microsoft.com/office/powerpoint/2010/main" val="1761471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228497-C515-4FD9-8284-8E474E432161}"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4B7E4D-329A-4502-A9F9-0834902816CF}" type="slidenum">
              <a:rPr lang="en-US" smtClean="0"/>
              <a:t>‹#›</a:t>
            </a:fld>
            <a:endParaRPr lang="en-US"/>
          </a:p>
        </p:txBody>
      </p:sp>
    </p:spTree>
    <p:extLst>
      <p:ext uri="{BB962C8B-B14F-4D97-AF65-F5344CB8AC3E}">
        <p14:creationId xmlns:p14="http://schemas.microsoft.com/office/powerpoint/2010/main" val="3281816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228497-C515-4FD9-8284-8E474E432161}" type="datetimeFigureOut">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4B7E4D-329A-4502-A9F9-0834902816CF}" type="slidenum">
              <a:rPr lang="en-US" smtClean="0"/>
              <a:t>‹#›</a:t>
            </a:fld>
            <a:endParaRPr lang="en-US"/>
          </a:p>
        </p:txBody>
      </p:sp>
    </p:spTree>
    <p:extLst>
      <p:ext uri="{BB962C8B-B14F-4D97-AF65-F5344CB8AC3E}">
        <p14:creationId xmlns:p14="http://schemas.microsoft.com/office/powerpoint/2010/main" val="1254437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228497-C515-4FD9-8284-8E474E432161}" type="datetimeFigureOut">
              <a:rPr lang="en-US" smtClean="0"/>
              <a:t>5/8/2025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err="1" smtClean="0"/>
              <a:t>Manikanta</a:t>
            </a:r>
            <a:r>
              <a:rPr lang="en-US" dirty="0" smtClean="0"/>
              <a:t> Assistant professor Department of MCA ATME CE</a:t>
            </a:r>
          </a:p>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84B7E4D-329A-4502-A9F9-0834902816CF}" type="slidenum">
              <a:rPr lang="en-US" smtClean="0"/>
              <a:t>‹#›</a:t>
            </a:fld>
            <a:endParaRPr lang="en-US"/>
          </a:p>
        </p:txBody>
      </p:sp>
      <p:pic>
        <p:nvPicPr>
          <p:cNvPr id="7" name="Picture 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88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7405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8800" dirty="0" smtClean="0"/>
              <a:t>MODULE-3</a:t>
            </a:r>
            <a:br>
              <a:rPr lang="en-US" sz="8800" dirty="0" smtClean="0"/>
            </a:br>
            <a:r>
              <a:rPr lang="en-US" sz="8800" dirty="0" smtClean="0"/>
              <a:t>DBMS</a:t>
            </a:r>
            <a:endParaRPr lang="en-US" sz="8800" dirty="0"/>
          </a:p>
        </p:txBody>
      </p:sp>
    </p:spTree>
    <p:extLst>
      <p:ext uri="{BB962C8B-B14F-4D97-AF65-F5344CB8AC3E}">
        <p14:creationId xmlns:p14="http://schemas.microsoft.com/office/powerpoint/2010/main" val="40364587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899A8D70-6670-4D17-BA5C-BAA1261EC4C1}" type="slidenum">
              <a:rPr lang="en-US" sz="1400" i="0" smtClean="0">
                <a:solidFill>
                  <a:srgbClr val="990033"/>
                </a:solidFill>
              </a:rPr>
              <a:pPr eaLnBrk="1" hangingPunct="1"/>
              <a:t>10</a:t>
            </a:fld>
            <a:endParaRPr lang="en-CA" sz="1400" i="0" smtClean="0">
              <a:solidFill>
                <a:srgbClr val="990033"/>
              </a:solidFill>
            </a:endParaRPr>
          </a:p>
        </p:txBody>
      </p:sp>
      <p:sp>
        <p:nvSpPr>
          <p:cNvPr id="14339" name="Rectangle 6"/>
          <p:cNvSpPr>
            <a:spLocks noGrp="1" noChangeArrowheads="1"/>
          </p:cNvSpPr>
          <p:nvPr>
            <p:ph type="title"/>
          </p:nvPr>
        </p:nvSpPr>
        <p:spPr/>
        <p:txBody>
          <a:bodyPr/>
          <a:lstStyle/>
          <a:p>
            <a:pPr eaLnBrk="1" hangingPunct="1"/>
            <a:r>
              <a:rPr lang="en-US" sz="3200" smtClean="0"/>
              <a:t>EXAMPLE OF AN INSERT ANOMALY</a:t>
            </a:r>
          </a:p>
        </p:txBody>
      </p:sp>
      <p:sp>
        <p:nvSpPr>
          <p:cNvPr id="14340" name="Rectangle 7"/>
          <p:cNvSpPr>
            <a:spLocks noGrp="1" noChangeArrowheads="1"/>
          </p:cNvSpPr>
          <p:nvPr>
            <p:ph type="body" idx="1"/>
          </p:nvPr>
        </p:nvSpPr>
        <p:spPr>
          <a:xfrm>
            <a:off x="239713" y="1600200"/>
            <a:ext cx="8294687" cy="4648200"/>
          </a:xfrm>
        </p:spPr>
        <p:txBody>
          <a:bodyPr/>
          <a:lstStyle/>
          <a:p>
            <a:pPr eaLnBrk="1" hangingPunct="1"/>
            <a:r>
              <a:rPr lang="en-US" smtClean="0"/>
              <a:t>Consider the relation:</a:t>
            </a:r>
          </a:p>
          <a:p>
            <a:pPr lvl="1" eaLnBrk="1" hangingPunct="1"/>
            <a:r>
              <a:rPr lang="en-US" smtClean="0"/>
              <a:t>EMP_PROJ(Emp#, Proj#, Ename, Pname, No_hours)</a:t>
            </a:r>
          </a:p>
          <a:p>
            <a:pPr eaLnBrk="1" hangingPunct="1"/>
            <a:r>
              <a:rPr lang="en-US" smtClean="0"/>
              <a:t>Insert  Anomaly:</a:t>
            </a:r>
          </a:p>
          <a:p>
            <a:pPr lvl="1" eaLnBrk="1" hangingPunct="1"/>
            <a:r>
              <a:rPr lang="en-US" smtClean="0"/>
              <a:t>Cannot insert a project unless an employee is assigned to it.</a:t>
            </a:r>
          </a:p>
          <a:p>
            <a:pPr eaLnBrk="1" hangingPunct="1"/>
            <a:r>
              <a:rPr lang="en-US" smtClean="0"/>
              <a:t>Conversely</a:t>
            </a:r>
          </a:p>
          <a:p>
            <a:pPr lvl="1" eaLnBrk="1" hangingPunct="1"/>
            <a:r>
              <a:rPr lang="en-US" smtClean="0"/>
              <a:t>Cannot insert an employee unless an he/she is assigned to a project. </a:t>
            </a:r>
          </a:p>
        </p:txBody>
      </p:sp>
    </p:spTree>
    <p:extLst>
      <p:ext uri="{BB962C8B-B14F-4D97-AF65-F5344CB8AC3E}">
        <p14:creationId xmlns:p14="http://schemas.microsoft.com/office/powerpoint/2010/main" val="4042974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533400" y="1905000"/>
            <a:ext cx="7785100" cy="3276600"/>
          </a:xfrm>
        </p:spPr>
        <p:txBody>
          <a:bodyPr>
            <a:normAutofit fontScale="70000" lnSpcReduction="20000"/>
          </a:bodyPr>
          <a:lstStyle/>
          <a:p>
            <a:pPr eaLnBrk="1" hangingPunct="1"/>
            <a:r>
              <a:rPr lang="en-US" b="1" dirty="0" smtClean="0"/>
              <a:t>Why is this a problem?</a:t>
            </a:r>
            <a:endParaRPr lang="en-US" dirty="0" smtClean="0"/>
          </a:p>
          <a:p>
            <a:pPr eaLnBrk="1" hangingPunct="1"/>
            <a:r>
              <a:rPr lang="en-US" dirty="0" smtClean="0"/>
              <a:t>Suppose you want to </a:t>
            </a:r>
            <a:r>
              <a:rPr lang="en-US" b="1" dirty="0" smtClean="0"/>
              <a:t>add a new project</a:t>
            </a:r>
            <a:r>
              <a:rPr lang="en-US" dirty="0" smtClean="0"/>
              <a:t> to the database (e.g., "Project X"). But, since this table also stores information about employees working on projects, you can't add just a new project unless at least </a:t>
            </a:r>
            <a:r>
              <a:rPr lang="en-US" b="1" dirty="0" smtClean="0"/>
              <a:t>one employee</a:t>
            </a:r>
            <a:r>
              <a:rPr lang="en-US" dirty="0" smtClean="0"/>
              <a:t> is assigned to it.</a:t>
            </a:r>
          </a:p>
          <a:p>
            <a:pPr eaLnBrk="1" hangingPunct="1"/>
            <a:r>
              <a:rPr lang="en-US" b="1" dirty="0" smtClean="0"/>
              <a:t>Example:</a:t>
            </a:r>
            <a:r>
              <a:rPr lang="en-US" dirty="0" smtClean="0"/>
              <a:t> You want to add </a:t>
            </a:r>
            <a:r>
              <a:rPr lang="en-US" b="1" dirty="0" smtClean="0"/>
              <a:t>Project P3</a:t>
            </a:r>
            <a:r>
              <a:rPr lang="en-US" dirty="0" smtClean="0"/>
              <a:t> ("Customer-Accounting") to the system, but you can’t do that unless you first assign it to an employee and specify how many hours the employee will work on it. This creates an issue if the project exists before any employees are working on it</a:t>
            </a:r>
          </a:p>
          <a:p>
            <a:pPr eaLnBrk="1" hangingPunct="1"/>
            <a:endParaRPr lang="en-US" dirty="0" smtClean="0"/>
          </a:p>
        </p:txBody>
      </p:sp>
      <p:sp>
        <p:nvSpPr>
          <p:cNvPr id="15363"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51201EA2-9F46-4178-A7B4-D9798845DE0F}" type="slidenum">
              <a:rPr lang="en-US" sz="1400" i="0" smtClean="0">
                <a:solidFill>
                  <a:srgbClr val="990033"/>
                </a:solidFill>
              </a:rPr>
              <a:pPr eaLnBrk="1" hangingPunct="1"/>
              <a:t>11</a:t>
            </a:fld>
            <a:endParaRPr lang="en-CA" sz="1400" i="0" smtClean="0">
              <a:solidFill>
                <a:srgbClr val="990033"/>
              </a:solidFill>
            </a:endParaRPr>
          </a:p>
        </p:txBody>
      </p:sp>
    </p:spTree>
    <p:extLst>
      <p:ext uri="{BB962C8B-B14F-4D97-AF65-F5344CB8AC3E}">
        <p14:creationId xmlns:p14="http://schemas.microsoft.com/office/powerpoint/2010/main" val="38787055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endParaRPr lang="en-US" smtClean="0"/>
          </a:p>
        </p:txBody>
      </p:sp>
      <p:sp>
        <p:nvSpPr>
          <p:cNvPr id="16387" name="Content Placeholder 2"/>
          <p:cNvSpPr>
            <a:spLocks noGrp="1"/>
          </p:cNvSpPr>
          <p:nvPr>
            <p:ph idx="1"/>
          </p:nvPr>
        </p:nvSpPr>
        <p:spPr/>
        <p:txBody>
          <a:bodyPr>
            <a:normAutofit lnSpcReduction="10000"/>
          </a:bodyPr>
          <a:lstStyle/>
          <a:p>
            <a:pPr eaLnBrk="1" hangingPunct="1"/>
            <a:r>
              <a:rPr lang="en-US" b="1" smtClean="0"/>
              <a:t>Why is this a problem?</a:t>
            </a:r>
            <a:endParaRPr lang="en-US" smtClean="0"/>
          </a:p>
          <a:p>
            <a:pPr eaLnBrk="1" hangingPunct="1"/>
            <a:r>
              <a:rPr lang="en-US" smtClean="0"/>
              <a:t>You might want to delete a project, but you </a:t>
            </a:r>
            <a:r>
              <a:rPr lang="en-US" b="1" smtClean="0"/>
              <a:t>don’t necessarily want to delete the employees</a:t>
            </a:r>
            <a:r>
              <a:rPr lang="en-US" smtClean="0"/>
              <a:t> working on it. The problem is that the employee records are </a:t>
            </a:r>
            <a:r>
              <a:rPr lang="en-US" b="1" smtClean="0"/>
              <a:t>stored in the same table</a:t>
            </a:r>
            <a:r>
              <a:rPr lang="en-US" smtClean="0"/>
              <a:t> (as part of the project data), so deleting the project also deletes the </a:t>
            </a:r>
            <a:r>
              <a:rPr lang="en-US" b="1" smtClean="0"/>
              <a:t>employee information</a:t>
            </a:r>
            <a:r>
              <a:rPr lang="en-US" smtClean="0"/>
              <a:t> for every employee working on that project.</a:t>
            </a:r>
          </a:p>
          <a:p>
            <a:pPr eaLnBrk="1" hangingPunct="1"/>
            <a:endParaRPr lang="en-US" smtClean="0"/>
          </a:p>
        </p:txBody>
      </p:sp>
      <p:sp>
        <p:nvSpPr>
          <p:cNvPr id="16388"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1988C8B6-474C-4A0D-932F-BE594838D473}" type="slidenum">
              <a:rPr lang="en-US" sz="1400" i="0" smtClean="0">
                <a:solidFill>
                  <a:srgbClr val="990033"/>
                </a:solidFill>
              </a:rPr>
              <a:pPr eaLnBrk="1" hangingPunct="1"/>
              <a:t>12</a:t>
            </a:fld>
            <a:endParaRPr lang="en-CA" sz="1400" i="0" smtClean="0">
              <a:solidFill>
                <a:srgbClr val="990033"/>
              </a:solidFill>
            </a:endParaRPr>
          </a:p>
        </p:txBody>
      </p:sp>
    </p:spTree>
    <p:extLst>
      <p:ext uri="{BB962C8B-B14F-4D97-AF65-F5344CB8AC3E}">
        <p14:creationId xmlns:p14="http://schemas.microsoft.com/office/powerpoint/2010/main" val="31971354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F77FEB96-534D-4126-8A6B-13A6363EB255}" type="slidenum">
              <a:rPr lang="en-US" sz="1400" i="0" smtClean="0">
                <a:solidFill>
                  <a:srgbClr val="990033"/>
                </a:solidFill>
              </a:rPr>
              <a:pPr eaLnBrk="1" hangingPunct="1"/>
              <a:t>13</a:t>
            </a:fld>
            <a:endParaRPr lang="en-CA" sz="1400" i="0" smtClean="0">
              <a:solidFill>
                <a:srgbClr val="990033"/>
              </a:solidFill>
            </a:endParaRPr>
          </a:p>
        </p:txBody>
      </p:sp>
      <p:sp>
        <p:nvSpPr>
          <p:cNvPr id="17411" name="Rectangle 6"/>
          <p:cNvSpPr>
            <a:spLocks noGrp="1" noChangeArrowheads="1"/>
          </p:cNvSpPr>
          <p:nvPr>
            <p:ph type="title"/>
          </p:nvPr>
        </p:nvSpPr>
        <p:spPr/>
        <p:txBody>
          <a:bodyPr/>
          <a:lstStyle/>
          <a:p>
            <a:pPr eaLnBrk="1" hangingPunct="1"/>
            <a:r>
              <a:rPr lang="en-US" sz="3200" smtClean="0"/>
              <a:t>Guideline to Redundant Information in Tuples and Update Anomalies</a:t>
            </a:r>
          </a:p>
        </p:txBody>
      </p:sp>
      <p:sp>
        <p:nvSpPr>
          <p:cNvPr id="17412" name="Rectangle 7"/>
          <p:cNvSpPr>
            <a:spLocks noGrp="1" noChangeArrowheads="1"/>
          </p:cNvSpPr>
          <p:nvPr>
            <p:ph type="body" idx="1"/>
          </p:nvPr>
        </p:nvSpPr>
        <p:spPr>
          <a:xfrm>
            <a:off x="239713" y="1600200"/>
            <a:ext cx="8599487" cy="4572000"/>
          </a:xfrm>
        </p:spPr>
        <p:txBody>
          <a:bodyPr/>
          <a:lstStyle/>
          <a:p>
            <a:pPr eaLnBrk="1" hangingPunct="1"/>
            <a:r>
              <a:rPr lang="en-US" smtClean="0"/>
              <a:t>GUIDELINE 2: </a:t>
            </a:r>
          </a:p>
          <a:p>
            <a:pPr lvl="1" algn="just" eaLnBrk="1" hangingPunct="1"/>
            <a:r>
              <a:rPr lang="en-US" smtClean="0"/>
              <a:t>Design a schema that does not suffer from the insertion, deletion and update anomalies.</a:t>
            </a:r>
          </a:p>
          <a:p>
            <a:pPr lvl="1" algn="just" eaLnBrk="1" hangingPunct="1"/>
            <a:r>
              <a:rPr lang="en-US" smtClean="0"/>
              <a:t>If there are any anomalies present, then note them so that applications can be made to take them into account. </a:t>
            </a:r>
          </a:p>
        </p:txBody>
      </p:sp>
    </p:spTree>
    <p:extLst>
      <p:ext uri="{BB962C8B-B14F-4D97-AF65-F5344CB8AC3E}">
        <p14:creationId xmlns:p14="http://schemas.microsoft.com/office/powerpoint/2010/main" val="382802419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8C5BC227-4CA8-44C4-A60C-3B6426B3FEC0}" type="slidenum">
              <a:rPr lang="en-US" sz="1400" i="0" smtClean="0">
                <a:solidFill>
                  <a:srgbClr val="990033"/>
                </a:solidFill>
              </a:rPr>
              <a:pPr eaLnBrk="1" hangingPunct="1"/>
              <a:t>14</a:t>
            </a:fld>
            <a:endParaRPr lang="en-CA" sz="1400" i="0" smtClean="0">
              <a:solidFill>
                <a:srgbClr val="990033"/>
              </a:solidFill>
            </a:endParaRPr>
          </a:p>
        </p:txBody>
      </p:sp>
      <p:sp>
        <p:nvSpPr>
          <p:cNvPr id="18435" name="Rectangle 6"/>
          <p:cNvSpPr>
            <a:spLocks noGrp="1" noChangeArrowheads="1"/>
          </p:cNvSpPr>
          <p:nvPr>
            <p:ph type="title"/>
          </p:nvPr>
        </p:nvSpPr>
        <p:spPr/>
        <p:txBody>
          <a:bodyPr/>
          <a:lstStyle/>
          <a:p>
            <a:pPr eaLnBrk="1" hangingPunct="1"/>
            <a:r>
              <a:rPr lang="en-US" smtClean="0"/>
              <a:t>1.3 Null Values in Tuples </a:t>
            </a:r>
          </a:p>
        </p:txBody>
      </p:sp>
      <p:sp>
        <p:nvSpPr>
          <p:cNvPr id="18436" name="Rectangle 7"/>
          <p:cNvSpPr>
            <a:spLocks noGrp="1" noChangeArrowheads="1"/>
          </p:cNvSpPr>
          <p:nvPr>
            <p:ph type="body" idx="1"/>
          </p:nvPr>
        </p:nvSpPr>
        <p:spPr/>
        <p:txBody>
          <a:bodyPr>
            <a:normAutofit lnSpcReduction="10000"/>
          </a:bodyPr>
          <a:lstStyle/>
          <a:p>
            <a:pPr eaLnBrk="1" hangingPunct="1"/>
            <a:r>
              <a:rPr lang="en-US" smtClean="0"/>
              <a:t>GUIDELINE 3:</a:t>
            </a:r>
          </a:p>
          <a:p>
            <a:pPr lvl="1" eaLnBrk="1" hangingPunct="1"/>
            <a:r>
              <a:rPr lang="en-US" smtClean="0"/>
              <a:t>Relations should be designed such that their tuples will have as few NULL values as possible</a:t>
            </a:r>
          </a:p>
          <a:p>
            <a:pPr lvl="1" eaLnBrk="1" hangingPunct="1"/>
            <a:r>
              <a:rPr lang="en-US" smtClean="0"/>
              <a:t>Attributes that are NULL frequently could be placed in separate relations (with the primary key)</a:t>
            </a:r>
          </a:p>
          <a:p>
            <a:pPr eaLnBrk="1" hangingPunct="1"/>
            <a:r>
              <a:rPr lang="en-US" smtClean="0"/>
              <a:t> Reasons for nulls:</a:t>
            </a:r>
          </a:p>
          <a:p>
            <a:pPr lvl="1" eaLnBrk="1" hangingPunct="1"/>
            <a:r>
              <a:rPr lang="en-US" smtClean="0"/>
              <a:t>Attribute not applicable or invalid</a:t>
            </a:r>
          </a:p>
          <a:p>
            <a:pPr lvl="1" eaLnBrk="1" hangingPunct="1"/>
            <a:r>
              <a:rPr lang="en-US" smtClean="0"/>
              <a:t>Attribute value unknown  (may exist)</a:t>
            </a:r>
          </a:p>
          <a:p>
            <a:pPr lvl="1" eaLnBrk="1" hangingPunct="1"/>
            <a:r>
              <a:rPr lang="en-US" smtClean="0"/>
              <a:t>Value known to exist, but unavailable </a:t>
            </a:r>
          </a:p>
        </p:txBody>
      </p:sp>
    </p:spTree>
    <p:extLst>
      <p:ext uri="{BB962C8B-B14F-4D97-AF65-F5344CB8AC3E}">
        <p14:creationId xmlns:p14="http://schemas.microsoft.com/office/powerpoint/2010/main" val="10482649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3138A4F5-3D0F-4CF1-BA87-78075ECB450B}" type="slidenum">
              <a:rPr lang="en-US" sz="1400" i="0" smtClean="0">
                <a:solidFill>
                  <a:srgbClr val="990033"/>
                </a:solidFill>
              </a:rPr>
              <a:pPr eaLnBrk="1" hangingPunct="1"/>
              <a:t>15</a:t>
            </a:fld>
            <a:endParaRPr lang="en-CA" sz="1400" i="0" smtClean="0">
              <a:solidFill>
                <a:srgbClr val="990033"/>
              </a:solidFill>
            </a:endParaRPr>
          </a:p>
        </p:txBody>
      </p:sp>
      <p:sp>
        <p:nvSpPr>
          <p:cNvPr id="19459" name="Rectangle 6"/>
          <p:cNvSpPr>
            <a:spLocks noGrp="1" noChangeArrowheads="1"/>
          </p:cNvSpPr>
          <p:nvPr>
            <p:ph type="title"/>
          </p:nvPr>
        </p:nvSpPr>
        <p:spPr/>
        <p:txBody>
          <a:bodyPr/>
          <a:lstStyle/>
          <a:p>
            <a:pPr eaLnBrk="1" hangingPunct="1"/>
            <a:r>
              <a:rPr lang="en-US" smtClean="0"/>
              <a:t>1.4 Spurious Tuples </a:t>
            </a:r>
          </a:p>
        </p:txBody>
      </p:sp>
      <p:sp>
        <p:nvSpPr>
          <p:cNvPr id="19460" name="Rectangle 7"/>
          <p:cNvSpPr>
            <a:spLocks noGrp="1" noChangeArrowheads="1"/>
          </p:cNvSpPr>
          <p:nvPr>
            <p:ph type="body" idx="1"/>
          </p:nvPr>
        </p:nvSpPr>
        <p:spPr/>
        <p:txBody>
          <a:bodyPr>
            <a:normAutofit fontScale="92500"/>
          </a:bodyPr>
          <a:lstStyle/>
          <a:p>
            <a:pPr eaLnBrk="1" hangingPunct="1">
              <a:lnSpc>
                <a:spcPct val="90000"/>
              </a:lnSpc>
            </a:pPr>
            <a:r>
              <a:rPr lang="en-US" smtClean="0"/>
              <a:t>Bad designs for a relational database may result in erroneous results for certain JOIN operations</a:t>
            </a:r>
          </a:p>
          <a:p>
            <a:pPr eaLnBrk="1" hangingPunct="1">
              <a:lnSpc>
                <a:spcPct val="90000"/>
              </a:lnSpc>
            </a:pPr>
            <a:r>
              <a:rPr lang="en-US" smtClean="0"/>
              <a:t>The "lossless join" property is used to guarantee meaningful results for join operations </a:t>
            </a:r>
          </a:p>
          <a:p>
            <a:pPr eaLnBrk="1" hangingPunct="1">
              <a:lnSpc>
                <a:spcPct val="90000"/>
              </a:lnSpc>
            </a:pPr>
            <a:endParaRPr lang="en-US" smtClean="0"/>
          </a:p>
          <a:p>
            <a:pPr eaLnBrk="1" hangingPunct="1">
              <a:lnSpc>
                <a:spcPct val="90000"/>
              </a:lnSpc>
            </a:pPr>
            <a:r>
              <a:rPr lang="en-US" smtClean="0"/>
              <a:t>GUIDELINE 4:</a:t>
            </a:r>
          </a:p>
          <a:p>
            <a:pPr lvl="1" eaLnBrk="1" hangingPunct="1">
              <a:lnSpc>
                <a:spcPct val="90000"/>
              </a:lnSpc>
            </a:pPr>
            <a:r>
              <a:rPr lang="en-US" smtClean="0"/>
              <a:t>The relations should be designed to satisfy the lossless join condition.</a:t>
            </a:r>
          </a:p>
          <a:p>
            <a:pPr lvl="1" eaLnBrk="1" hangingPunct="1">
              <a:lnSpc>
                <a:spcPct val="90000"/>
              </a:lnSpc>
            </a:pPr>
            <a:r>
              <a:rPr lang="en-US" smtClean="0"/>
              <a:t>No spurious tuples should be generated by doing a natural-join of any relations.</a:t>
            </a:r>
          </a:p>
          <a:p>
            <a:pPr eaLnBrk="1" hangingPunct="1">
              <a:lnSpc>
                <a:spcPct val="90000"/>
              </a:lnSpc>
            </a:pPr>
            <a:endParaRPr lang="en-US" smtClean="0"/>
          </a:p>
        </p:txBody>
      </p:sp>
    </p:spTree>
    <p:extLst>
      <p:ext uri="{BB962C8B-B14F-4D97-AF65-F5344CB8AC3E}">
        <p14:creationId xmlns:p14="http://schemas.microsoft.com/office/powerpoint/2010/main" val="39032314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A00587DF-7724-417C-83D1-73CB5FFB139B}" type="slidenum">
              <a:rPr lang="en-US" sz="1400" i="0" smtClean="0">
                <a:solidFill>
                  <a:srgbClr val="990033"/>
                </a:solidFill>
              </a:rPr>
              <a:pPr eaLnBrk="1" hangingPunct="1"/>
              <a:t>16</a:t>
            </a:fld>
            <a:endParaRPr lang="en-CA" sz="1400" i="0" smtClean="0">
              <a:solidFill>
                <a:srgbClr val="990033"/>
              </a:solidFill>
            </a:endParaRPr>
          </a:p>
        </p:txBody>
      </p:sp>
      <p:pic>
        <p:nvPicPr>
          <p:cNvPr id="20483" name="Picture 2" descr="Pink tissue pap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63" y="1447800"/>
            <a:ext cx="4895850" cy="4953000"/>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3" descr="Pink tissue pap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450" y="4059238"/>
            <a:ext cx="1296988" cy="268287"/>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574200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6F1961D7-E946-4260-88F9-5E527918846A}" type="slidenum">
              <a:rPr lang="en-US" sz="1400" i="0" smtClean="0">
                <a:solidFill>
                  <a:srgbClr val="990033"/>
                </a:solidFill>
              </a:rPr>
              <a:pPr eaLnBrk="1" hangingPunct="1"/>
              <a:t>17</a:t>
            </a:fld>
            <a:endParaRPr lang="en-CA" sz="1400" i="0" smtClean="0">
              <a:solidFill>
                <a:srgbClr val="990033"/>
              </a:solidFill>
            </a:endParaRPr>
          </a:p>
        </p:txBody>
      </p:sp>
      <p:pic>
        <p:nvPicPr>
          <p:cNvPr id="21507" name="Picture 2" descr="Pink tissue pap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600200"/>
            <a:ext cx="8305800" cy="4038600"/>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23691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8FC955FD-ABA6-4E60-91F4-F4A4EE2E69DF}" type="slidenum">
              <a:rPr lang="en-US" sz="1400" i="0" smtClean="0">
                <a:solidFill>
                  <a:srgbClr val="990033"/>
                </a:solidFill>
              </a:rPr>
              <a:pPr eaLnBrk="1" hangingPunct="1"/>
              <a:t>18</a:t>
            </a:fld>
            <a:endParaRPr lang="en-CA" sz="1400" i="0" smtClean="0">
              <a:solidFill>
                <a:srgbClr val="990033"/>
              </a:solidFill>
            </a:endParaRPr>
          </a:p>
        </p:txBody>
      </p:sp>
      <p:sp>
        <p:nvSpPr>
          <p:cNvPr id="22531" name="Rectangle 6"/>
          <p:cNvSpPr>
            <a:spLocks noGrp="1" noChangeArrowheads="1"/>
          </p:cNvSpPr>
          <p:nvPr>
            <p:ph type="title"/>
          </p:nvPr>
        </p:nvSpPr>
        <p:spPr/>
        <p:txBody>
          <a:bodyPr/>
          <a:lstStyle/>
          <a:p>
            <a:pPr eaLnBrk="1" hangingPunct="1"/>
            <a:r>
              <a:rPr lang="en-US" smtClean="0"/>
              <a:t>Functional Dependencies (2)</a:t>
            </a:r>
          </a:p>
        </p:txBody>
      </p:sp>
      <p:sp>
        <p:nvSpPr>
          <p:cNvPr id="22532" name="Rectangle 7"/>
          <p:cNvSpPr>
            <a:spLocks noGrp="1" noChangeArrowheads="1"/>
          </p:cNvSpPr>
          <p:nvPr>
            <p:ph type="body" idx="1"/>
          </p:nvPr>
        </p:nvSpPr>
        <p:spPr/>
        <p:txBody>
          <a:bodyPr/>
          <a:lstStyle/>
          <a:p>
            <a:r>
              <a:rPr lang="en-US" sz="2400" smtClean="0"/>
              <a:t>Functional dependency is a concept used in databases, specifically when designing tables. It means that one piece of data (called a "determinant") can uniquely determine another piece of data in a table.</a:t>
            </a:r>
          </a:p>
          <a:p>
            <a:r>
              <a:rPr lang="en-US" sz="2400" smtClean="0"/>
              <a:t>In simpler terms: if you know the value of one column, you can figure out the value of another column.</a:t>
            </a:r>
          </a:p>
          <a:p>
            <a:r>
              <a:rPr lang="en-US" sz="2400" smtClean="0"/>
              <a:t>For example, if a table has a column for "Student ID" and another for "Student Name," the "Student ID" can uniquely determine the "Student Name." So, we say that "Student Name" is functionally dependent on "Student ID."</a:t>
            </a:r>
          </a:p>
        </p:txBody>
      </p:sp>
    </p:spTree>
    <p:extLst>
      <p:ext uri="{BB962C8B-B14F-4D97-AF65-F5344CB8AC3E}">
        <p14:creationId xmlns:p14="http://schemas.microsoft.com/office/powerpoint/2010/main" val="1720635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9682F4F5-6E20-4F08-AADE-4FA29A130C56}" type="slidenum">
              <a:rPr lang="en-US" sz="1400" i="0" smtClean="0">
                <a:solidFill>
                  <a:srgbClr val="990033"/>
                </a:solidFill>
              </a:rPr>
              <a:pPr eaLnBrk="1" hangingPunct="1"/>
              <a:t>19</a:t>
            </a:fld>
            <a:endParaRPr lang="en-CA" sz="1400" i="0" smtClean="0">
              <a:solidFill>
                <a:srgbClr val="990033"/>
              </a:solidFill>
            </a:endParaRPr>
          </a:p>
        </p:txBody>
      </p:sp>
      <p:sp>
        <p:nvSpPr>
          <p:cNvPr id="23555" name="Rectangle 6"/>
          <p:cNvSpPr>
            <a:spLocks noGrp="1" noChangeArrowheads="1"/>
          </p:cNvSpPr>
          <p:nvPr>
            <p:ph type="title"/>
          </p:nvPr>
        </p:nvSpPr>
        <p:spPr/>
        <p:txBody>
          <a:bodyPr/>
          <a:lstStyle/>
          <a:p>
            <a:r>
              <a:rPr lang="en-US" smtClean="0"/>
              <a:t>2.1  Functional Dependencies (1) </a:t>
            </a:r>
          </a:p>
        </p:txBody>
      </p:sp>
      <p:sp>
        <p:nvSpPr>
          <p:cNvPr id="23556" name="Rectangle 7"/>
          <p:cNvSpPr>
            <a:spLocks noGrp="1" noChangeArrowheads="1"/>
          </p:cNvSpPr>
          <p:nvPr>
            <p:ph type="body" idx="1"/>
          </p:nvPr>
        </p:nvSpPr>
        <p:spPr/>
        <p:txBody>
          <a:bodyPr>
            <a:normAutofit lnSpcReduction="10000"/>
          </a:bodyPr>
          <a:lstStyle/>
          <a:p>
            <a:r>
              <a:rPr lang="en-US" smtClean="0"/>
              <a:t>Functional dependencies (FDs)</a:t>
            </a:r>
          </a:p>
          <a:p>
            <a:pPr lvl="1"/>
            <a:r>
              <a:rPr lang="en-US" smtClean="0"/>
              <a:t>Are used to specify </a:t>
            </a:r>
            <a:r>
              <a:rPr lang="en-US" i="1" smtClean="0"/>
              <a:t>formal measures</a:t>
            </a:r>
            <a:r>
              <a:rPr lang="en-US" smtClean="0"/>
              <a:t> of the "goodness" of relational designs</a:t>
            </a:r>
          </a:p>
          <a:p>
            <a:pPr lvl="1"/>
            <a:r>
              <a:rPr lang="en-US" smtClean="0"/>
              <a:t>And keys are used to define </a:t>
            </a:r>
            <a:r>
              <a:rPr lang="en-US" b="1" smtClean="0"/>
              <a:t>normal forms</a:t>
            </a:r>
            <a:r>
              <a:rPr lang="en-US" smtClean="0"/>
              <a:t> for relations</a:t>
            </a:r>
          </a:p>
          <a:p>
            <a:pPr lvl="1"/>
            <a:r>
              <a:rPr lang="en-US" smtClean="0"/>
              <a:t>Are </a:t>
            </a:r>
            <a:r>
              <a:rPr lang="en-US" b="1" smtClean="0"/>
              <a:t>constraints</a:t>
            </a:r>
            <a:r>
              <a:rPr lang="en-US" smtClean="0"/>
              <a:t> that are derived from the </a:t>
            </a:r>
            <a:r>
              <a:rPr lang="en-US" i="1" smtClean="0"/>
              <a:t>meaning</a:t>
            </a:r>
            <a:r>
              <a:rPr lang="en-US" smtClean="0"/>
              <a:t>  and </a:t>
            </a:r>
            <a:r>
              <a:rPr lang="en-US" i="1" smtClean="0"/>
              <a:t>interrelationships</a:t>
            </a:r>
            <a:r>
              <a:rPr lang="en-US" smtClean="0"/>
              <a:t>  of the data attributes</a:t>
            </a:r>
          </a:p>
          <a:p>
            <a:r>
              <a:rPr lang="en-US" smtClean="0"/>
              <a:t>A set of attributes X </a:t>
            </a:r>
            <a:r>
              <a:rPr lang="en-US" i="1" smtClean="0"/>
              <a:t>functionally</a:t>
            </a:r>
            <a:r>
              <a:rPr lang="en-US" smtClean="0"/>
              <a:t> </a:t>
            </a:r>
            <a:r>
              <a:rPr lang="en-US" i="1" smtClean="0"/>
              <a:t>determines</a:t>
            </a:r>
            <a:r>
              <a:rPr lang="en-US" smtClean="0"/>
              <a:t>  a set of attributes Y if the value of X determines a unique value for Y</a:t>
            </a:r>
          </a:p>
        </p:txBody>
      </p:sp>
    </p:spTree>
    <p:extLst>
      <p:ext uri="{BB962C8B-B14F-4D97-AF65-F5344CB8AC3E}">
        <p14:creationId xmlns:p14="http://schemas.microsoft.com/office/powerpoint/2010/main" val="29121344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B8F4610C-B116-464D-A622-A7713623F292}" type="slidenum">
              <a:rPr lang="en-US" sz="1400" i="0" smtClean="0">
                <a:solidFill>
                  <a:srgbClr val="990033"/>
                </a:solidFill>
              </a:rPr>
              <a:pPr eaLnBrk="1" hangingPunct="1"/>
              <a:t>2</a:t>
            </a:fld>
            <a:endParaRPr lang="en-CA" sz="1400" i="0" smtClean="0">
              <a:solidFill>
                <a:srgbClr val="990033"/>
              </a:solidFill>
            </a:endParaRPr>
          </a:p>
        </p:txBody>
      </p:sp>
      <p:sp>
        <p:nvSpPr>
          <p:cNvPr id="6147" name="Rectangle 8"/>
          <p:cNvSpPr>
            <a:spLocks noGrp="1" noChangeArrowheads="1"/>
          </p:cNvSpPr>
          <p:nvPr>
            <p:ph type="title"/>
          </p:nvPr>
        </p:nvSpPr>
        <p:spPr/>
        <p:txBody>
          <a:bodyPr/>
          <a:lstStyle/>
          <a:p>
            <a:pPr eaLnBrk="1" hangingPunct="1"/>
            <a:r>
              <a:rPr lang="en-US" smtClean="0"/>
              <a:t>Chapter Outline</a:t>
            </a:r>
          </a:p>
        </p:txBody>
      </p:sp>
      <p:sp>
        <p:nvSpPr>
          <p:cNvPr id="6148" name="Rectangle 9"/>
          <p:cNvSpPr>
            <a:spLocks noGrp="1" noChangeArrowheads="1"/>
          </p:cNvSpPr>
          <p:nvPr>
            <p:ph type="body" idx="1"/>
          </p:nvPr>
        </p:nvSpPr>
        <p:spPr/>
        <p:txBody>
          <a:bodyPr/>
          <a:lstStyle/>
          <a:p>
            <a:pPr eaLnBrk="1" hangingPunct="1"/>
            <a:r>
              <a:rPr lang="en-US" sz="2400" smtClean="0"/>
              <a:t>1 Informal Design Guidelines for Relational Databases</a:t>
            </a:r>
          </a:p>
          <a:p>
            <a:pPr lvl="1" eaLnBrk="1" hangingPunct="1"/>
            <a:r>
              <a:rPr lang="en-US" sz="2200" smtClean="0"/>
              <a:t>1.1Semantics of the Relation Attributes</a:t>
            </a:r>
          </a:p>
          <a:p>
            <a:pPr lvl="1" eaLnBrk="1" hangingPunct="1"/>
            <a:r>
              <a:rPr lang="en-US" sz="2200" smtClean="0"/>
              <a:t>1.2 Redundant Information in Tuples and Update Anomalies</a:t>
            </a:r>
          </a:p>
          <a:p>
            <a:pPr lvl="1" eaLnBrk="1" hangingPunct="1"/>
            <a:r>
              <a:rPr lang="en-US" sz="2200" smtClean="0"/>
              <a:t>1.3 Null Values in Tuples</a:t>
            </a:r>
          </a:p>
          <a:p>
            <a:pPr lvl="1" eaLnBrk="1" hangingPunct="1"/>
            <a:r>
              <a:rPr lang="en-US" sz="2200" smtClean="0"/>
              <a:t>1.4 Spurious Tuples</a:t>
            </a:r>
          </a:p>
          <a:p>
            <a:pPr lvl="1" eaLnBrk="1" hangingPunct="1"/>
            <a:endParaRPr lang="en-US" sz="2200" smtClean="0"/>
          </a:p>
          <a:p>
            <a:pPr eaLnBrk="1" hangingPunct="1"/>
            <a:r>
              <a:rPr lang="en-US" sz="2400" smtClean="0"/>
              <a:t>2 Functional Dependencies (FDs)</a:t>
            </a:r>
          </a:p>
          <a:p>
            <a:pPr lvl="1" eaLnBrk="1" hangingPunct="1"/>
            <a:r>
              <a:rPr lang="en-US" sz="2200" smtClean="0"/>
              <a:t>2.1 Definition of FD</a:t>
            </a:r>
          </a:p>
          <a:p>
            <a:pPr lvl="1" eaLnBrk="1" hangingPunct="1"/>
            <a:r>
              <a:rPr lang="en-US" sz="2200" smtClean="0"/>
              <a:t>2.2 Inference Rules for FDs</a:t>
            </a:r>
          </a:p>
          <a:p>
            <a:pPr lvl="1" eaLnBrk="1" hangingPunct="1"/>
            <a:r>
              <a:rPr lang="en-US" sz="2200" smtClean="0"/>
              <a:t>2.3 Equivalence of Sets of FDs</a:t>
            </a:r>
          </a:p>
          <a:p>
            <a:pPr lvl="1" eaLnBrk="1" hangingPunct="1"/>
            <a:r>
              <a:rPr lang="en-US" sz="2200" smtClean="0"/>
              <a:t>2.4 Minimal Sets of FDs</a:t>
            </a:r>
          </a:p>
        </p:txBody>
      </p:sp>
    </p:spTree>
    <p:extLst>
      <p:ext uri="{BB962C8B-B14F-4D97-AF65-F5344CB8AC3E}">
        <p14:creationId xmlns:p14="http://schemas.microsoft.com/office/powerpoint/2010/main" val="20968236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0CD2147A-2F29-4D6A-BACB-8591544D5FE7}" type="slidenum">
              <a:rPr lang="en-US" sz="1400" i="0" smtClean="0">
                <a:solidFill>
                  <a:srgbClr val="990033"/>
                </a:solidFill>
              </a:rPr>
              <a:pPr eaLnBrk="1" hangingPunct="1"/>
              <a:t>20</a:t>
            </a:fld>
            <a:endParaRPr lang="en-CA" sz="1400" i="0" smtClean="0">
              <a:solidFill>
                <a:srgbClr val="990033"/>
              </a:solidFill>
            </a:endParaRPr>
          </a:p>
        </p:txBody>
      </p:sp>
      <p:sp>
        <p:nvSpPr>
          <p:cNvPr id="24579" name="Rectangle 6"/>
          <p:cNvSpPr>
            <a:spLocks noGrp="1" noChangeArrowheads="1"/>
          </p:cNvSpPr>
          <p:nvPr>
            <p:ph type="title"/>
          </p:nvPr>
        </p:nvSpPr>
        <p:spPr/>
        <p:txBody>
          <a:bodyPr/>
          <a:lstStyle/>
          <a:p>
            <a:r>
              <a:rPr lang="en-US" smtClean="0"/>
              <a:t>Functional Dependencies (2)</a:t>
            </a:r>
          </a:p>
        </p:txBody>
      </p:sp>
      <p:sp>
        <p:nvSpPr>
          <p:cNvPr id="24580" name="Rectangle 7"/>
          <p:cNvSpPr>
            <a:spLocks noGrp="1" noChangeArrowheads="1"/>
          </p:cNvSpPr>
          <p:nvPr>
            <p:ph type="body" idx="1"/>
          </p:nvPr>
        </p:nvSpPr>
        <p:spPr/>
        <p:txBody>
          <a:bodyPr/>
          <a:lstStyle/>
          <a:p>
            <a:r>
              <a:rPr lang="en-US" sz="2400" smtClean="0"/>
              <a:t>X -&gt; Y holds if whenever two tuples have the same value for X, they </a:t>
            </a:r>
            <a:r>
              <a:rPr lang="en-US" sz="2400" i="1" smtClean="0"/>
              <a:t>must have </a:t>
            </a:r>
            <a:r>
              <a:rPr lang="en-US" sz="2400" smtClean="0"/>
              <a:t>the same value for Y</a:t>
            </a:r>
          </a:p>
          <a:p>
            <a:pPr lvl="1"/>
            <a:r>
              <a:rPr lang="en-US" sz="2200" smtClean="0"/>
              <a:t>For any two tuples t1 and t2 in any relation instance r(R): If  t1[X]=t2[X], </a:t>
            </a:r>
            <a:r>
              <a:rPr lang="en-US" sz="2200" i="1" smtClean="0"/>
              <a:t>then</a:t>
            </a:r>
            <a:r>
              <a:rPr lang="en-US" sz="2200" smtClean="0"/>
              <a:t> t1[Y]=t2[Y]</a:t>
            </a:r>
          </a:p>
          <a:p>
            <a:r>
              <a:rPr lang="en-US" sz="2400" smtClean="0"/>
              <a:t>X -&gt; Y in R specifies a </a:t>
            </a:r>
            <a:r>
              <a:rPr lang="en-US" sz="2400" i="1" smtClean="0"/>
              <a:t>constraint</a:t>
            </a:r>
            <a:r>
              <a:rPr lang="en-US" sz="2400" smtClean="0"/>
              <a:t> on all relation instances r(R)</a:t>
            </a:r>
          </a:p>
          <a:p>
            <a:r>
              <a:rPr lang="en-US" sz="2400" smtClean="0"/>
              <a:t>Written as X -&gt; Y; can be displayed graphically on a relation schema as in Figures.  ( denoted by the arrow:  ).</a:t>
            </a:r>
          </a:p>
          <a:p>
            <a:r>
              <a:rPr lang="en-US" sz="2400" smtClean="0"/>
              <a:t>FDs are derived from the real-world constraints on the attributes </a:t>
            </a:r>
          </a:p>
        </p:txBody>
      </p:sp>
    </p:spTree>
    <p:extLst>
      <p:ext uri="{BB962C8B-B14F-4D97-AF65-F5344CB8AC3E}">
        <p14:creationId xmlns:p14="http://schemas.microsoft.com/office/powerpoint/2010/main" val="1687185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058A429C-57AF-4BBB-BA78-89B88049BA89}" type="slidenum">
              <a:rPr lang="en-US" sz="1400" i="0" smtClean="0">
                <a:solidFill>
                  <a:srgbClr val="990033"/>
                </a:solidFill>
              </a:rPr>
              <a:pPr eaLnBrk="1" hangingPunct="1"/>
              <a:t>21</a:t>
            </a:fld>
            <a:endParaRPr lang="en-CA" sz="1400" i="0" smtClean="0">
              <a:solidFill>
                <a:srgbClr val="990033"/>
              </a:solidFill>
            </a:endParaRPr>
          </a:p>
        </p:txBody>
      </p:sp>
      <p:sp>
        <p:nvSpPr>
          <p:cNvPr id="25603" name="Rectangle 6"/>
          <p:cNvSpPr>
            <a:spLocks noGrp="1" noChangeArrowheads="1"/>
          </p:cNvSpPr>
          <p:nvPr>
            <p:ph type="title"/>
          </p:nvPr>
        </p:nvSpPr>
        <p:spPr/>
        <p:txBody>
          <a:bodyPr/>
          <a:lstStyle/>
          <a:p>
            <a:r>
              <a:rPr lang="en-US" smtClean="0"/>
              <a:t>Examples of FD constraints (1) </a:t>
            </a:r>
          </a:p>
        </p:txBody>
      </p:sp>
      <p:sp>
        <p:nvSpPr>
          <p:cNvPr id="25604" name="Rectangle 7"/>
          <p:cNvSpPr>
            <a:spLocks noGrp="1" noChangeArrowheads="1"/>
          </p:cNvSpPr>
          <p:nvPr>
            <p:ph type="body" idx="1"/>
          </p:nvPr>
        </p:nvSpPr>
        <p:spPr/>
        <p:txBody>
          <a:bodyPr>
            <a:normAutofit lnSpcReduction="10000"/>
          </a:bodyPr>
          <a:lstStyle/>
          <a:p>
            <a:pPr>
              <a:lnSpc>
                <a:spcPct val="90000"/>
              </a:lnSpc>
            </a:pPr>
            <a:r>
              <a:rPr lang="en-US" smtClean="0"/>
              <a:t>Social security number determines employee name</a:t>
            </a:r>
          </a:p>
          <a:p>
            <a:pPr lvl="1">
              <a:lnSpc>
                <a:spcPct val="90000"/>
              </a:lnSpc>
            </a:pPr>
            <a:r>
              <a:rPr lang="en-US" smtClean="0"/>
              <a:t>SSN -&gt; ENAME</a:t>
            </a:r>
          </a:p>
          <a:p>
            <a:pPr>
              <a:lnSpc>
                <a:spcPct val="90000"/>
              </a:lnSpc>
            </a:pPr>
            <a:r>
              <a:rPr lang="en-US" smtClean="0"/>
              <a:t>Project number determines project name and location</a:t>
            </a:r>
          </a:p>
          <a:p>
            <a:pPr lvl="1">
              <a:lnSpc>
                <a:spcPct val="90000"/>
              </a:lnSpc>
            </a:pPr>
            <a:r>
              <a:rPr lang="en-US" smtClean="0"/>
              <a:t>PNUMBER -&gt; {PNAME, PLOCATION}</a:t>
            </a:r>
          </a:p>
          <a:p>
            <a:pPr>
              <a:lnSpc>
                <a:spcPct val="90000"/>
              </a:lnSpc>
            </a:pPr>
            <a:r>
              <a:rPr lang="en-US" smtClean="0"/>
              <a:t>Employee ssn and project number determines the hours per week that the employee works on the project</a:t>
            </a:r>
          </a:p>
          <a:p>
            <a:pPr lvl="1">
              <a:lnSpc>
                <a:spcPct val="90000"/>
              </a:lnSpc>
            </a:pPr>
            <a:r>
              <a:rPr lang="en-US" smtClean="0"/>
              <a:t>{SSN, PNUMBER} -&gt; HOURS </a:t>
            </a:r>
          </a:p>
        </p:txBody>
      </p:sp>
    </p:spTree>
    <p:extLst>
      <p:ext uri="{BB962C8B-B14F-4D97-AF65-F5344CB8AC3E}">
        <p14:creationId xmlns:p14="http://schemas.microsoft.com/office/powerpoint/2010/main" val="29154280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AC10E722-2CB4-40E8-B375-968FED04B5A2}" type="slidenum">
              <a:rPr lang="en-US" sz="1400" i="0" smtClean="0">
                <a:solidFill>
                  <a:srgbClr val="990033"/>
                </a:solidFill>
              </a:rPr>
              <a:pPr eaLnBrk="1" hangingPunct="1"/>
              <a:t>22</a:t>
            </a:fld>
            <a:endParaRPr lang="en-CA" sz="1400" i="0" smtClean="0">
              <a:solidFill>
                <a:srgbClr val="990033"/>
              </a:solidFill>
            </a:endParaRPr>
          </a:p>
        </p:txBody>
      </p:sp>
      <p:sp>
        <p:nvSpPr>
          <p:cNvPr id="26627" name="Rectangle 6"/>
          <p:cNvSpPr>
            <a:spLocks noGrp="1" noChangeArrowheads="1"/>
          </p:cNvSpPr>
          <p:nvPr>
            <p:ph type="title"/>
          </p:nvPr>
        </p:nvSpPr>
        <p:spPr/>
        <p:txBody>
          <a:bodyPr/>
          <a:lstStyle/>
          <a:p>
            <a:r>
              <a:rPr lang="en-US" smtClean="0"/>
              <a:t>Examples of FD constraints (2)</a:t>
            </a:r>
          </a:p>
        </p:txBody>
      </p:sp>
      <p:sp>
        <p:nvSpPr>
          <p:cNvPr id="26628" name="Rectangle 7"/>
          <p:cNvSpPr>
            <a:spLocks noGrp="1" noChangeArrowheads="1"/>
          </p:cNvSpPr>
          <p:nvPr>
            <p:ph type="body" idx="1"/>
          </p:nvPr>
        </p:nvSpPr>
        <p:spPr/>
        <p:txBody>
          <a:bodyPr/>
          <a:lstStyle/>
          <a:p>
            <a:r>
              <a:rPr lang="en-US" smtClean="0"/>
              <a:t>An FD is a property of the attributes in the schema R</a:t>
            </a:r>
          </a:p>
          <a:p>
            <a:r>
              <a:rPr lang="en-US" smtClean="0"/>
              <a:t>The constraint must hold on </a:t>
            </a:r>
            <a:r>
              <a:rPr lang="en-US" i="1" smtClean="0"/>
              <a:t>every</a:t>
            </a:r>
            <a:r>
              <a:rPr lang="en-US" smtClean="0"/>
              <a:t> relation instance r(R)</a:t>
            </a:r>
          </a:p>
          <a:p>
            <a:r>
              <a:rPr lang="en-US" smtClean="0"/>
              <a:t>If K is a key of R, then K functionally determines all attributes in R </a:t>
            </a:r>
          </a:p>
          <a:p>
            <a:pPr lvl="1"/>
            <a:r>
              <a:rPr lang="en-US" smtClean="0"/>
              <a:t>(since we never have two distinct tuples with t1[K]=t2[K]) </a:t>
            </a:r>
          </a:p>
        </p:txBody>
      </p:sp>
    </p:spTree>
    <p:extLst>
      <p:ext uri="{BB962C8B-B14F-4D97-AF65-F5344CB8AC3E}">
        <p14:creationId xmlns:p14="http://schemas.microsoft.com/office/powerpoint/2010/main" val="37949419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77734BF0-C049-4304-A1DA-192754C4E6F2}" type="slidenum">
              <a:rPr lang="en-US" sz="1400" i="0" smtClean="0">
                <a:solidFill>
                  <a:srgbClr val="990033"/>
                </a:solidFill>
              </a:rPr>
              <a:pPr eaLnBrk="1" hangingPunct="1"/>
              <a:t>23</a:t>
            </a:fld>
            <a:endParaRPr lang="en-CA" sz="1400" i="0" smtClean="0">
              <a:solidFill>
                <a:srgbClr val="990033"/>
              </a:solidFill>
            </a:endParaRPr>
          </a:p>
        </p:txBody>
      </p:sp>
      <p:sp>
        <p:nvSpPr>
          <p:cNvPr id="27651" name="Rectangle 6"/>
          <p:cNvSpPr>
            <a:spLocks noGrp="1" noChangeArrowheads="1"/>
          </p:cNvSpPr>
          <p:nvPr>
            <p:ph type="title"/>
          </p:nvPr>
        </p:nvSpPr>
        <p:spPr/>
        <p:txBody>
          <a:bodyPr/>
          <a:lstStyle/>
          <a:p>
            <a:r>
              <a:rPr lang="en-US" smtClean="0"/>
              <a:t>2.2 Inference Rules for FDs (1) </a:t>
            </a:r>
          </a:p>
        </p:txBody>
      </p:sp>
      <p:sp>
        <p:nvSpPr>
          <p:cNvPr id="27652" name="Rectangle 7"/>
          <p:cNvSpPr>
            <a:spLocks noGrp="1" noChangeArrowheads="1"/>
          </p:cNvSpPr>
          <p:nvPr>
            <p:ph type="body" idx="1"/>
          </p:nvPr>
        </p:nvSpPr>
        <p:spPr/>
        <p:txBody>
          <a:bodyPr/>
          <a:lstStyle/>
          <a:p>
            <a:pPr>
              <a:lnSpc>
                <a:spcPct val="90000"/>
              </a:lnSpc>
            </a:pPr>
            <a:r>
              <a:rPr lang="en-US" sz="2400" smtClean="0"/>
              <a:t>Given a set of FDs F, we can </a:t>
            </a:r>
            <a:r>
              <a:rPr lang="en-US" sz="2400" b="1" smtClean="0"/>
              <a:t>infer</a:t>
            </a:r>
            <a:r>
              <a:rPr lang="en-US" sz="2400" smtClean="0"/>
              <a:t> additional FDs that hold whenever the FDs in F hold</a:t>
            </a:r>
          </a:p>
          <a:p>
            <a:pPr>
              <a:lnSpc>
                <a:spcPct val="90000"/>
              </a:lnSpc>
            </a:pPr>
            <a:r>
              <a:rPr lang="en-US" sz="2400" smtClean="0"/>
              <a:t>Armstrong's inference rules:</a:t>
            </a:r>
          </a:p>
          <a:p>
            <a:pPr lvl="1">
              <a:lnSpc>
                <a:spcPct val="90000"/>
              </a:lnSpc>
            </a:pPr>
            <a:r>
              <a:rPr lang="en-US" sz="2200" smtClean="0"/>
              <a:t>IR1. (</a:t>
            </a:r>
            <a:r>
              <a:rPr lang="en-US" sz="2200" b="1" smtClean="0"/>
              <a:t>Reflexive</a:t>
            </a:r>
            <a:r>
              <a:rPr lang="en-US" sz="2200" smtClean="0"/>
              <a:t>) If Y </a:t>
            </a:r>
            <a:r>
              <a:rPr lang="en-US" sz="2200" i="1" smtClean="0"/>
              <a:t>subset-of</a:t>
            </a:r>
            <a:r>
              <a:rPr lang="en-US" sz="2200" smtClean="0"/>
              <a:t> X, then X -&gt; Y</a:t>
            </a:r>
          </a:p>
          <a:p>
            <a:pPr lvl="1">
              <a:lnSpc>
                <a:spcPct val="90000"/>
              </a:lnSpc>
            </a:pPr>
            <a:r>
              <a:rPr lang="en-US" sz="2200" smtClean="0"/>
              <a:t>IR2. (</a:t>
            </a:r>
            <a:r>
              <a:rPr lang="en-US" sz="2200" b="1" smtClean="0"/>
              <a:t>Augmentation</a:t>
            </a:r>
            <a:r>
              <a:rPr lang="en-US" sz="2200" smtClean="0"/>
              <a:t>) If X -&gt; Y, then XZ -&gt; YZ</a:t>
            </a:r>
          </a:p>
          <a:p>
            <a:pPr lvl="2">
              <a:lnSpc>
                <a:spcPct val="90000"/>
              </a:lnSpc>
            </a:pPr>
            <a:r>
              <a:rPr lang="en-US" sz="2000" smtClean="0"/>
              <a:t>(Notation: XZ stands for X U Z)</a:t>
            </a:r>
          </a:p>
          <a:p>
            <a:pPr lvl="1">
              <a:lnSpc>
                <a:spcPct val="90000"/>
              </a:lnSpc>
            </a:pPr>
            <a:r>
              <a:rPr lang="en-US" sz="2200" smtClean="0"/>
              <a:t>IR3. (</a:t>
            </a:r>
            <a:r>
              <a:rPr lang="en-US" sz="2200" b="1" smtClean="0"/>
              <a:t>Transitive</a:t>
            </a:r>
            <a:r>
              <a:rPr lang="en-US" sz="2200" smtClean="0"/>
              <a:t>) If X -&gt; Y and Y -&gt; Z, then X -&gt; Z</a:t>
            </a:r>
          </a:p>
          <a:p>
            <a:pPr>
              <a:lnSpc>
                <a:spcPct val="90000"/>
              </a:lnSpc>
            </a:pPr>
            <a:endParaRPr lang="en-US" sz="2400" smtClean="0"/>
          </a:p>
          <a:p>
            <a:pPr>
              <a:lnSpc>
                <a:spcPct val="90000"/>
              </a:lnSpc>
            </a:pPr>
            <a:r>
              <a:rPr lang="en-US" sz="2400" smtClean="0"/>
              <a:t>IR1, IR2, IR3 form a </a:t>
            </a:r>
            <a:r>
              <a:rPr lang="en-US" sz="2400" b="1" smtClean="0"/>
              <a:t>sound</a:t>
            </a:r>
            <a:r>
              <a:rPr lang="en-US" sz="2400" smtClean="0"/>
              <a:t> and </a:t>
            </a:r>
            <a:r>
              <a:rPr lang="en-US" sz="2400" b="1" smtClean="0"/>
              <a:t>complete</a:t>
            </a:r>
            <a:r>
              <a:rPr lang="en-US" sz="2400" smtClean="0"/>
              <a:t> set of inference rules</a:t>
            </a:r>
          </a:p>
          <a:p>
            <a:pPr lvl="1">
              <a:lnSpc>
                <a:spcPct val="90000"/>
              </a:lnSpc>
            </a:pPr>
            <a:r>
              <a:rPr lang="en-US" sz="2200" smtClean="0"/>
              <a:t>These are rules hold and all other rules that hold can be deduced from these</a:t>
            </a:r>
          </a:p>
        </p:txBody>
      </p:sp>
    </p:spTree>
    <p:extLst>
      <p:ext uri="{BB962C8B-B14F-4D97-AF65-F5344CB8AC3E}">
        <p14:creationId xmlns:p14="http://schemas.microsoft.com/office/powerpoint/2010/main" val="3332691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A9C6CBFA-D7EF-42DE-8176-EC11FD37DD61}" type="slidenum">
              <a:rPr lang="en-US" sz="1400" i="0" smtClean="0">
                <a:solidFill>
                  <a:srgbClr val="990033"/>
                </a:solidFill>
              </a:rPr>
              <a:pPr eaLnBrk="1" hangingPunct="1"/>
              <a:t>24</a:t>
            </a:fld>
            <a:endParaRPr lang="en-CA" sz="1400" i="0" smtClean="0">
              <a:solidFill>
                <a:srgbClr val="990033"/>
              </a:solidFill>
            </a:endParaRPr>
          </a:p>
        </p:txBody>
      </p:sp>
      <p:sp>
        <p:nvSpPr>
          <p:cNvPr id="28675" name="Rectangle 6"/>
          <p:cNvSpPr>
            <a:spLocks noGrp="1" noChangeArrowheads="1"/>
          </p:cNvSpPr>
          <p:nvPr>
            <p:ph type="title"/>
          </p:nvPr>
        </p:nvSpPr>
        <p:spPr/>
        <p:txBody>
          <a:bodyPr/>
          <a:lstStyle/>
          <a:p>
            <a:r>
              <a:rPr lang="en-US" smtClean="0"/>
              <a:t>Inference Rules for FDs (2)</a:t>
            </a:r>
          </a:p>
        </p:txBody>
      </p:sp>
      <p:sp>
        <p:nvSpPr>
          <p:cNvPr id="28676" name="Rectangle 7"/>
          <p:cNvSpPr>
            <a:spLocks noGrp="1" noChangeArrowheads="1"/>
          </p:cNvSpPr>
          <p:nvPr>
            <p:ph type="body" idx="1"/>
          </p:nvPr>
        </p:nvSpPr>
        <p:spPr/>
        <p:txBody>
          <a:bodyPr>
            <a:normAutofit lnSpcReduction="10000"/>
          </a:bodyPr>
          <a:lstStyle/>
          <a:p>
            <a:pPr>
              <a:lnSpc>
                <a:spcPct val="90000"/>
              </a:lnSpc>
            </a:pPr>
            <a:r>
              <a:rPr lang="en-US" smtClean="0"/>
              <a:t>Some additional inference rules that are useful:</a:t>
            </a:r>
          </a:p>
          <a:p>
            <a:pPr lvl="1">
              <a:lnSpc>
                <a:spcPct val="90000"/>
              </a:lnSpc>
            </a:pPr>
            <a:r>
              <a:rPr lang="en-US" b="1" smtClean="0"/>
              <a:t>Decomposition:</a:t>
            </a:r>
            <a:r>
              <a:rPr lang="en-US" smtClean="0"/>
              <a:t> If X -&gt; YZ, then X -&gt; Y and X -&gt; Z</a:t>
            </a:r>
          </a:p>
          <a:p>
            <a:pPr lvl="1">
              <a:lnSpc>
                <a:spcPct val="90000"/>
              </a:lnSpc>
            </a:pPr>
            <a:r>
              <a:rPr lang="en-US" b="1" smtClean="0"/>
              <a:t>Union:</a:t>
            </a:r>
            <a:r>
              <a:rPr lang="en-US" smtClean="0"/>
              <a:t> If X -&gt; Y and X -&gt; Z, then X -&gt; YZ</a:t>
            </a:r>
          </a:p>
          <a:p>
            <a:pPr lvl="1">
              <a:lnSpc>
                <a:spcPct val="90000"/>
              </a:lnSpc>
            </a:pPr>
            <a:r>
              <a:rPr lang="en-US" b="1" smtClean="0"/>
              <a:t>Psuedotransitivity:</a:t>
            </a:r>
            <a:r>
              <a:rPr lang="en-US" smtClean="0"/>
              <a:t> If X -&gt; Y and WY -&gt; Z, then WX -&gt; Z</a:t>
            </a:r>
          </a:p>
          <a:p>
            <a:pPr>
              <a:lnSpc>
                <a:spcPct val="90000"/>
              </a:lnSpc>
            </a:pPr>
            <a:endParaRPr lang="en-US" smtClean="0"/>
          </a:p>
          <a:p>
            <a:pPr>
              <a:lnSpc>
                <a:spcPct val="90000"/>
              </a:lnSpc>
            </a:pPr>
            <a:r>
              <a:rPr lang="en-US" smtClean="0"/>
              <a:t>The last three inference rules, as well as any other inference rules, can be deduced from IR1, IR2, and IR3 (completeness property) </a:t>
            </a:r>
          </a:p>
        </p:txBody>
      </p:sp>
    </p:spTree>
    <p:extLst>
      <p:ext uri="{BB962C8B-B14F-4D97-AF65-F5344CB8AC3E}">
        <p14:creationId xmlns:p14="http://schemas.microsoft.com/office/powerpoint/2010/main" val="33200999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smtClean="0"/>
              <a:t>summary</a:t>
            </a:r>
          </a:p>
        </p:txBody>
      </p:sp>
      <p:sp>
        <p:nvSpPr>
          <p:cNvPr id="29699" name="Content Placeholder 2"/>
          <p:cNvSpPr>
            <a:spLocks noGrp="1"/>
          </p:cNvSpPr>
          <p:nvPr>
            <p:ph idx="1"/>
          </p:nvPr>
        </p:nvSpPr>
        <p:spPr/>
        <p:txBody>
          <a:bodyPr/>
          <a:lstStyle/>
          <a:p>
            <a:r>
              <a:rPr lang="en-US" sz="1800" smtClean="0"/>
              <a:t>Inference rules are a set of logical rules used to derive new functional dependencies from existing ones. These rules help in </a:t>
            </a:r>
            <a:r>
              <a:rPr lang="en-US" sz="1800" b="1" smtClean="0"/>
              <a:t>finding all possible dependencies</a:t>
            </a:r>
            <a:r>
              <a:rPr lang="en-US" sz="1800" smtClean="0"/>
              <a:t> in a given relational schema.</a:t>
            </a:r>
          </a:p>
          <a:p>
            <a:r>
              <a:rPr lang="en-US" sz="1800" smtClean="0"/>
              <a:t>The most commonly used inference rules are </a:t>
            </a:r>
            <a:r>
              <a:rPr lang="en-US" sz="1800" b="1" smtClean="0"/>
              <a:t>Armstrong's Axioms</a:t>
            </a:r>
            <a:r>
              <a:rPr lang="en-US" sz="1800" smtClean="0"/>
              <a:t>, which include:</a:t>
            </a:r>
          </a:p>
          <a:p>
            <a:r>
              <a:rPr lang="en-US" sz="1800" b="1" smtClean="0"/>
              <a:t>Reflexivity</a:t>
            </a:r>
            <a:r>
              <a:rPr lang="en-US" sz="1800" smtClean="0"/>
              <a:t>: If a set of attributes </a:t>
            </a:r>
            <a:r>
              <a:rPr lang="en-US" sz="1800" i="1" smtClean="0"/>
              <a:t>Y</a:t>
            </a:r>
            <a:r>
              <a:rPr lang="en-US" sz="1800" smtClean="0"/>
              <a:t> is a subset of </a:t>
            </a:r>
            <a:r>
              <a:rPr lang="en-US" sz="1800" i="1" smtClean="0"/>
              <a:t>X</a:t>
            </a:r>
            <a:r>
              <a:rPr lang="en-US" sz="1800" smtClean="0"/>
              <a:t>, then </a:t>
            </a:r>
            <a:r>
              <a:rPr lang="en-US" sz="1800" i="1" smtClean="0"/>
              <a:t>X → Y</a:t>
            </a:r>
            <a:r>
              <a:rPr lang="en-US" sz="1800" smtClean="0"/>
              <a:t> (e.g., if {A, B} contains {B}, then {A, B} → {B} is always true).</a:t>
            </a:r>
          </a:p>
          <a:p>
            <a:r>
              <a:rPr lang="en-US" sz="1800" b="1" smtClean="0"/>
              <a:t>Augmentation</a:t>
            </a:r>
            <a:r>
              <a:rPr lang="en-US" sz="1800" smtClean="0"/>
              <a:t>: If </a:t>
            </a:r>
            <a:r>
              <a:rPr lang="en-US" sz="1800" i="1" smtClean="0"/>
              <a:t>X → Y</a:t>
            </a:r>
            <a:r>
              <a:rPr lang="en-US" sz="1800" smtClean="0"/>
              <a:t> holds, then adding an attribute </a:t>
            </a:r>
            <a:r>
              <a:rPr lang="en-US" sz="1800" i="1" smtClean="0"/>
              <a:t>Z</a:t>
            </a:r>
            <a:r>
              <a:rPr lang="en-US" sz="1800" smtClean="0"/>
              <a:t> to both sides still holds: </a:t>
            </a:r>
            <a:r>
              <a:rPr lang="en-US" sz="1800" i="1" smtClean="0"/>
              <a:t>XZ → YZ</a:t>
            </a:r>
            <a:r>
              <a:rPr lang="en-US" sz="1800" smtClean="0"/>
              <a:t>.</a:t>
            </a:r>
          </a:p>
          <a:p>
            <a:r>
              <a:rPr lang="en-US" sz="1800" b="1" smtClean="0"/>
              <a:t>Transitivity</a:t>
            </a:r>
            <a:r>
              <a:rPr lang="en-US" sz="1800" smtClean="0"/>
              <a:t>: If </a:t>
            </a:r>
            <a:r>
              <a:rPr lang="en-US" sz="1800" i="1" smtClean="0"/>
              <a:t>X → Y</a:t>
            </a:r>
            <a:r>
              <a:rPr lang="en-US" sz="1800" smtClean="0"/>
              <a:t> and </a:t>
            </a:r>
            <a:r>
              <a:rPr lang="en-US" sz="1800" i="1" smtClean="0"/>
              <a:t>Y → Z</a:t>
            </a:r>
            <a:r>
              <a:rPr lang="en-US" sz="1800" smtClean="0"/>
              <a:t>, then </a:t>
            </a:r>
            <a:r>
              <a:rPr lang="en-US" sz="1800" i="1" smtClean="0"/>
              <a:t>X → Z</a:t>
            </a:r>
            <a:r>
              <a:rPr lang="en-US" sz="1800" smtClean="0"/>
              <a:t>.</a:t>
            </a:r>
          </a:p>
          <a:p>
            <a:r>
              <a:rPr lang="en-US" sz="1800" smtClean="0"/>
              <a:t>Other derived rules include:</a:t>
            </a:r>
          </a:p>
          <a:p>
            <a:r>
              <a:rPr lang="en-US" sz="1800" b="1" smtClean="0"/>
              <a:t>Union</a:t>
            </a:r>
            <a:r>
              <a:rPr lang="en-US" sz="1800" smtClean="0"/>
              <a:t>: If </a:t>
            </a:r>
            <a:r>
              <a:rPr lang="en-US" sz="1800" i="1" smtClean="0"/>
              <a:t>X → Y</a:t>
            </a:r>
            <a:r>
              <a:rPr lang="en-US" sz="1800" smtClean="0"/>
              <a:t> and </a:t>
            </a:r>
            <a:r>
              <a:rPr lang="en-US" sz="1800" i="1" smtClean="0"/>
              <a:t>X → Z</a:t>
            </a:r>
            <a:r>
              <a:rPr lang="en-US" sz="1800" smtClean="0"/>
              <a:t>, then </a:t>
            </a:r>
            <a:r>
              <a:rPr lang="en-US" sz="1800" i="1" smtClean="0"/>
              <a:t>X → YZ</a:t>
            </a:r>
            <a:r>
              <a:rPr lang="en-US" sz="1800" smtClean="0"/>
              <a:t>.</a:t>
            </a:r>
          </a:p>
          <a:p>
            <a:r>
              <a:rPr lang="en-US" sz="1800" b="1" smtClean="0"/>
              <a:t>Decomposition</a:t>
            </a:r>
            <a:r>
              <a:rPr lang="en-US" sz="1800" smtClean="0"/>
              <a:t>: If </a:t>
            </a:r>
            <a:r>
              <a:rPr lang="en-US" sz="1800" i="1" smtClean="0"/>
              <a:t>X → YZ</a:t>
            </a:r>
            <a:r>
              <a:rPr lang="en-US" sz="1800" smtClean="0"/>
              <a:t>, then </a:t>
            </a:r>
            <a:r>
              <a:rPr lang="en-US" sz="1800" i="1" smtClean="0"/>
              <a:t>X → Y</a:t>
            </a:r>
            <a:r>
              <a:rPr lang="en-US" sz="1800" smtClean="0"/>
              <a:t> and </a:t>
            </a:r>
            <a:r>
              <a:rPr lang="en-US" sz="1800" i="1" smtClean="0"/>
              <a:t>X → Z</a:t>
            </a:r>
            <a:r>
              <a:rPr lang="en-US" sz="1800" smtClean="0"/>
              <a:t>.</a:t>
            </a:r>
          </a:p>
          <a:p>
            <a:r>
              <a:rPr lang="en-US" sz="1800" b="1" smtClean="0"/>
              <a:t>Pseudotransitivity</a:t>
            </a:r>
            <a:r>
              <a:rPr lang="en-US" sz="1800" smtClean="0"/>
              <a:t>: If </a:t>
            </a:r>
            <a:r>
              <a:rPr lang="en-US" sz="1800" i="1" smtClean="0"/>
              <a:t>X → Y</a:t>
            </a:r>
            <a:r>
              <a:rPr lang="en-US" sz="1800" smtClean="0"/>
              <a:t> and </a:t>
            </a:r>
            <a:r>
              <a:rPr lang="en-US" sz="1800" i="1" smtClean="0"/>
              <a:t>WY → Z</a:t>
            </a:r>
            <a:r>
              <a:rPr lang="en-US" sz="1800" smtClean="0"/>
              <a:t>, then </a:t>
            </a:r>
            <a:r>
              <a:rPr lang="en-US" sz="1800" i="1" smtClean="0"/>
              <a:t>XW → Z</a:t>
            </a:r>
            <a:r>
              <a:rPr lang="en-US" sz="1800" smtClean="0"/>
              <a:t>.</a:t>
            </a:r>
          </a:p>
          <a:p>
            <a:endParaRPr lang="en-US" sz="1800" smtClean="0"/>
          </a:p>
        </p:txBody>
      </p:sp>
      <p:sp>
        <p:nvSpPr>
          <p:cNvPr id="2970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ABD171B3-58F0-4652-BC6F-EEC7555AFB33}" type="slidenum">
              <a:rPr lang="en-US" sz="1400" i="0" smtClean="0">
                <a:solidFill>
                  <a:srgbClr val="990033"/>
                </a:solidFill>
              </a:rPr>
              <a:pPr eaLnBrk="1" hangingPunct="1"/>
              <a:t>25</a:t>
            </a:fld>
            <a:endParaRPr lang="en-CA" sz="1400" i="0" smtClean="0">
              <a:solidFill>
                <a:srgbClr val="990033"/>
              </a:solidFill>
            </a:endParaRPr>
          </a:p>
        </p:txBody>
      </p:sp>
    </p:spTree>
    <p:extLst>
      <p:ext uri="{BB962C8B-B14F-4D97-AF65-F5344CB8AC3E}">
        <p14:creationId xmlns:p14="http://schemas.microsoft.com/office/powerpoint/2010/main" val="27559590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38B43725-2129-4847-98FF-ABEB812F7899}" type="slidenum">
              <a:rPr lang="en-US" sz="1400" i="0" smtClean="0">
                <a:solidFill>
                  <a:srgbClr val="990033"/>
                </a:solidFill>
              </a:rPr>
              <a:pPr eaLnBrk="1" hangingPunct="1"/>
              <a:t>26</a:t>
            </a:fld>
            <a:endParaRPr lang="en-CA" sz="1400" i="0" smtClean="0">
              <a:solidFill>
                <a:srgbClr val="990033"/>
              </a:solidFill>
            </a:endParaRPr>
          </a:p>
        </p:txBody>
      </p:sp>
      <p:sp>
        <p:nvSpPr>
          <p:cNvPr id="30723" name="Rectangle 6"/>
          <p:cNvSpPr>
            <a:spLocks noGrp="1" noChangeArrowheads="1"/>
          </p:cNvSpPr>
          <p:nvPr>
            <p:ph type="title"/>
          </p:nvPr>
        </p:nvSpPr>
        <p:spPr/>
        <p:txBody>
          <a:bodyPr/>
          <a:lstStyle/>
          <a:p>
            <a:r>
              <a:rPr lang="en-US" smtClean="0"/>
              <a:t>Inference Rules for FDs (3)</a:t>
            </a:r>
          </a:p>
        </p:txBody>
      </p:sp>
      <p:sp>
        <p:nvSpPr>
          <p:cNvPr id="29700" name="Rectangle 7"/>
          <p:cNvSpPr>
            <a:spLocks noGrp="1" noChangeArrowheads="1"/>
          </p:cNvSpPr>
          <p:nvPr>
            <p:ph type="body" idx="1"/>
          </p:nvPr>
        </p:nvSpPr>
        <p:spPr/>
        <p:txBody>
          <a:bodyPr>
            <a:normAutofit lnSpcReduction="10000"/>
          </a:bodyPr>
          <a:lstStyle/>
          <a:p>
            <a:pPr>
              <a:defRPr/>
            </a:pPr>
            <a:r>
              <a:rPr lang="en-US" b="1" dirty="0" smtClean="0"/>
              <a:t>Closure</a:t>
            </a:r>
            <a:r>
              <a:rPr lang="en-US" dirty="0" smtClean="0"/>
              <a:t> of a set F of FDs is the set F</a:t>
            </a:r>
            <a:r>
              <a:rPr lang="en-US" baseline="30000" dirty="0" smtClean="0"/>
              <a:t>+</a:t>
            </a:r>
            <a:r>
              <a:rPr lang="en-US" dirty="0" smtClean="0"/>
              <a:t> of all FDs that can be inferred from F</a:t>
            </a:r>
          </a:p>
          <a:p>
            <a:pPr marL="0" indent="0">
              <a:buFont typeface="Wingdings" pitchFamily="2" charset="2"/>
              <a:buNone/>
              <a:defRPr/>
            </a:pPr>
            <a:endParaRPr lang="en-US" dirty="0" smtClean="0"/>
          </a:p>
          <a:p>
            <a:pPr>
              <a:defRPr/>
            </a:pPr>
            <a:r>
              <a:rPr lang="en-US" b="1" dirty="0" smtClean="0"/>
              <a:t>Closure</a:t>
            </a:r>
            <a:r>
              <a:rPr lang="en-US" dirty="0" smtClean="0"/>
              <a:t> of a set of attributes X with respect to F is the set X</a:t>
            </a:r>
            <a:r>
              <a:rPr lang="en-US" baseline="30000" dirty="0" smtClean="0"/>
              <a:t>+</a:t>
            </a:r>
            <a:r>
              <a:rPr lang="en-US" dirty="0" smtClean="0"/>
              <a:t> of all attributes that are functionally determined by X</a:t>
            </a:r>
          </a:p>
          <a:p>
            <a:pPr>
              <a:defRPr/>
            </a:pPr>
            <a:endParaRPr lang="en-US" dirty="0" smtClean="0"/>
          </a:p>
          <a:p>
            <a:pPr>
              <a:defRPr/>
            </a:pPr>
            <a:r>
              <a:rPr lang="en-US" dirty="0" smtClean="0"/>
              <a:t>X</a:t>
            </a:r>
            <a:r>
              <a:rPr lang="en-US" baseline="30000" dirty="0" smtClean="0"/>
              <a:t>+</a:t>
            </a:r>
            <a:r>
              <a:rPr lang="en-US" dirty="0" smtClean="0"/>
              <a:t> can be calculated by repeatedly applying IR1, IR2, IR3 using the FDs in F </a:t>
            </a:r>
          </a:p>
        </p:txBody>
      </p:sp>
    </p:spTree>
    <p:extLst>
      <p:ext uri="{BB962C8B-B14F-4D97-AF65-F5344CB8AC3E}">
        <p14:creationId xmlns:p14="http://schemas.microsoft.com/office/powerpoint/2010/main" val="233040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07451847-88F8-410C-A8C5-8061B1A8171B}" type="slidenum">
              <a:rPr lang="en-US" sz="1400" i="0" smtClean="0">
                <a:solidFill>
                  <a:srgbClr val="990033"/>
                </a:solidFill>
              </a:rPr>
              <a:pPr eaLnBrk="1" hangingPunct="1"/>
              <a:t>27</a:t>
            </a:fld>
            <a:endParaRPr lang="en-CA" sz="1400" i="0" smtClean="0">
              <a:solidFill>
                <a:srgbClr val="990033"/>
              </a:solidFill>
            </a:endParaRPr>
          </a:p>
        </p:txBody>
      </p:sp>
      <p:sp>
        <p:nvSpPr>
          <p:cNvPr id="31747" name="Rectangle 6"/>
          <p:cNvSpPr>
            <a:spLocks noGrp="1" noChangeArrowheads="1"/>
          </p:cNvSpPr>
          <p:nvPr>
            <p:ph type="title"/>
          </p:nvPr>
        </p:nvSpPr>
        <p:spPr/>
        <p:txBody>
          <a:bodyPr/>
          <a:lstStyle/>
          <a:p>
            <a:r>
              <a:rPr lang="en-US" smtClean="0"/>
              <a:t>2.3 Equivalence of Sets of FDs </a:t>
            </a:r>
          </a:p>
        </p:txBody>
      </p:sp>
      <p:sp>
        <p:nvSpPr>
          <p:cNvPr id="31748" name="Rectangle 7"/>
          <p:cNvSpPr>
            <a:spLocks noGrp="1" noChangeArrowheads="1"/>
          </p:cNvSpPr>
          <p:nvPr>
            <p:ph type="body" idx="1"/>
          </p:nvPr>
        </p:nvSpPr>
        <p:spPr/>
        <p:txBody>
          <a:bodyPr/>
          <a:lstStyle/>
          <a:p>
            <a:r>
              <a:rPr lang="en-US" sz="2400" smtClean="0"/>
              <a:t>Two sets of FDs F and G are </a:t>
            </a:r>
            <a:r>
              <a:rPr lang="en-US" sz="2400" b="1" smtClean="0"/>
              <a:t>equivalent</a:t>
            </a:r>
            <a:r>
              <a:rPr lang="en-US" sz="2400" smtClean="0"/>
              <a:t> if:</a:t>
            </a:r>
          </a:p>
          <a:p>
            <a:pPr lvl="1"/>
            <a:r>
              <a:rPr lang="en-US" sz="2200" smtClean="0"/>
              <a:t>Every FD in F can be inferred from G, and</a:t>
            </a:r>
          </a:p>
          <a:p>
            <a:pPr lvl="1"/>
            <a:r>
              <a:rPr lang="en-US" sz="2200" smtClean="0"/>
              <a:t>Every FD in G can be inferred from F</a:t>
            </a:r>
          </a:p>
          <a:p>
            <a:pPr lvl="1"/>
            <a:r>
              <a:rPr lang="en-US" sz="2200" smtClean="0"/>
              <a:t>Hence, F and G are equivalent if F</a:t>
            </a:r>
            <a:r>
              <a:rPr lang="en-US" sz="2200" baseline="30000" smtClean="0"/>
              <a:t>+</a:t>
            </a:r>
            <a:r>
              <a:rPr lang="en-US" sz="2200" smtClean="0"/>
              <a:t> =G</a:t>
            </a:r>
            <a:r>
              <a:rPr lang="en-US" sz="2200" baseline="30000" smtClean="0"/>
              <a:t>+</a:t>
            </a:r>
          </a:p>
          <a:p>
            <a:r>
              <a:rPr lang="en-US" sz="2400" smtClean="0"/>
              <a:t>Definition (</a:t>
            </a:r>
            <a:r>
              <a:rPr lang="en-US" sz="2400" b="1" smtClean="0"/>
              <a:t>Covers</a:t>
            </a:r>
            <a:r>
              <a:rPr lang="en-US" sz="2400" smtClean="0"/>
              <a:t>):</a:t>
            </a:r>
          </a:p>
          <a:p>
            <a:r>
              <a:rPr lang="en-US" sz="2200" smtClean="0">
                <a:solidFill>
                  <a:srgbClr val="800000"/>
                </a:solidFill>
              </a:rPr>
              <a:t>A set of FDs F covers G if every dependency in G can be inferred from F</a:t>
            </a:r>
            <a:r>
              <a:rPr lang="en-US" sz="2400" smtClean="0"/>
              <a:t>.</a:t>
            </a:r>
          </a:p>
          <a:p>
            <a:pPr lvl="2"/>
            <a:r>
              <a:rPr lang="en-US" sz="2000" smtClean="0"/>
              <a:t>(i.e., if G</a:t>
            </a:r>
            <a:r>
              <a:rPr lang="en-US" sz="2000" baseline="30000" smtClean="0"/>
              <a:t>+</a:t>
            </a:r>
            <a:r>
              <a:rPr lang="en-US" sz="2000" smtClean="0"/>
              <a:t> </a:t>
            </a:r>
            <a:r>
              <a:rPr lang="en-US" sz="2000" i="1" smtClean="0"/>
              <a:t>subset-of</a:t>
            </a:r>
            <a:r>
              <a:rPr lang="en-US" sz="2000" smtClean="0"/>
              <a:t> F</a:t>
            </a:r>
            <a:r>
              <a:rPr lang="en-US" sz="2000" baseline="30000" smtClean="0"/>
              <a:t>+</a:t>
            </a:r>
            <a:r>
              <a:rPr lang="en-US" sz="2000" smtClean="0"/>
              <a:t>)</a:t>
            </a:r>
          </a:p>
          <a:p>
            <a:r>
              <a:rPr lang="en-US" sz="2400" smtClean="0"/>
              <a:t>F and G are equivalent if F covers G and G covers F</a:t>
            </a:r>
          </a:p>
          <a:p>
            <a:r>
              <a:rPr lang="en-US" sz="2400" smtClean="0"/>
              <a:t>There is an algorithm for checking equivalence of sets of FDs </a:t>
            </a:r>
          </a:p>
        </p:txBody>
      </p:sp>
    </p:spTree>
    <p:extLst>
      <p:ext uri="{BB962C8B-B14F-4D97-AF65-F5344CB8AC3E}">
        <p14:creationId xmlns:p14="http://schemas.microsoft.com/office/powerpoint/2010/main" val="6261021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BFF8CD95-0FB8-430F-95DD-B497E561FBFE}" type="slidenum">
              <a:rPr lang="en-US" sz="1400" i="0" smtClean="0">
                <a:solidFill>
                  <a:srgbClr val="990033"/>
                </a:solidFill>
              </a:rPr>
              <a:pPr eaLnBrk="1" hangingPunct="1"/>
              <a:t>28</a:t>
            </a:fld>
            <a:endParaRPr lang="en-CA" sz="1400" i="0" smtClean="0">
              <a:solidFill>
                <a:srgbClr val="990033"/>
              </a:solidFill>
            </a:endParaRPr>
          </a:p>
        </p:txBody>
      </p:sp>
      <p:pic>
        <p:nvPicPr>
          <p:cNvPr id="32771" name="Picture 2" descr="Pink tissue pap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7913" y="1981200"/>
            <a:ext cx="4448175" cy="4191000"/>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9906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BA5DA3B9-2674-4323-8370-B8EC1503FD0E}" type="slidenum">
              <a:rPr lang="en-US" sz="1400" i="0" smtClean="0">
                <a:solidFill>
                  <a:srgbClr val="990033"/>
                </a:solidFill>
              </a:rPr>
              <a:pPr eaLnBrk="1" hangingPunct="1"/>
              <a:t>29</a:t>
            </a:fld>
            <a:endParaRPr lang="en-CA" sz="1400" i="0" smtClean="0">
              <a:solidFill>
                <a:srgbClr val="990033"/>
              </a:solidFill>
            </a:endParaRPr>
          </a:p>
        </p:txBody>
      </p:sp>
      <p:sp>
        <p:nvSpPr>
          <p:cNvPr id="33795" name="Rectangle 6"/>
          <p:cNvSpPr>
            <a:spLocks noGrp="1" noChangeArrowheads="1"/>
          </p:cNvSpPr>
          <p:nvPr>
            <p:ph type="title"/>
          </p:nvPr>
        </p:nvSpPr>
        <p:spPr/>
        <p:txBody>
          <a:bodyPr/>
          <a:lstStyle/>
          <a:p>
            <a:r>
              <a:rPr lang="en-US" smtClean="0"/>
              <a:t>2.4 Minimal Sets of FDs (1)</a:t>
            </a:r>
          </a:p>
        </p:txBody>
      </p:sp>
      <p:sp>
        <p:nvSpPr>
          <p:cNvPr id="33796" name="Rectangle 7"/>
          <p:cNvSpPr>
            <a:spLocks noGrp="1" noChangeArrowheads="1"/>
          </p:cNvSpPr>
          <p:nvPr>
            <p:ph type="body" idx="1"/>
          </p:nvPr>
        </p:nvSpPr>
        <p:spPr/>
        <p:txBody>
          <a:bodyPr>
            <a:normAutofit lnSpcReduction="10000"/>
          </a:bodyPr>
          <a:lstStyle/>
          <a:p>
            <a:pPr marL="533400" indent="-533400">
              <a:lnSpc>
                <a:spcPct val="90000"/>
              </a:lnSpc>
            </a:pPr>
            <a:r>
              <a:rPr lang="en-US" smtClean="0"/>
              <a:t>A set of FDs is </a:t>
            </a:r>
            <a:r>
              <a:rPr lang="en-US" b="1" smtClean="0"/>
              <a:t>minimal</a:t>
            </a:r>
            <a:r>
              <a:rPr lang="en-US" smtClean="0"/>
              <a:t> if it satisfies the following conditions:</a:t>
            </a:r>
          </a:p>
          <a:p>
            <a:pPr marL="952500" lvl="1" indent="-495300">
              <a:lnSpc>
                <a:spcPct val="90000"/>
              </a:lnSpc>
              <a:buSzTx/>
              <a:buFont typeface="Wingdings" pitchFamily="2" charset="2"/>
              <a:buAutoNum type="arabicPeriod"/>
            </a:pPr>
            <a:r>
              <a:rPr lang="en-US" smtClean="0"/>
              <a:t>Every dependency in F has a single attribute for its RHS.</a:t>
            </a:r>
          </a:p>
          <a:p>
            <a:pPr marL="952500" lvl="1" indent="-495300">
              <a:lnSpc>
                <a:spcPct val="90000"/>
              </a:lnSpc>
              <a:buSzTx/>
              <a:buFont typeface="Wingdings" pitchFamily="2" charset="2"/>
              <a:buAutoNum type="arabicPeriod"/>
            </a:pPr>
            <a:r>
              <a:rPr lang="en-US" smtClean="0"/>
              <a:t>We cannot remove any dependency from F and have a set of dependencies that is equivalent to F.</a:t>
            </a:r>
          </a:p>
          <a:p>
            <a:pPr marL="952500" lvl="1" indent="-495300">
              <a:lnSpc>
                <a:spcPct val="90000"/>
              </a:lnSpc>
              <a:buSzTx/>
              <a:buFont typeface="Wingdings" pitchFamily="2" charset="2"/>
              <a:buAutoNum type="arabicPeriod"/>
            </a:pPr>
            <a:r>
              <a:rPr lang="en-US" smtClean="0"/>
              <a:t>We cannot replace any dependency X -&gt; A in F with a dependency Y -&gt; A, where Y proper-subset-of X ( Y subset-of X) and still have a set of dependencies that is equivalent to F.</a:t>
            </a:r>
          </a:p>
        </p:txBody>
      </p:sp>
    </p:spTree>
    <p:extLst>
      <p:ext uri="{BB962C8B-B14F-4D97-AF65-F5344CB8AC3E}">
        <p14:creationId xmlns:p14="http://schemas.microsoft.com/office/powerpoint/2010/main" val="1583518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D16E08FE-64AE-493A-85CB-8B6D38438314}" type="slidenum">
              <a:rPr lang="en-US" sz="1400" i="0" smtClean="0">
                <a:solidFill>
                  <a:srgbClr val="990033"/>
                </a:solidFill>
              </a:rPr>
              <a:pPr eaLnBrk="1" hangingPunct="1"/>
              <a:t>3</a:t>
            </a:fld>
            <a:endParaRPr lang="en-CA" sz="1400" i="0" smtClean="0">
              <a:solidFill>
                <a:srgbClr val="990033"/>
              </a:solidFill>
            </a:endParaRPr>
          </a:p>
        </p:txBody>
      </p:sp>
      <p:sp>
        <p:nvSpPr>
          <p:cNvPr id="7171" name="Rectangle 6"/>
          <p:cNvSpPr>
            <a:spLocks noGrp="1" noChangeArrowheads="1"/>
          </p:cNvSpPr>
          <p:nvPr>
            <p:ph type="title"/>
          </p:nvPr>
        </p:nvSpPr>
        <p:spPr/>
        <p:txBody>
          <a:bodyPr/>
          <a:lstStyle/>
          <a:p>
            <a:pPr eaLnBrk="1" hangingPunct="1"/>
            <a:r>
              <a:rPr lang="en-US" smtClean="0"/>
              <a:t>Chapter Outline</a:t>
            </a:r>
          </a:p>
        </p:txBody>
      </p:sp>
      <p:sp>
        <p:nvSpPr>
          <p:cNvPr id="7172" name="Rectangle 7"/>
          <p:cNvSpPr>
            <a:spLocks noGrp="1" noChangeArrowheads="1"/>
          </p:cNvSpPr>
          <p:nvPr>
            <p:ph type="body" idx="1"/>
          </p:nvPr>
        </p:nvSpPr>
        <p:spPr/>
        <p:txBody>
          <a:bodyPr/>
          <a:lstStyle/>
          <a:p>
            <a:pPr eaLnBrk="1" hangingPunct="1">
              <a:lnSpc>
                <a:spcPct val="90000"/>
              </a:lnSpc>
            </a:pPr>
            <a:r>
              <a:rPr lang="en-US" sz="2400" smtClean="0"/>
              <a:t>3 Normal Forms Based on Primary Keys</a:t>
            </a:r>
          </a:p>
          <a:p>
            <a:pPr lvl="1" eaLnBrk="1" hangingPunct="1">
              <a:lnSpc>
                <a:spcPct val="90000"/>
              </a:lnSpc>
            </a:pPr>
            <a:r>
              <a:rPr lang="en-US" sz="2200" smtClean="0"/>
              <a:t>3.1 Normalization of Relations </a:t>
            </a:r>
          </a:p>
          <a:p>
            <a:pPr lvl="1" eaLnBrk="1" hangingPunct="1">
              <a:lnSpc>
                <a:spcPct val="90000"/>
              </a:lnSpc>
            </a:pPr>
            <a:r>
              <a:rPr lang="en-US" sz="2200" smtClean="0"/>
              <a:t>3.2 Practical Use of Normal Forms </a:t>
            </a:r>
          </a:p>
          <a:p>
            <a:pPr lvl="1" eaLnBrk="1" hangingPunct="1">
              <a:lnSpc>
                <a:spcPct val="90000"/>
              </a:lnSpc>
            </a:pPr>
            <a:r>
              <a:rPr lang="en-US" sz="2200" smtClean="0"/>
              <a:t>3.3 Definitions of Keys and Attributes Participating in Keys </a:t>
            </a:r>
          </a:p>
          <a:p>
            <a:pPr lvl="1" eaLnBrk="1" hangingPunct="1">
              <a:lnSpc>
                <a:spcPct val="90000"/>
              </a:lnSpc>
            </a:pPr>
            <a:r>
              <a:rPr lang="en-US" sz="2200" smtClean="0"/>
              <a:t>3.4 First Normal Form</a:t>
            </a:r>
          </a:p>
          <a:p>
            <a:pPr lvl="1" eaLnBrk="1" hangingPunct="1">
              <a:lnSpc>
                <a:spcPct val="90000"/>
              </a:lnSpc>
            </a:pPr>
            <a:r>
              <a:rPr lang="en-US" sz="2200" smtClean="0"/>
              <a:t>3.5 Second Normal Form</a:t>
            </a:r>
          </a:p>
          <a:p>
            <a:pPr lvl="1" eaLnBrk="1" hangingPunct="1">
              <a:lnSpc>
                <a:spcPct val="90000"/>
              </a:lnSpc>
            </a:pPr>
            <a:r>
              <a:rPr lang="en-US" sz="2200" smtClean="0"/>
              <a:t>3.6 Third Normal Form</a:t>
            </a:r>
          </a:p>
          <a:p>
            <a:pPr lvl="1" eaLnBrk="1" hangingPunct="1">
              <a:lnSpc>
                <a:spcPct val="90000"/>
              </a:lnSpc>
            </a:pPr>
            <a:endParaRPr lang="en-US" sz="2200" smtClean="0"/>
          </a:p>
          <a:p>
            <a:pPr eaLnBrk="1" hangingPunct="1">
              <a:lnSpc>
                <a:spcPct val="90000"/>
              </a:lnSpc>
            </a:pPr>
            <a:r>
              <a:rPr lang="en-US" sz="2400" smtClean="0"/>
              <a:t>4 General Normal Form Definitions (For Multiple Keys)</a:t>
            </a:r>
          </a:p>
          <a:p>
            <a:pPr eaLnBrk="1" hangingPunct="1">
              <a:lnSpc>
                <a:spcPct val="90000"/>
              </a:lnSpc>
            </a:pPr>
            <a:endParaRPr lang="en-US" sz="2400" smtClean="0"/>
          </a:p>
          <a:p>
            <a:pPr eaLnBrk="1" hangingPunct="1">
              <a:lnSpc>
                <a:spcPct val="90000"/>
              </a:lnSpc>
            </a:pPr>
            <a:r>
              <a:rPr lang="en-US" sz="2400" smtClean="0"/>
              <a:t>5 BCNF (Boyce-Codd Normal Form)</a:t>
            </a:r>
          </a:p>
        </p:txBody>
      </p:sp>
    </p:spTree>
    <p:extLst>
      <p:ext uri="{BB962C8B-B14F-4D97-AF65-F5344CB8AC3E}">
        <p14:creationId xmlns:p14="http://schemas.microsoft.com/office/powerpoint/2010/main" val="104796561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endParaRPr lang="en-US" smtClean="0"/>
          </a:p>
        </p:txBody>
      </p:sp>
      <p:sp>
        <p:nvSpPr>
          <p:cNvPr id="3" name="Content Placeholder 2"/>
          <p:cNvSpPr>
            <a:spLocks noGrp="1"/>
          </p:cNvSpPr>
          <p:nvPr>
            <p:ph idx="1"/>
          </p:nvPr>
        </p:nvSpPr>
        <p:spPr/>
        <p:txBody>
          <a:bodyPr/>
          <a:lstStyle/>
          <a:p>
            <a:pPr marL="0" indent="0">
              <a:buFont typeface="Wingdings" pitchFamily="2" charset="2"/>
              <a:buNone/>
              <a:defRPr/>
            </a:pPr>
            <a:r>
              <a:rPr lang="en-US" sz="1800" b="1" dirty="0" smtClean="0"/>
              <a:t>1 Right-Hand Side (RHS) has only one attribute:</a:t>
            </a:r>
            <a:endParaRPr lang="en-US" sz="1800" dirty="0" smtClean="0"/>
          </a:p>
          <a:p>
            <a:pPr>
              <a:defRPr/>
            </a:pPr>
            <a:r>
              <a:rPr lang="en-US" sz="1800" dirty="0" smtClean="0"/>
              <a:t>Every FD should be in the form of </a:t>
            </a:r>
            <a:r>
              <a:rPr lang="en-US" sz="1800" b="1" dirty="0" smtClean="0"/>
              <a:t>X → A</a:t>
            </a:r>
            <a:r>
              <a:rPr lang="en-US" sz="1800" dirty="0" smtClean="0"/>
              <a:t>, not </a:t>
            </a:r>
            <a:r>
              <a:rPr lang="en-US" sz="1800" b="1" dirty="0" smtClean="0"/>
              <a:t>X → AB</a:t>
            </a:r>
            <a:r>
              <a:rPr lang="en-US" sz="1800" dirty="0" smtClean="0"/>
              <a:t>.</a:t>
            </a:r>
          </a:p>
          <a:p>
            <a:pPr>
              <a:defRPr/>
            </a:pPr>
            <a:r>
              <a:rPr lang="en-US" sz="1800" dirty="0" smtClean="0"/>
              <a:t>If there’s </a:t>
            </a:r>
            <a:r>
              <a:rPr lang="en-US" sz="1800" b="1" dirty="0" smtClean="0"/>
              <a:t>X → AB</a:t>
            </a:r>
            <a:r>
              <a:rPr lang="en-US" sz="1800" dirty="0" smtClean="0"/>
              <a:t>, we break it into </a:t>
            </a:r>
            <a:r>
              <a:rPr lang="en-US" sz="1800" b="1" dirty="0" smtClean="0"/>
              <a:t>X → A</a:t>
            </a:r>
            <a:r>
              <a:rPr lang="en-US" sz="1800" dirty="0" smtClean="0"/>
              <a:t> and </a:t>
            </a:r>
            <a:r>
              <a:rPr lang="en-US" sz="1800" b="1" dirty="0" smtClean="0"/>
              <a:t>X → B</a:t>
            </a:r>
            <a:r>
              <a:rPr lang="en-US" sz="1800" dirty="0" smtClean="0"/>
              <a:t>.</a:t>
            </a:r>
          </a:p>
          <a:p>
            <a:pPr marL="0" indent="0">
              <a:buFont typeface="Wingdings" pitchFamily="2" charset="2"/>
              <a:buNone/>
              <a:defRPr/>
            </a:pPr>
            <a:r>
              <a:rPr lang="en-US" sz="1800" dirty="0" smtClean="0"/>
              <a:t>2 </a:t>
            </a:r>
            <a:r>
              <a:rPr lang="en-US" sz="1800" b="1" dirty="0" smtClean="0"/>
              <a:t>No extra dependencies:</a:t>
            </a:r>
            <a:endParaRPr lang="en-US" sz="1800" dirty="0" smtClean="0"/>
          </a:p>
          <a:p>
            <a:pPr>
              <a:defRPr/>
            </a:pPr>
            <a:r>
              <a:rPr lang="en-US" sz="1800" dirty="0" smtClean="0"/>
              <a:t>If we remove any FD from the set, the remaining FDs should </a:t>
            </a:r>
            <a:r>
              <a:rPr lang="en-US" sz="1800" b="1" dirty="0" smtClean="0"/>
              <a:t>not</a:t>
            </a:r>
            <a:r>
              <a:rPr lang="en-US" sz="1800" dirty="0" smtClean="0"/>
              <a:t> be able to infer all original FDs.</a:t>
            </a:r>
          </a:p>
          <a:p>
            <a:pPr>
              <a:defRPr/>
            </a:pPr>
            <a:r>
              <a:rPr lang="en-US" sz="1800" dirty="0" smtClean="0"/>
              <a:t>This means every FD in the set is </a:t>
            </a:r>
            <a:r>
              <a:rPr lang="en-US" sz="1800" b="1" dirty="0" smtClean="0"/>
              <a:t>necessary</a:t>
            </a:r>
            <a:r>
              <a:rPr lang="en-US" sz="1800" dirty="0" smtClean="0"/>
              <a:t>.</a:t>
            </a:r>
          </a:p>
          <a:p>
            <a:pPr marL="0" indent="0">
              <a:buFont typeface="Wingdings" pitchFamily="2" charset="2"/>
              <a:buNone/>
              <a:defRPr/>
            </a:pPr>
            <a:r>
              <a:rPr lang="en-US" sz="1800" dirty="0" smtClean="0"/>
              <a:t>3 </a:t>
            </a:r>
            <a:r>
              <a:rPr lang="en-US" sz="1800" b="1" dirty="0" smtClean="0"/>
              <a:t>No unnecessary attributes on the Left-Hand Side (LHS):</a:t>
            </a:r>
            <a:endParaRPr lang="en-US" sz="1800" dirty="0" smtClean="0"/>
          </a:p>
          <a:p>
            <a:pPr>
              <a:defRPr/>
            </a:pPr>
            <a:r>
              <a:rPr lang="en-US" sz="1800" dirty="0" smtClean="0"/>
              <a:t>If </a:t>
            </a:r>
            <a:r>
              <a:rPr lang="en-US" sz="1800" b="1" dirty="0" smtClean="0"/>
              <a:t>X → A</a:t>
            </a:r>
            <a:r>
              <a:rPr lang="en-US" sz="1800" dirty="0" smtClean="0"/>
              <a:t> is in the set, we should not be able to replace </a:t>
            </a:r>
            <a:r>
              <a:rPr lang="en-US" sz="1800" b="1" dirty="0" smtClean="0"/>
              <a:t>X</a:t>
            </a:r>
            <a:r>
              <a:rPr lang="en-US" sz="1800" dirty="0" smtClean="0"/>
              <a:t> with a </a:t>
            </a:r>
            <a:r>
              <a:rPr lang="en-US" sz="1800" b="1" dirty="0" smtClean="0"/>
              <a:t>smaller subset</a:t>
            </a:r>
            <a:r>
              <a:rPr lang="en-US" sz="1800" dirty="0" smtClean="0"/>
              <a:t> of X and still get the same results.</a:t>
            </a:r>
          </a:p>
          <a:p>
            <a:pPr>
              <a:defRPr/>
            </a:pPr>
            <a:r>
              <a:rPr lang="en-US" sz="1800" dirty="0" smtClean="0"/>
              <a:t>Example: If </a:t>
            </a:r>
            <a:r>
              <a:rPr lang="en-US" sz="1800" b="1" dirty="0" smtClean="0"/>
              <a:t>AB → C</a:t>
            </a:r>
            <a:r>
              <a:rPr lang="en-US" sz="1800" dirty="0" smtClean="0"/>
              <a:t>, but </a:t>
            </a:r>
            <a:r>
              <a:rPr lang="en-US" sz="1800" b="1" dirty="0" smtClean="0"/>
              <a:t>A → C</a:t>
            </a:r>
            <a:r>
              <a:rPr lang="en-US" sz="1800" dirty="0" smtClean="0"/>
              <a:t> is also valid, then </a:t>
            </a:r>
            <a:r>
              <a:rPr lang="en-US" sz="1800" b="1" dirty="0" smtClean="0"/>
              <a:t>B is unnecessary</a:t>
            </a:r>
            <a:r>
              <a:rPr lang="en-US" sz="1800" dirty="0" smtClean="0"/>
              <a:t>, and we should replace </a:t>
            </a:r>
            <a:r>
              <a:rPr lang="en-US" sz="1800" b="1" dirty="0" smtClean="0"/>
              <a:t>AB → C</a:t>
            </a:r>
            <a:r>
              <a:rPr lang="en-US" sz="1800" dirty="0" smtClean="0"/>
              <a:t> with </a:t>
            </a:r>
            <a:r>
              <a:rPr lang="en-US" sz="1800" b="1" dirty="0" smtClean="0"/>
              <a:t>A → C</a:t>
            </a:r>
            <a:r>
              <a:rPr lang="en-US" sz="1800" dirty="0" smtClean="0"/>
              <a:t>.</a:t>
            </a:r>
          </a:p>
          <a:p>
            <a:pPr>
              <a:defRPr/>
            </a:pPr>
            <a:endParaRPr lang="en-US" sz="1800" dirty="0"/>
          </a:p>
        </p:txBody>
      </p:sp>
      <p:sp>
        <p:nvSpPr>
          <p:cNvPr id="3482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7175DAD2-1679-4553-804E-CDC9F4D01CAE}" type="slidenum">
              <a:rPr lang="en-US" sz="1400" i="0" smtClean="0">
                <a:solidFill>
                  <a:srgbClr val="990033"/>
                </a:solidFill>
              </a:rPr>
              <a:pPr eaLnBrk="1" hangingPunct="1"/>
              <a:t>30</a:t>
            </a:fld>
            <a:endParaRPr lang="en-CA" sz="1400" i="0" smtClean="0">
              <a:solidFill>
                <a:srgbClr val="990033"/>
              </a:solidFill>
            </a:endParaRPr>
          </a:p>
        </p:txBody>
      </p:sp>
    </p:spTree>
    <p:extLst>
      <p:ext uri="{BB962C8B-B14F-4D97-AF65-F5344CB8AC3E}">
        <p14:creationId xmlns:p14="http://schemas.microsoft.com/office/powerpoint/2010/main" val="33634060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4B97245C-5B44-477E-8A8E-2B47EAA7E154}" type="slidenum">
              <a:rPr lang="en-US" sz="1400" i="0" smtClean="0">
                <a:solidFill>
                  <a:srgbClr val="990033"/>
                </a:solidFill>
              </a:rPr>
              <a:pPr eaLnBrk="1" hangingPunct="1"/>
              <a:t>31</a:t>
            </a:fld>
            <a:endParaRPr lang="en-CA" sz="1400" i="0" smtClean="0">
              <a:solidFill>
                <a:srgbClr val="990033"/>
              </a:solidFill>
            </a:endParaRPr>
          </a:p>
        </p:txBody>
      </p:sp>
      <p:sp>
        <p:nvSpPr>
          <p:cNvPr id="35843" name="Rectangle 6"/>
          <p:cNvSpPr>
            <a:spLocks noGrp="1" noChangeArrowheads="1"/>
          </p:cNvSpPr>
          <p:nvPr>
            <p:ph type="title"/>
          </p:nvPr>
        </p:nvSpPr>
        <p:spPr/>
        <p:txBody>
          <a:bodyPr/>
          <a:lstStyle/>
          <a:p>
            <a:r>
              <a:rPr lang="en-US" smtClean="0"/>
              <a:t>Minimal Sets of FDs (2)</a:t>
            </a:r>
          </a:p>
        </p:txBody>
      </p:sp>
      <p:sp>
        <p:nvSpPr>
          <p:cNvPr id="35844" name="Rectangle 7"/>
          <p:cNvSpPr>
            <a:spLocks noGrp="1" noChangeArrowheads="1"/>
          </p:cNvSpPr>
          <p:nvPr>
            <p:ph type="body" idx="1"/>
          </p:nvPr>
        </p:nvSpPr>
        <p:spPr/>
        <p:txBody>
          <a:bodyPr>
            <a:normAutofit fontScale="92500" lnSpcReduction="20000"/>
          </a:bodyPr>
          <a:lstStyle/>
          <a:p>
            <a:r>
              <a:rPr lang="en-US" smtClean="0"/>
              <a:t>Every set of FDs has an equivalent minimal set</a:t>
            </a:r>
          </a:p>
          <a:p>
            <a:r>
              <a:rPr lang="en-US" smtClean="0"/>
              <a:t>There can be several equivalent minimal sets</a:t>
            </a:r>
          </a:p>
          <a:p>
            <a:r>
              <a:rPr lang="en-US" smtClean="0"/>
              <a:t>(there can be more than one way to remove redundancy)</a:t>
            </a:r>
          </a:p>
          <a:p>
            <a:r>
              <a:rPr lang="en-US" smtClean="0"/>
              <a:t>There is no simple algorithm for computing a minimal set of FDs that is equivalent to a set F of FDs</a:t>
            </a:r>
          </a:p>
          <a:p>
            <a:r>
              <a:rPr lang="en-US" smtClean="0"/>
              <a:t>When designing databases, we assume we start with a minimal set of FDs</a:t>
            </a:r>
          </a:p>
          <a:p>
            <a:r>
              <a:rPr lang="en-US" smtClean="0"/>
              <a:t>E.g., see algorithms 11.2 and 11.4 </a:t>
            </a:r>
          </a:p>
        </p:txBody>
      </p:sp>
    </p:spTree>
    <p:extLst>
      <p:ext uri="{BB962C8B-B14F-4D97-AF65-F5344CB8AC3E}">
        <p14:creationId xmlns:p14="http://schemas.microsoft.com/office/powerpoint/2010/main" val="16668865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25B73C2F-1030-4507-AB48-AD2FFE1FC790}" type="slidenum">
              <a:rPr lang="en-US" sz="1400" i="0" smtClean="0">
                <a:solidFill>
                  <a:srgbClr val="990033"/>
                </a:solidFill>
              </a:rPr>
              <a:pPr eaLnBrk="1" hangingPunct="1"/>
              <a:t>32</a:t>
            </a:fld>
            <a:endParaRPr lang="en-CA" sz="1400" i="0" smtClean="0">
              <a:solidFill>
                <a:srgbClr val="990033"/>
              </a:solidFill>
            </a:endParaRPr>
          </a:p>
        </p:txBody>
      </p:sp>
      <p:pic>
        <p:nvPicPr>
          <p:cNvPr id="36867" name="Picture 2" descr="Pink tissue pap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600200"/>
            <a:ext cx="8305800" cy="4357688"/>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905856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7E4FAC75-26C2-4FCA-B902-197A8C7F962B}" type="slidenum">
              <a:rPr lang="en-US" sz="1400" i="0" smtClean="0">
                <a:solidFill>
                  <a:srgbClr val="990033"/>
                </a:solidFill>
              </a:rPr>
              <a:pPr eaLnBrk="1" hangingPunct="1"/>
              <a:t>33</a:t>
            </a:fld>
            <a:endParaRPr lang="en-CA" sz="1400" i="0" smtClean="0">
              <a:solidFill>
                <a:srgbClr val="990033"/>
              </a:solidFill>
            </a:endParaRPr>
          </a:p>
        </p:txBody>
      </p:sp>
      <p:sp>
        <p:nvSpPr>
          <p:cNvPr id="37891" name="Rectangle 6"/>
          <p:cNvSpPr>
            <a:spLocks noGrp="1" noChangeArrowheads="1"/>
          </p:cNvSpPr>
          <p:nvPr>
            <p:ph type="title"/>
          </p:nvPr>
        </p:nvSpPr>
        <p:spPr/>
        <p:txBody>
          <a:bodyPr/>
          <a:lstStyle/>
          <a:p>
            <a:pPr eaLnBrk="1" hangingPunct="1"/>
            <a:r>
              <a:rPr lang="en-US" smtClean="0"/>
              <a:t>Examples of FD constraints (1) </a:t>
            </a:r>
          </a:p>
        </p:txBody>
      </p:sp>
      <p:sp>
        <p:nvSpPr>
          <p:cNvPr id="37892" name="Rectangle 7"/>
          <p:cNvSpPr>
            <a:spLocks noGrp="1" noChangeArrowheads="1"/>
          </p:cNvSpPr>
          <p:nvPr>
            <p:ph type="body" idx="1"/>
          </p:nvPr>
        </p:nvSpPr>
        <p:spPr/>
        <p:txBody>
          <a:bodyPr>
            <a:normAutofit lnSpcReduction="10000"/>
          </a:bodyPr>
          <a:lstStyle/>
          <a:p>
            <a:pPr eaLnBrk="1" hangingPunct="1">
              <a:lnSpc>
                <a:spcPct val="90000"/>
              </a:lnSpc>
            </a:pPr>
            <a:r>
              <a:rPr lang="en-US" smtClean="0"/>
              <a:t>Social security number determines employee name</a:t>
            </a:r>
          </a:p>
          <a:p>
            <a:pPr lvl="1" eaLnBrk="1" hangingPunct="1">
              <a:lnSpc>
                <a:spcPct val="90000"/>
              </a:lnSpc>
            </a:pPr>
            <a:r>
              <a:rPr lang="en-US" smtClean="0"/>
              <a:t>SSN -&gt; ENAME</a:t>
            </a:r>
          </a:p>
          <a:p>
            <a:pPr eaLnBrk="1" hangingPunct="1">
              <a:lnSpc>
                <a:spcPct val="90000"/>
              </a:lnSpc>
            </a:pPr>
            <a:r>
              <a:rPr lang="en-US" smtClean="0"/>
              <a:t>Project number determines project name and location</a:t>
            </a:r>
          </a:p>
          <a:p>
            <a:pPr lvl="1" eaLnBrk="1" hangingPunct="1">
              <a:lnSpc>
                <a:spcPct val="90000"/>
              </a:lnSpc>
            </a:pPr>
            <a:r>
              <a:rPr lang="en-US" smtClean="0"/>
              <a:t>PNUMBER -&gt; {PNAME, PLOCATION}</a:t>
            </a:r>
          </a:p>
          <a:p>
            <a:pPr eaLnBrk="1" hangingPunct="1">
              <a:lnSpc>
                <a:spcPct val="90000"/>
              </a:lnSpc>
            </a:pPr>
            <a:r>
              <a:rPr lang="en-US" smtClean="0"/>
              <a:t>Employee ssn and project number determines the hours per week that the employee works on the project</a:t>
            </a:r>
          </a:p>
          <a:p>
            <a:pPr lvl="1" eaLnBrk="1" hangingPunct="1">
              <a:lnSpc>
                <a:spcPct val="90000"/>
              </a:lnSpc>
            </a:pPr>
            <a:r>
              <a:rPr lang="en-US" smtClean="0"/>
              <a:t>{SSN, PNUMBER} -&gt; HOURS </a:t>
            </a:r>
          </a:p>
        </p:txBody>
      </p:sp>
    </p:spTree>
    <p:extLst>
      <p:ext uri="{BB962C8B-B14F-4D97-AF65-F5344CB8AC3E}">
        <p14:creationId xmlns:p14="http://schemas.microsoft.com/office/powerpoint/2010/main" val="12959562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2A7CEC37-681D-40E1-B10D-2C2E12BA0041}" type="slidenum">
              <a:rPr lang="en-US" sz="1400" i="0" smtClean="0">
                <a:solidFill>
                  <a:srgbClr val="990033"/>
                </a:solidFill>
              </a:rPr>
              <a:pPr eaLnBrk="1" hangingPunct="1"/>
              <a:t>34</a:t>
            </a:fld>
            <a:endParaRPr lang="en-CA" sz="1400" i="0" smtClean="0">
              <a:solidFill>
                <a:srgbClr val="990033"/>
              </a:solidFill>
            </a:endParaRPr>
          </a:p>
        </p:txBody>
      </p:sp>
      <p:sp>
        <p:nvSpPr>
          <p:cNvPr id="38915" name="Rectangle 6"/>
          <p:cNvSpPr>
            <a:spLocks noGrp="1" noChangeArrowheads="1"/>
          </p:cNvSpPr>
          <p:nvPr>
            <p:ph type="title"/>
          </p:nvPr>
        </p:nvSpPr>
        <p:spPr/>
        <p:txBody>
          <a:bodyPr/>
          <a:lstStyle/>
          <a:p>
            <a:pPr eaLnBrk="1" hangingPunct="1"/>
            <a:r>
              <a:rPr lang="en-US" smtClean="0"/>
              <a:t>Examples of FD constraints (2)</a:t>
            </a:r>
          </a:p>
        </p:txBody>
      </p:sp>
      <p:sp>
        <p:nvSpPr>
          <p:cNvPr id="38916" name="Rectangle 7"/>
          <p:cNvSpPr>
            <a:spLocks noGrp="1" noChangeArrowheads="1"/>
          </p:cNvSpPr>
          <p:nvPr>
            <p:ph type="body" idx="1"/>
          </p:nvPr>
        </p:nvSpPr>
        <p:spPr/>
        <p:txBody>
          <a:bodyPr/>
          <a:lstStyle/>
          <a:p>
            <a:pPr eaLnBrk="1" hangingPunct="1"/>
            <a:r>
              <a:rPr lang="en-US" smtClean="0"/>
              <a:t>An FD is a property of the attributes in the schema R</a:t>
            </a:r>
          </a:p>
          <a:p>
            <a:pPr eaLnBrk="1" hangingPunct="1"/>
            <a:r>
              <a:rPr lang="en-US" smtClean="0"/>
              <a:t>The constraint must hold on </a:t>
            </a:r>
            <a:r>
              <a:rPr lang="en-US" i="1" smtClean="0"/>
              <a:t>every</a:t>
            </a:r>
            <a:r>
              <a:rPr lang="en-US" smtClean="0"/>
              <a:t> relation instance r(R)</a:t>
            </a:r>
          </a:p>
          <a:p>
            <a:pPr eaLnBrk="1" hangingPunct="1"/>
            <a:r>
              <a:rPr lang="en-US" smtClean="0"/>
              <a:t>If K is a key of R, then K functionally determines all attributes in R </a:t>
            </a:r>
          </a:p>
          <a:p>
            <a:pPr lvl="1" eaLnBrk="1" hangingPunct="1"/>
            <a:r>
              <a:rPr lang="en-US" smtClean="0"/>
              <a:t>(since we never have two distinct tuples with t1[K]=t2[K]) </a:t>
            </a:r>
          </a:p>
        </p:txBody>
      </p:sp>
    </p:spTree>
    <p:extLst>
      <p:ext uri="{BB962C8B-B14F-4D97-AF65-F5344CB8AC3E}">
        <p14:creationId xmlns:p14="http://schemas.microsoft.com/office/powerpoint/2010/main" val="11193214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C7011E55-6E4A-491D-BA47-4FF36994A2FE}" type="slidenum">
              <a:rPr lang="en-US" sz="1400" i="0" smtClean="0">
                <a:solidFill>
                  <a:srgbClr val="990033"/>
                </a:solidFill>
              </a:rPr>
              <a:pPr eaLnBrk="1" hangingPunct="1"/>
              <a:t>35</a:t>
            </a:fld>
            <a:endParaRPr lang="en-CA" sz="1400" i="0" smtClean="0">
              <a:solidFill>
                <a:srgbClr val="990033"/>
              </a:solidFill>
            </a:endParaRPr>
          </a:p>
        </p:txBody>
      </p:sp>
      <p:sp>
        <p:nvSpPr>
          <p:cNvPr id="39939" name="Rectangle 6"/>
          <p:cNvSpPr>
            <a:spLocks noGrp="1" noChangeArrowheads="1"/>
          </p:cNvSpPr>
          <p:nvPr>
            <p:ph type="title"/>
          </p:nvPr>
        </p:nvSpPr>
        <p:spPr/>
        <p:txBody>
          <a:bodyPr/>
          <a:lstStyle/>
          <a:p>
            <a:pPr eaLnBrk="1" hangingPunct="1"/>
            <a:r>
              <a:rPr lang="en-US" sz="3200" smtClean="0"/>
              <a:t>3 Normal Forms Based on Primary Keys </a:t>
            </a:r>
          </a:p>
        </p:txBody>
      </p:sp>
      <p:sp>
        <p:nvSpPr>
          <p:cNvPr id="39940" name="Rectangle 7"/>
          <p:cNvSpPr>
            <a:spLocks noGrp="1" noChangeArrowheads="1"/>
          </p:cNvSpPr>
          <p:nvPr>
            <p:ph type="body" idx="1"/>
          </p:nvPr>
        </p:nvSpPr>
        <p:spPr/>
        <p:txBody>
          <a:bodyPr/>
          <a:lstStyle/>
          <a:p>
            <a:pPr eaLnBrk="1" hangingPunct="1"/>
            <a:r>
              <a:rPr lang="en-US" smtClean="0"/>
              <a:t>3.1	Normalization of Relations </a:t>
            </a:r>
          </a:p>
          <a:p>
            <a:pPr eaLnBrk="1" hangingPunct="1"/>
            <a:r>
              <a:rPr lang="en-US" smtClean="0"/>
              <a:t>3.2	Practical Use of Normal Forms </a:t>
            </a:r>
          </a:p>
          <a:p>
            <a:pPr eaLnBrk="1" hangingPunct="1"/>
            <a:r>
              <a:rPr lang="en-US" smtClean="0"/>
              <a:t>3.3	Definitions of Keys and Attributes Participating in Keys </a:t>
            </a:r>
          </a:p>
          <a:p>
            <a:pPr eaLnBrk="1" hangingPunct="1"/>
            <a:r>
              <a:rPr lang="en-US" smtClean="0"/>
              <a:t>3.4	First Normal Form</a:t>
            </a:r>
          </a:p>
          <a:p>
            <a:pPr eaLnBrk="1" hangingPunct="1"/>
            <a:r>
              <a:rPr lang="en-US" smtClean="0"/>
              <a:t>3.5	Second Normal Form</a:t>
            </a:r>
          </a:p>
          <a:p>
            <a:pPr eaLnBrk="1" hangingPunct="1"/>
            <a:r>
              <a:rPr lang="en-US" smtClean="0"/>
              <a:t>3.6	Third Normal Form</a:t>
            </a:r>
          </a:p>
          <a:p>
            <a:pPr eaLnBrk="1" hangingPunct="1"/>
            <a:endParaRPr lang="en-US" smtClean="0"/>
          </a:p>
        </p:txBody>
      </p:sp>
    </p:spTree>
    <p:extLst>
      <p:ext uri="{BB962C8B-B14F-4D97-AF65-F5344CB8AC3E}">
        <p14:creationId xmlns:p14="http://schemas.microsoft.com/office/powerpoint/2010/main" val="41080992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317A188F-CB8E-475B-AF4B-718E117055CF}" type="slidenum">
              <a:rPr lang="en-US" sz="1400" i="0" smtClean="0">
                <a:solidFill>
                  <a:srgbClr val="990033"/>
                </a:solidFill>
              </a:rPr>
              <a:pPr eaLnBrk="1" hangingPunct="1"/>
              <a:t>36</a:t>
            </a:fld>
            <a:endParaRPr lang="en-CA" sz="1400" i="0" smtClean="0">
              <a:solidFill>
                <a:srgbClr val="990033"/>
              </a:solidFill>
            </a:endParaRPr>
          </a:p>
        </p:txBody>
      </p:sp>
      <p:sp>
        <p:nvSpPr>
          <p:cNvPr id="40963" name="Rectangle 6"/>
          <p:cNvSpPr>
            <a:spLocks noGrp="1" noChangeArrowheads="1"/>
          </p:cNvSpPr>
          <p:nvPr>
            <p:ph type="title"/>
          </p:nvPr>
        </p:nvSpPr>
        <p:spPr/>
        <p:txBody>
          <a:bodyPr/>
          <a:lstStyle/>
          <a:p>
            <a:pPr eaLnBrk="1" hangingPunct="1"/>
            <a:r>
              <a:rPr lang="en-US" smtClean="0"/>
              <a:t>3.1 Normalization of Relations (1)</a:t>
            </a:r>
          </a:p>
        </p:txBody>
      </p:sp>
      <p:sp>
        <p:nvSpPr>
          <p:cNvPr id="40964" name="Rectangle 7"/>
          <p:cNvSpPr>
            <a:spLocks noGrp="1" noChangeArrowheads="1"/>
          </p:cNvSpPr>
          <p:nvPr>
            <p:ph type="body" idx="1"/>
          </p:nvPr>
        </p:nvSpPr>
        <p:spPr/>
        <p:txBody>
          <a:bodyPr/>
          <a:lstStyle/>
          <a:p>
            <a:pPr eaLnBrk="1" hangingPunct="1"/>
            <a:r>
              <a:rPr lang="en-US" b="1" smtClean="0"/>
              <a:t>Normalization:</a:t>
            </a:r>
          </a:p>
          <a:p>
            <a:pPr lvl="1" eaLnBrk="1" hangingPunct="1"/>
            <a:r>
              <a:rPr lang="en-US" smtClean="0"/>
              <a:t>The process of decomposing unsatisfactory "bad" relations by breaking up their attributes into smaller relations</a:t>
            </a:r>
          </a:p>
          <a:p>
            <a:pPr eaLnBrk="1" hangingPunct="1"/>
            <a:endParaRPr lang="en-US" smtClean="0"/>
          </a:p>
          <a:p>
            <a:pPr eaLnBrk="1" hangingPunct="1"/>
            <a:r>
              <a:rPr lang="en-US" b="1" smtClean="0"/>
              <a:t>Normal form:</a:t>
            </a:r>
          </a:p>
          <a:p>
            <a:pPr lvl="1" eaLnBrk="1" hangingPunct="1"/>
            <a:r>
              <a:rPr lang="en-US" smtClean="0"/>
              <a:t>Condition using keys and FDs of a relation to certify whether a relation schema is in a particular normal form </a:t>
            </a:r>
          </a:p>
        </p:txBody>
      </p:sp>
    </p:spTree>
    <p:extLst>
      <p:ext uri="{BB962C8B-B14F-4D97-AF65-F5344CB8AC3E}">
        <p14:creationId xmlns:p14="http://schemas.microsoft.com/office/powerpoint/2010/main" val="324025698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7D83B108-77BC-4F5A-AA48-DB670DC72EC7}" type="slidenum">
              <a:rPr lang="en-US" sz="1400" i="0" smtClean="0">
                <a:solidFill>
                  <a:srgbClr val="990033"/>
                </a:solidFill>
              </a:rPr>
              <a:pPr eaLnBrk="1" hangingPunct="1"/>
              <a:t>37</a:t>
            </a:fld>
            <a:endParaRPr lang="en-CA" sz="1400" i="0" smtClean="0">
              <a:solidFill>
                <a:srgbClr val="990033"/>
              </a:solidFill>
            </a:endParaRPr>
          </a:p>
        </p:txBody>
      </p:sp>
      <p:sp>
        <p:nvSpPr>
          <p:cNvPr id="41987" name="Rectangle 6"/>
          <p:cNvSpPr>
            <a:spLocks noGrp="1" noChangeArrowheads="1"/>
          </p:cNvSpPr>
          <p:nvPr>
            <p:ph type="title"/>
          </p:nvPr>
        </p:nvSpPr>
        <p:spPr/>
        <p:txBody>
          <a:bodyPr/>
          <a:lstStyle/>
          <a:p>
            <a:pPr eaLnBrk="1" hangingPunct="1"/>
            <a:r>
              <a:rPr lang="en-US" smtClean="0"/>
              <a:t>Normalization of Relations (2)</a:t>
            </a:r>
          </a:p>
        </p:txBody>
      </p:sp>
      <p:sp>
        <p:nvSpPr>
          <p:cNvPr id="41988" name="Rectangle 7"/>
          <p:cNvSpPr>
            <a:spLocks noGrp="1" noChangeArrowheads="1"/>
          </p:cNvSpPr>
          <p:nvPr>
            <p:ph type="body" idx="1"/>
          </p:nvPr>
        </p:nvSpPr>
        <p:spPr/>
        <p:txBody>
          <a:bodyPr>
            <a:normAutofit lnSpcReduction="10000"/>
          </a:bodyPr>
          <a:lstStyle/>
          <a:p>
            <a:pPr eaLnBrk="1" hangingPunct="1"/>
            <a:r>
              <a:rPr lang="en-US" smtClean="0"/>
              <a:t>2NF, 3NF, BCNF </a:t>
            </a:r>
          </a:p>
          <a:p>
            <a:pPr lvl="1" eaLnBrk="1" hangingPunct="1"/>
            <a:r>
              <a:rPr lang="en-US" smtClean="0"/>
              <a:t>based on keys and FDs of a relation schema</a:t>
            </a:r>
          </a:p>
          <a:p>
            <a:pPr eaLnBrk="1" hangingPunct="1"/>
            <a:r>
              <a:rPr lang="en-US" smtClean="0"/>
              <a:t>4NF</a:t>
            </a:r>
          </a:p>
          <a:p>
            <a:pPr lvl="1" eaLnBrk="1" hangingPunct="1"/>
            <a:r>
              <a:rPr lang="en-US" smtClean="0"/>
              <a:t>based on keys, multi-valued dependencies : MVDs; 5NF based on keys, join dependencies : JDs (Chapter 11)</a:t>
            </a:r>
          </a:p>
          <a:p>
            <a:pPr eaLnBrk="1" hangingPunct="1"/>
            <a:r>
              <a:rPr lang="en-US" smtClean="0"/>
              <a:t>Additional properties may be needed to ensure a good relational design (lossless join, dependency preservation; Chapter 11)</a:t>
            </a:r>
          </a:p>
        </p:txBody>
      </p:sp>
    </p:spTree>
    <p:extLst>
      <p:ext uri="{BB962C8B-B14F-4D97-AF65-F5344CB8AC3E}">
        <p14:creationId xmlns:p14="http://schemas.microsoft.com/office/powerpoint/2010/main" val="11097581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7898642D-8356-4E3C-8F35-862C46B39EFA}" type="slidenum">
              <a:rPr lang="en-US" sz="1400" i="0" smtClean="0">
                <a:solidFill>
                  <a:srgbClr val="990033"/>
                </a:solidFill>
              </a:rPr>
              <a:pPr eaLnBrk="1" hangingPunct="1"/>
              <a:t>38</a:t>
            </a:fld>
            <a:endParaRPr lang="en-CA" sz="1400" i="0" smtClean="0">
              <a:solidFill>
                <a:srgbClr val="990033"/>
              </a:solidFill>
            </a:endParaRPr>
          </a:p>
        </p:txBody>
      </p:sp>
      <p:sp>
        <p:nvSpPr>
          <p:cNvPr id="43011" name="Rectangle 6"/>
          <p:cNvSpPr>
            <a:spLocks noGrp="1" noChangeArrowheads="1"/>
          </p:cNvSpPr>
          <p:nvPr>
            <p:ph type="title"/>
          </p:nvPr>
        </p:nvSpPr>
        <p:spPr/>
        <p:txBody>
          <a:bodyPr/>
          <a:lstStyle/>
          <a:p>
            <a:pPr eaLnBrk="1" hangingPunct="1"/>
            <a:r>
              <a:rPr lang="en-US" smtClean="0"/>
              <a:t>3.2	Practical Use of Normal Forms</a:t>
            </a:r>
          </a:p>
        </p:txBody>
      </p:sp>
      <p:sp>
        <p:nvSpPr>
          <p:cNvPr id="43012" name="Rectangle 7"/>
          <p:cNvSpPr>
            <a:spLocks noGrp="1" noChangeArrowheads="1"/>
          </p:cNvSpPr>
          <p:nvPr>
            <p:ph type="body" idx="1"/>
          </p:nvPr>
        </p:nvSpPr>
        <p:spPr/>
        <p:txBody>
          <a:bodyPr/>
          <a:lstStyle/>
          <a:p>
            <a:pPr eaLnBrk="1" hangingPunct="1">
              <a:lnSpc>
                <a:spcPct val="80000"/>
              </a:lnSpc>
            </a:pPr>
            <a:r>
              <a:rPr lang="en-US" sz="2400" b="1" smtClean="0"/>
              <a:t>Normalization</a:t>
            </a:r>
            <a:r>
              <a:rPr lang="en-US" sz="2400" smtClean="0"/>
              <a:t> is carried out in practice so that the resulting designs are of high quality and meet the desirable properties</a:t>
            </a:r>
            <a:r>
              <a:rPr lang="en-US" sz="2000" smtClean="0"/>
              <a:t>(Normalization helps create better database designs that are organized and efficient)</a:t>
            </a:r>
            <a:endParaRPr lang="en-US" sz="2400" smtClean="0"/>
          </a:p>
          <a:p>
            <a:pPr eaLnBrk="1" hangingPunct="1">
              <a:lnSpc>
                <a:spcPct val="80000"/>
              </a:lnSpc>
            </a:pPr>
            <a:r>
              <a:rPr lang="en-US" sz="2400" smtClean="0"/>
              <a:t>The practical utility of these normal forms becomes questionable when the constraints on which they are based are </a:t>
            </a:r>
            <a:r>
              <a:rPr lang="en-US" sz="2400" i="1" smtClean="0"/>
              <a:t>hard to understand</a:t>
            </a:r>
            <a:r>
              <a:rPr lang="en-US" sz="2400" smtClean="0"/>
              <a:t> or to </a:t>
            </a:r>
            <a:r>
              <a:rPr lang="en-US" sz="2400" i="1" smtClean="0"/>
              <a:t>detect</a:t>
            </a:r>
          </a:p>
          <a:p>
            <a:pPr eaLnBrk="1" hangingPunct="1">
              <a:lnSpc>
                <a:spcPct val="80000"/>
              </a:lnSpc>
            </a:pPr>
            <a:r>
              <a:rPr lang="en-US" sz="2400" smtClean="0"/>
              <a:t>The database designers </a:t>
            </a:r>
            <a:r>
              <a:rPr lang="en-US" sz="2400" i="1" smtClean="0"/>
              <a:t>need not</a:t>
            </a:r>
            <a:r>
              <a:rPr lang="en-US" sz="2400" smtClean="0"/>
              <a:t> normalize to the highest possible normal form</a:t>
            </a:r>
          </a:p>
          <a:p>
            <a:pPr lvl="1" eaLnBrk="1" hangingPunct="1">
              <a:lnSpc>
                <a:spcPct val="80000"/>
              </a:lnSpc>
            </a:pPr>
            <a:r>
              <a:rPr lang="en-US" sz="2200" smtClean="0"/>
              <a:t>(usually up to 3NF, BCNF or 4NF)</a:t>
            </a:r>
          </a:p>
          <a:p>
            <a:pPr eaLnBrk="1" hangingPunct="1">
              <a:lnSpc>
                <a:spcPct val="80000"/>
              </a:lnSpc>
            </a:pPr>
            <a:r>
              <a:rPr lang="en-US" sz="2400" b="1" smtClean="0"/>
              <a:t>Denormalization</a:t>
            </a:r>
            <a:r>
              <a:rPr lang="en-US" sz="2400" smtClean="0"/>
              <a:t>:</a:t>
            </a:r>
          </a:p>
          <a:p>
            <a:pPr lvl="1" eaLnBrk="1" hangingPunct="1">
              <a:lnSpc>
                <a:spcPct val="80000"/>
              </a:lnSpc>
            </a:pPr>
            <a:r>
              <a:rPr lang="en-US" sz="2200" smtClean="0"/>
              <a:t>The process of storing the join of higher normal form relations as a base relation—which is in a lower normal form    </a:t>
            </a:r>
          </a:p>
        </p:txBody>
      </p:sp>
    </p:spTree>
    <p:extLst>
      <p:ext uri="{BB962C8B-B14F-4D97-AF65-F5344CB8AC3E}">
        <p14:creationId xmlns:p14="http://schemas.microsoft.com/office/powerpoint/2010/main" val="386968078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F9B3AD90-D218-43D1-99B7-558C1FCB072F}" type="slidenum">
              <a:rPr lang="en-US" sz="1400" i="0" smtClean="0">
                <a:solidFill>
                  <a:srgbClr val="990033"/>
                </a:solidFill>
              </a:rPr>
              <a:pPr eaLnBrk="1" hangingPunct="1"/>
              <a:t>39</a:t>
            </a:fld>
            <a:endParaRPr lang="en-CA" sz="1400" i="0" smtClean="0">
              <a:solidFill>
                <a:srgbClr val="990033"/>
              </a:solidFill>
            </a:endParaRPr>
          </a:p>
        </p:txBody>
      </p:sp>
      <p:sp>
        <p:nvSpPr>
          <p:cNvPr id="44035" name="Rectangle 6"/>
          <p:cNvSpPr>
            <a:spLocks noGrp="1" noChangeArrowheads="1"/>
          </p:cNvSpPr>
          <p:nvPr>
            <p:ph type="title"/>
          </p:nvPr>
        </p:nvSpPr>
        <p:spPr>
          <a:xfrm>
            <a:off x="152400" y="685800"/>
            <a:ext cx="8229600" cy="1143000"/>
          </a:xfrm>
        </p:spPr>
        <p:txBody>
          <a:bodyPr/>
          <a:lstStyle/>
          <a:p>
            <a:pPr eaLnBrk="1" hangingPunct="1"/>
            <a:r>
              <a:rPr lang="en-US" sz="3200" dirty="0" smtClean="0"/>
              <a:t>3.3	Definitions of Keys and Attributes 	Participating in Keys (1)</a:t>
            </a:r>
          </a:p>
        </p:txBody>
      </p:sp>
      <p:sp>
        <p:nvSpPr>
          <p:cNvPr id="37892" name="Rectangle 7"/>
          <p:cNvSpPr>
            <a:spLocks noGrp="1" noChangeArrowheads="1"/>
          </p:cNvSpPr>
          <p:nvPr>
            <p:ph type="body" idx="1"/>
          </p:nvPr>
        </p:nvSpPr>
        <p:spPr/>
        <p:txBody>
          <a:bodyPr/>
          <a:lstStyle/>
          <a:p>
            <a:pPr marL="0" indent="0" eaLnBrk="1" hangingPunct="1">
              <a:buFont typeface="Wingdings" pitchFamily="2" charset="2"/>
              <a:buNone/>
              <a:defRPr/>
            </a:pPr>
            <a:endParaRPr lang="en-US" sz="2000" dirty="0" smtClean="0"/>
          </a:p>
          <a:p>
            <a:pPr eaLnBrk="1" hangingPunct="1">
              <a:defRPr/>
            </a:pPr>
            <a:r>
              <a:rPr lang="en-US" sz="2000" dirty="0" smtClean="0"/>
              <a:t>A </a:t>
            </a:r>
            <a:r>
              <a:rPr lang="en-US" sz="2000" b="1" dirty="0" err="1" smtClean="0"/>
              <a:t>superkey</a:t>
            </a:r>
            <a:r>
              <a:rPr lang="en-US" sz="2000" dirty="0" smtClean="0"/>
              <a:t> of a table (relation) with columns R = {A1, A2, ..., An} is a group of columns S (a subset of R) that ensures no two rows in the table will have the same values for the columns in S. In other words, the values in S must uniquely identify each row.</a:t>
            </a:r>
          </a:p>
          <a:p>
            <a:pPr eaLnBrk="1" hangingPunct="1">
              <a:defRPr/>
            </a:pPr>
            <a:r>
              <a:rPr lang="en-US" sz="2000" dirty="0" smtClean="0"/>
              <a:t>A </a:t>
            </a:r>
            <a:r>
              <a:rPr lang="en-US" sz="2000" dirty="0" err="1" smtClean="0"/>
              <a:t>superkey</a:t>
            </a:r>
            <a:r>
              <a:rPr lang="en-US" sz="2000" dirty="0" smtClean="0"/>
              <a:t> could be {A}, or {A, B}, or {A, C}, or {A, B, C} (as long as they uniquely identify rows).</a:t>
            </a:r>
          </a:p>
          <a:p>
            <a:pPr eaLnBrk="1" hangingPunct="1">
              <a:defRPr/>
            </a:pPr>
            <a:r>
              <a:rPr lang="en-US" sz="2000" dirty="0" smtClean="0"/>
              <a:t>A </a:t>
            </a:r>
            <a:r>
              <a:rPr lang="en-US" sz="2000" b="1" dirty="0" smtClean="0"/>
              <a:t>key</a:t>
            </a:r>
            <a:r>
              <a:rPr lang="en-US" sz="2000" dirty="0" smtClean="0"/>
              <a:t> K is a </a:t>
            </a:r>
            <a:r>
              <a:rPr lang="en-US" sz="2000" b="1" dirty="0" err="1" smtClean="0"/>
              <a:t>superkey</a:t>
            </a:r>
            <a:r>
              <a:rPr lang="en-US" sz="2000" dirty="0" smtClean="0"/>
              <a:t> with the </a:t>
            </a:r>
            <a:r>
              <a:rPr lang="en-US" sz="2000" i="1" dirty="0" smtClean="0"/>
              <a:t>additional property</a:t>
            </a:r>
            <a:r>
              <a:rPr lang="en-US" sz="2000" dirty="0" smtClean="0"/>
              <a:t> that removal of any attribute from K will cause K not to be a </a:t>
            </a:r>
            <a:r>
              <a:rPr lang="en-US" sz="2000" dirty="0" err="1" smtClean="0"/>
              <a:t>superkey</a:t>
            </a:r>
            <a:r>
              <a:rPr lang="en-US" sz="2000" dirty="0" smtClean="0"/>
              <a:t> any more. </a:t>
            </a:r>
          </a:p>
          <a:p>
            <a:pPr eaLnBrk="1" hangingPunct="1">
              <a:defRPr/>
            </a:pPr>
            <a:r>
              <a:rPr lang="en-US" sz="2000" dirty="0" smtClean="0"/>
              <a:t>If {A, B} is a </a:t>
            </a:r>
            <a:r>
              <a:rPr lang="en-US" sz="2000" dirty="0" err="1" smtClean="0"/>
              <a:t>superkey</a:t>
            </a:r>
            <a:r>
              <a:rPr lang="en-US" sz="2000" dirty="0" smtClean="0"/>
              <a:t> but {A} alone is not, then {A, B} is a key because it’s the smallest set that works</a:t>
            </a:r>
          </a:p>
          <a:p>
            <a:pPr eaLnBrk="1" hangingPunct="1">
              <a:defRPr/>
            </a:pPr>
            <a:endParaRPr lang="en-US" sz="2000" dirty="0" smtClean="0"/>
          </a:p>
        </p:txBody>
      </p:sp>
    </p:spTree>
    <p:extLst>
      <p:ext uri="{BB962C8B-B14F-4D97-AF65-F5344CB8AC3E}">
        <p14:creationId xmlns:p14="http://schemas.microsoft.com/office/powerpoint/2010/main" val="34580708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C8247BB7-1FD2-493A-8114-21544FAB93A8}" type="slidenum">
              <a:rPr lang="en-US" sz="1400" i="0" smtClean="0">
                <a:solidFill>
                  <a:srgbClr val="990033"/>
                </a:solidFill>
              </a:rPr>
              <a:pPr eaLnBrk="1" hangingPunct="1"/>
              <a:t>4</a:t>
            </a:fld>
            <a:endParaRPr lang="en-CA" sz="1400" i="0" smtClean="0">
              <a:solidFill>
                <a:srgbClr val="990033"/>
              </a:solidFill>
            </a:endParaRPr>
          </a:p>
        </p:txBody>
      </p:sp>
      <p:sp>
        <p:nvSpPr>
          <p:cNvPr id="8195" name="Rectangle 6"/>
          <p:cNvSpPr>
            <a:spLocks noGrp="1" noChangeArrowheads="1"/>
          </p:cNvSpPr>
          <p:nvPr>
            <p:ph type="title"/>
          </p:nvPr>
        </p:nvSpPr>
        <p:spPr/>
        <p:txBody>
          <a:bodyPr/>
          <a:lstStyle/>
          <a:p>
            <a:pPr eaLnBrk="1" hangingPunct="1"/>
            <a:r>
              <a:rPr lang="en-US" sz="3200" smtClean="0"/>
              <a:t>1 Informal Design Guidelines for Relational Databases (1)</a:t>
            </a:r>
          </a:p>
        </p:txBody>
      </p:sp>
      <p:sp>
        <p:nvSpPr>
          <p:cNvPr id="8196" name="Rectangle 7"/>
          <p:cNvSpPr>
            <a:spLocks noGrp="1" noChangeArrowheads="1"/>
          </p:cNvSpPr>
          <p:nvPr>
            <p:ph type="body" idx="1"/>
          </p:nvPr>
        </p:nvSpPr>
        <p:spPr/>
        <p:txBody>
          <a:bodyPr>
            <a:normAutofit fontScale="92500"/>
          </a:bodyPr>
          <a:lstStyle/>
          <a:p>
            <a:pPr eaLnBrk="1" hangingPunct="1"/>
            <a:r>
              <a:rPr lang="en-US" smtClean="0"/>
              <a:t>What is relational database design?</a:t>
            </a:r>
          </a:p>
          <a:p>
            <a:pPr lvl="1" eaLnBrk="1" hangingPunct="1"/>
            <a:r>
              <a:rPr lang="en-US" smtClean="0"/>
              <a:t>The grouping of attributes to form "good" relation schemas</a:t>
            </a:r>
          </a:p>
          <a:p>
            <a:pPr eaLnBrk="1" hangingPunct="1"/>
            <a:r>
              <a:rPr lang="en-US" smtClean="0"/>
              <a:t> Two levels of relation schemas</a:t>
            </a:r>
          </a:p>
          <a:p>
            <a:pPr lvl="1" eaLnBrk="1" hangingPunct="1"/>
            <a:r>
              <a:rPr lang="en-US" smtClean="0"/>
              <a:t>The logical "user view" level</a:t>
            </a:r>
          </a:p>
          <a:p>
            <a:pPr lvl="1" eaLnBrk="1" hangingPunct="1"/>
            <a:r>
              <a:rPr lang="en-US" smtClean="0"/>
              <a:t>The storage "base relation" level</a:t>
            </a:r>
          </a:p>
          <a:p>
            <a:pPr eaLnBrk="1" hangingPunct="1"/>
            <a:r>
              <a:rPr lang="en-US" smtClean="0"/>
              <a:t> Design is concerned mainly with base relations</a:t>
            </a:r>
          </a:p>
          <a:p>
            <a:pPr eaLnBrk="1" hangingPunct="1"/>
            <a:r>
              <a:rPr lang="en-US" smtClean="0"/>
              <a:t> What are the criteria for "good" base relations? </a:t>
            </a:r>
          </a:p>
          <a:p>
            <a:pPr eaLnBrk="1" hangingPunct="1"/>
            <a:endParaRPr lang="en-US" smtClean="0"/>
          </a:p>
        </p:txBody>
      </p:sp>
    </p:spTree>
    <p:extLst>
      <p:ext uri="{BB962C8B-B14F-4D97-AF65-F5344CB8AC3E}">
        <p14:creationId xmlns:p14="http://schemas.microsoft.com/office/powerpoint/2010/main" val="23484508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2DD3C217-C6A1-4D9B-B2AB-7CC5A8C86FF7}" type="slidenum">
              <a:rPr lang="en-US" sz="1400" i="0" smtClean="0">
                <a:solidFill>
                  <a:srgbClr val="990033"/>
                </a:solidFill>
              </a:rPr>
              <a:pPr eaLnBrk="1" hangingPunct="1"/>
              <a:t>40</a:t>
            </a:fld>
            <a:endParaRPr lang="en-CA" sz="1400" i="0" smtClean="0">
              <a:solidFill>
                <a:srgbClr val="990033"/>
              </a:solidFill>
            </a:endParaRPr>
          </a:p>
        </p:txBody>
      </p:sp>
      <p:sp>
        <p:nvSpPr>
          <p:cNvPr id="45059" name="Rectangle 6"/>
          <p:cNvSpPr>
            <a:spLocks noGrp="1" noChangeArrowheads="1"/>
          </p:cNvSpPr>
          <p:nvPr>
            <p:ph type="title"/>
          </p:nvPr>
        </p:nvSpPr>
        <p:spPr>
          <a:xfrm>
            <a:off x="228600" y="457200"/>
            <a:ext cx="8229600" cy="1143000"/>
          </a:xfrm>
        </p:spPr>
        <p:txBody>
          <a:bodyPr/>
          <a:lstStyle/>
          <a:p>
            <a:pPr eaLnBrk="1" hangingPunct="1"/>
            <a:r>
              <a:rPr lang="en-US" sz="3200" dirty="0" smtClean="0"/>
              <a:t>Definitions of Keys and Attributes 	Participating in Keys (2)</a:t>
            </a:r>
          </a:p>
        </p:txBody>
      </p:sp>
      <p:sp>
        <p:nvSpPr>
          <p:cNvPr id="45060" name="Rectangle 7"/>
          <p:cNvSpPr>
            <a:spLocks noGrp="1" noChangeArrowheads="1"/>
          </p:cNvSpPr>
          <p:nvPr>
            <p:ph type="body" idx="1"/>
          </p:nvPr>
        </p:nvSpPr>
        <p:spPr/>
        <p:txBody>
          <a:bodyPr>
            <a:normAutofit fontScale="92500"/>
          </a:bodyPr>
          <a:lstStyle/>
          <a:p>
            <a:pPr eaLnBrk="1" hangingPunct="1"/>
            <a:r>
              <a:rPr lang="en-US" smtClean="0"/>
              <a:t>If a relation schema has more than one key, each is called a </a:t>
            </a:r>
            <a:r>
              <a:rPr lang="en-US" b="1" smtClean="0"/>
              <a:t>candidate</a:t>
            </a:r>
            <a:r>
              <a:rPr lang="en-US" smtClean="0"/>
              <a:t> key.</a:t>
            </a:r>
          </a:p>
          <a:p>
            <a:pPr lvl="1" eaLnBrk="1" hangingPunct="1"/>
            <a:r>
              <a:rPr lang="en-US" smtClean="0"/>
              <a:t>One of the candidate keys is </a:t>
            </a:r>
            <a:r>
              <a:rPr lang="en-US" i="1" smtClean="0"/>
              <a:t>arbitrarily</a:t>
            </a:r>
            <a:r>
              <a:rPr lang="en-US" smtClean="0"/>
              <a:t> designated to be the </a:t>
            </a:r>
            <a:r>
              <a:rPr lang="en-US" b="1" smtClean="0"/>
              <a:t>primary key</a:t>
            </a:r>
            <a:r>
              <a:rPr lang="en-US" smtClean="0"/>
              <a:t>, and the others are called </a:t>
            </a:r>
            <a:r>
              <a:rPr lang="en-US" b="1" smtClean="0"/>
              <a:t>secondary keys</a:t>
            </a:r>
            <a:r>
              <a:rPr lang="en-US" smtClean="0"/>
              <a:t>.</a:t>
            </a:r>
          </a:p>
          <a:p>
            <a:pPr eaLnBrk="1" hangingPunct="1"/>
            <a:r>
              <a:rPr lang="en-US" smtClean="0"/>
              <a:t>A </a:t>
            </a:r>
            <a:r>
              <a:rPr lang="en-US" b="1" smtClean="0"/>
              <a:t>Prime Attribute</a:t>
            </a:r>
            <a:r>
              <a:rPr lang="en-US" smtClean="0"/>
              <a:t> must be a member of </a:t>
            </a:r>
            <a:r>
              <a:rPr lang="en-US" i="1" smtClean="0"/>
              <a:t>some</a:t>
            </a:r>
            <a:r>
              <a:rPr lang="en-US" smtClean="0"/>
              <a:t> candidate key</a:t>
            </a:r>
          </a:p>
          <a:p>
            <a:pPr eaLnBrk="1" hangingPunct="1"/>
            <a:r>
              <a:rPr lang="en-US" smtClean="0"/>
              <a:t>A </a:t>
            </a:r>
            <a:r>
              <a:rPr lang="en-US" b="1" smtClean="0"/>
              <a:t>Nonprime Attribute</a:t>
            </a:r>
            <a:r>
              <a:rPr lang="en-US" smtClean="0"/>
              <a:t> is not a prime attribute—that is, it is not a member of any candidate key. </a:t>
            </a:r>
          </a:p>
        </p:txBody>
      </p:sp>
    </p:spTree>
    <p:extLst>
      <p:ext uri="{BB962C8B-B14F-4D97-AF65-F5344CB8AC3E}">
        <p14:creationId xmlns:p14="http://schemas.microsoft.com/office/powerpoint/2010/main" val="23568652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98CF8C1F-9C23-4393-A50B-A90AA6329922}" type="slidenum">
              <a:rPr lang="en-US" sz="1400" i="0" smtClean="0">
                <a:solidFill>
                  <a:srgbClr val="990033"/>
                </a:solidFill>
              </a:rPr>
              <a:pPr eaLnBrk="1" hangingPunct="1"/>
              <a:t>41</a:t>
            </a:fld>
            <a:endParaRPr lang="en-CA" sz="1400" i="0" smtClean="0">
              <a:solidFill>
                <a:srgbClr val="990033"/>
              </a:solidFill>
            </a:endParaRPr>
          </a:p>
        </p:txBody>
      </p:sp>
      <p:sp>
        <p:nvSpPr>
          <p:cNvPr id="46083" name="Rectangle 6"/>
          <p:cNvSpPr>
            <a:spLocks noGrp="1" noChangeArrowheads="1"/>
          </p:cNvSpPr>
          <p:nvPr>
            <p:ph type="title"/>
          </p:nvPr>
        </p:nvSpPr>
        <p:spPr/>
        <p:txBody>
          <a:bodyPr/>
          <a:lstStyle/>
          <a:p>
            <a:pPr eaLnBrk="1" hangingPunct="1"/>
            <a:r>
              <a:rPr lang="en-US" smtClean="0"/>
              <a:t>3.2 First Normal Form </a:t>
            </a:r>
          </a:p>
        </p:txBody>
      </p:sp>
      <p:sp>
        <p:nvSpPr>
          <p:cNvPr id="46084" name="Rectangle 7"/>
          <p:cNvSpPr>
            <a:spLocks noGrp="1" noChangeArrowheads="1"/>
          </p:cNvSpPr>
          <p:nvPr>
            <p:ph type="body" idx="1"/>
          </p:nvPr>
        </p:nvSpPr>
        <p:spPr/>
        <p:txBody>
          <a:bodyPr/>
          <a:lstStyle/>
          <a:p>
            <a:pPr eaLnBrk="1" hangingPunct="1"/>
            <a:r>
              <a:rPr lang="en-US" smtClean="0"/>
              <a:t>Disallows</a:t>
            </a:r>
          </a:p>
          <a:p>
            <a:pPr lvl="1" eaLnBrk="1" hangingPunct="1"/>
            <a:r>
              <a:rPr lang="en-US" smtClean="0"/>
              <a:t>composite attributes</a:t>
            </a:r>
          </a:p>
          <a:p>
            <a:pPr lvl="1" eaLnBrk="1" hangingPunct="1"/>
            <a:r>
              <a:rPr lang="en-US" smtClean="0"/>
              <a:t>multivalued attributes</a:t>
            </a:r>
          </a:p>
          <a:p>
            <a:pPr lvl="1" eaLnBrk="1" hangingPunct="1"/>
            <a:r>
              <a:rPr lang="en-US" b="1" smtClean="0"/>
              <a:t>nested relations</a:t>
            </a:r>
            <a:r>
              <a:rPr lang="en-US" smtClean="0"/>
              <a:t>; attributes whose values for an </a:t>
            </a:r>
            <a:r>
              <a:rPr lang="en-US" i="1" smtClean="0"/>
              <a:t>individual tuple</a:t>
            </a:r>
            <a:r>
              <a:rPr lang="en-US" smtClean="0"/>
              <a:t> are non-atomic</a:t>
            </a:r>
          </a:p>
          <a:p>
            <a:pPr eaLnBrk="1" hangingPunct="1"/>
            <a:endParaRPr lang="en-US" smtClean="0"/>
          </a:p>
          <a:p>
            <a:pPr eaLnBrk="1" hangingPunct="1"/>
            <a:r>
              <a:rPr lang="en-US" smtClean="0"/>
              <a:t>Considered to be part of the definition of relation </a:t>
            </a:r>
          </a:p>
        </p:txBody>
      </p:sp>
    </p:spTree>
    <p:extLst>
      <p:ext uri="{BB962C8B-B14F-4D97-AF65-F5344CB8AC3E}">
        <p14:creationId xmlns:p14="http://schemas.microsoft.com/office/powerpoint/2010/main" val="36383146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E6BFD3FA-72FC-4261-BB13-757A56386156}" type="slidenum">
              <a:rPr lang="en-US" sz="1400" i="0" smtClean="0">
                <a:solidFill>
                  <a:srgbClr val="990033"/>
                </a:solidFill>
              </a:rPr>
              <a:pPr eaLnBrk="1" hangingPunct="1"/>
              <a:t>42</a:t>
            </a:fld>
            <a:endParaRPr lang="en-CA" sz="1400" i="0" smtClean="0">
              <a:solidFill>
                <a:srgbClr val="990033"/>
              </a:solidFill>
            </a:endParaRPr>
          </a:p>
        </p:txBody>
      </p:sp>
      <p:pic>
        <p:nvPicPr>
          <p:cNvPr id="47107" name="Picture 2" descr="Pink tissue pap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90600"/>
            <a:ext cx="8839200" cy="5562600"/>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00838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D52893AC-A33E-45BC-8B3F-02FC51E2583D}" type="slidenum">
              <a:rPr lang="en-US" sz="1400" i="0" smtClean="0">
                <a:solidFill>
                  <a:srgbClr val="990033"/>
                </a:solidFill>
              </a:rPr>
              <a:pPr eaLnBrk="1" hangingPunct="1"/>
              <a:t>43</a:t>
            </a:fld>
            <a:endParaRPr lang="en-CA" sz="1400" i="0" smtClean="0">
              <a:solidFill>
                <a:srgbClr val="990033"/>
              </a:solidFill>
            </a:endParaRPr>
          </a:p>
        </p:txBody>
      </p:sp>
      <p:pic>
        <p:nvPicPr>
          <p:cNvPr id="48131" name="Picture 2" descr="Pink tissue pap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604" y="1447800"/>
            <a:ext cx="9056687" cy="4191000"/>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757761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1683FBB3-7C4A-496C-B256-45C5A91C843A}" type="slidenum">
              <a:rPr lang="en-US" sz="1400" i="0" smtClean="0">
                <a:solidFill>
                  <a:srgbClr val="990033"/>
                </a:solidFill>
              </a:rPr>
              <a:pPr eaLnBrk="1" hangingPunct="1"/>
              <a:t>44</a:t>
            </a:fld>
            <a:endParaRPr lang="en-CA" sz="1400" i="0" smtClean="0">
              <a:solidFill>
                <a:srgbClr val="990033"/>
              </a:solidFill>
            </a:endParaRPr>
          </a:p>
        </p:txBody>
      </p:sp>
      <p:pic>
        <p:nvPicPr>
          <p:cNvPr id="49155" name="Picture 2" descr="Pink tissue pap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905000"/>
            <a:ext cx="8686800" cy="4191000"/>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254397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2"/>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AA263C33-A67B-4C49-919E-95306D5C9521}" type="slidenum">
              <a:rPr lang="en-US" sz="1400" i="0" smtClean="0">
                <a:solidFill>
                  <a:srgbClr val="990033"/>
                </a:solidFill>
              </a:rPr>
              <a:pPr eaLnBrk="1" hangingPunct="1"/>
              <a:t>45</a:t>
            </a:fld>
            <a:endParaRPr lang="en-CA" sz="1400" i="0" smtClean="0">
              <a:solidFill>
                <a:srgbClr val="990033"/>
              </a:solidFill>
            </a:endParaRPr>
          </a:p>
        </p:txBody>
      </p:sp>
      <p:sp>
        <p:nvSpPr>
          <p:cNvPr id="50179" name="Rectangle 9"/>
          <p:cNvSpPr>
            <a:spLocks noGrp="1" noChangeArrowheads="1"/>
          </p:cNvSpPr>
          <p:nvPr>
            <p:ph type="title"/>
          </p:nvPr>
        </p:nvSpPr>
        <p:spPr/>
        <p:txBody>
          <a:bodyPr/>
          <a:lstStyle/>
          <a:p>
            <a:pPr eaLnBrk="1" hangingPunct="1"/>
            <a:r>
              <a:rPr lang="en-US" smtClean="0"/>
              <a:t>Figure 10.8 Normalization into 1NF</a:t>
            </a:r>
          </a:p>
        </p:txBody>
      </p:sp>
      <p:sp>
        <p:nvSpPr>
          <p:cNvPr id="50180" name="Rectangle 4"/>
          <p:cNvSpPr>
            <a:spLocks noChangeArrowheads="1"/>
          </p:cNvSpPr>
          <p:nvPr/>
        </p:nvSpPr>
        <p:spPr bwMode="auto">
          <a:xfrm>
            <a:off x="1828800" y="1309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pic>
        <p:nvPicPr>
          <p:cNvPr id="50181" name="Picture 11" descr="fig10_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600200"/>
            <a:ext cx="6096000" cy="467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3366278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2"/>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38974D6D-9048-483B-B138-CFD17C73C2A4}" type="slidenum">
              <a:rPr lang="en-US" sz="1400" i="0" smtClean="0">
                <a:solidFill>
                  <a:srgbClr val="990033"/>
                </a:solidFill>
              </a:rPr>
              <a:pPr eaLnBrk="1" hangingPunct="1"/>
              <a:t>46</a:t>
            </a:fld>
            <a:endParaRPr lang="en-CA" sz="1400" i="0" smtClean="0">
              <a:solidFill>
                <a:srgbClr val="990033"/>
              </a:solidFill>
            </a:endParaRPr>
          </a:p>
        </p:txBody>
      </p:sp>
      <p:sp>
        <p:nvSpPr>
          <p:cNvPr id="51203" name="Rectangle 9"/>
          <p:cNvSpPr>
            <a:spLocks noGrp="1" noChangeArrowheads="1"/>
          </p:cNvSpPr>
          <p:nvPr>
            <p:ph type="title"/>
          </p:nvPr>
        </p:nvSpPr>
        <p:spPr/>
        <p:txBody>
          <a:bodyPr/>
          <a:lstStyle/>
          <a:p>
            <a:pPr eaLnBrk="1" hangingPunct="1"/>
            <a:r>
              <a:rPr lang="en-US" sz="3200" smtClean="0"/>
              <a:t>Figure 10.9 Normalization nested relations into 1NF</a:t>
            </a:r>
          </a:p>
        </p:txBody>
      </p:sp>
      <p:sp>
        <p:nvSpPr>
          <p:cNvPr id="51204" name="Rectangle 4"/>
          <p:cNvSpPr>
            <a:spLocks noChangeArrowheads="1"/>
          </p:cNvSpPr>
          <p:nvPr/>
        </p:nvSpPr>
        <p:spPr bwMode="auto">
          <a:xfrm>
            <a:off x="1828800" y="1309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pic>
        <p:nvPicPr>
          <p:cNvPr id="51205" name="Picture 11" descr="fig10_0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98713" y="1600200"/>
            <a:ext cx="4611687"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8520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5F3A21DD-5755-4985-83C1-41D751D6EF4F}" type="slidenum">
              <a:rPr lang="en-US" sz="1400" i="0" smtClean="0">
                <a:solidFill>
                  <a:srgbClr val="990033"/>
                </a:solidFill>
              </a:rPr>
              <a:pPr eaLnBrk="1" hangingPunct="1"/>
              <a:t>47</a:t>
            </a:fld>
            <a:endParaRPr lang="en-CA" sz="1400" i="0" smtClean="0">
              <a:solidFill>
                <a:srgbClr val="990033"/>
              </a:solidFill>
            </a:endParaRPr>
          </a:p>
        </p:txBody>
      </p:sp>
      <p:sp>
        <p:nvSpPr>
          <p:cNvPr id="52227" name="Rectangle 6"/>
          <p:cNvSpPr>
            <a:spLocks noGrp="1" noChangeArrowheads="1"/>
          </p:cNvSpPr>
          <p:nvPr>
            <p:ph type="title"/>
          </p:nvPr>
        </p:nvSpPr>
        <p:spPr/>
        <p:txBody>
          <a:bodyPr/>
          <a:lstStyle/>
          <a:p>
            <a:pPr eaLnBrk="1" hangingPunct="1"/>
            <a:r>
              <a:rPr lang="en-US" smtClean="0"/>
              <a:t>3.3 Second Normal Form (1) </a:t>
            </a:r>
          </a:p>
        </p:txBody>
      </p:sp>
      <p:sp>
        <p:nvSpPr>
          <p:cNvPr id="52228" name="Rectangle 7"/>
          <p:cNvSpPr>
            <a:spLocks noGrp="1" noChangeArrowheads="1"/>
          </p:cNvSpPr>
          <p:nvPr>
            <p:ph type="body" idx="1"/>
          </p:nvPr>
        </p:nvSpPr>
        <p:spPr/>
        <p:txBody>
          <a:bodyPr/>
          <a:lstStyle/>
          <a:p>
            <a:pPr eaLnBrk="1" hangingPunct="1">
              <a:lnSpc>
                <a:spcPct val="90000"/>
              </a:lnSpc>
            </a:pPr>
            <a:r>
              <a:rPr lang="en-US" sz="2400" smtClean="0"/>
              <a:t>Uses the concepts of </a:t>
            </a:r>
            <a:r>
              <a:rPr lang="en-US" sz="2400" b="1" smtClean="0"/>
              <a:t>FDs, primary key</a:t>
            </a:r>
          </a:p>
          <a:p>
            <a:pPr eaLnBrk="1" hangingPunct="1">
              <a:lnSpc>
                <a:spcPct val="90000"/>
              </a:lnSpc>
            </a:pPr>
            <a:r>
              <a:rPr lang="en-US" sz="2400" smtClean="0"/>
              <a:t>Definitions</a:t>
            </a:r>
          </a:p>
          <a:p>
            <a:pPr lvl="1" eaLnBrk="1" hangingPunct="1">
              <a:lnSpc>
                <a:spcPct val="90000"/>
              </a:lnSpc>
            </a:pPr>
            <a:r>
              <a:rPr lang="en-US" sz="2200" b="1" smtClean="0"/>
              <a:t>Prime attribute:</a:t>
            </a:r>
            <a:r>
              <a:rPr lang="en-US" sz="2200" smtClean="0"/>
              <a:t> An attribute that is member of the primary key K</a:t>
            </a:r>
          </a:p>
          <a:p>
            <a:pPr lvl="1" eaLnBrk="1" hangingPunct="1">
              <a:lnSpc>
                <a:spcPct val="90000"/>
              </a:lnSpc>
            </a:pPr>
            <a:r>
              <a:rPr lang="en-US" sz="2200" b="1" smtClean="0"/>
              <a:t>Full functional dependency:</a:t>
            </a:r>
            <a:r>
              <a:rPr lang="en-US" sz="2200" smtClean="0"/>
              <a:t> a FD  Y -&gt; Z where removal of any attribute from Y means the FD does not hold any more</a:t>
            </a:r>
          </a:p>
          <a:p>
            <a:pPr eaLnBrk="1" hangingPunct="1">
              <a:lnSpc>
                <a:spcPct val="90000"/>
              </a:lnSpc>
            </a:pPr>
            <a:r>
              <a:rPr lang="en-US" sz="2400" smtClean="0"/>
              <a:t>Examples:</a:t>
            </a:r>
          </a:p>
          <a:p>
            <a:pPr lvl="1" eaLnBrk="1" hangingPunct="1">
              <a:lnSpc>
                <a:spcPct val="90000"/>
              </a:lnSpc>
            </a:pPr>
            <a:r>
              <a:rPr lang="en-US" sz="2200" smtClean="0"/>
              <a:t>{SSN, PNUMBER} -&gt; HOURS is a full FD since neither SSN -&gt; HOURS nor PNUMBER -&gt; HOURS hold </a:t>
            </a:r>
          </a:p>
          <a:p>
            <a:pPr lvl="1" eaLnBrk="1" hangingPunct="1">
              <a:lnSpc>
                <a:spcPct val="90000"/>
              </a:lnSpc>
            </a:pPr>
            <a:r>
              <a:rPr lang="en-US" sz="2200" smtClean="0"/>
              <a:t>{SSN, PNUMBER} -&gt; ENAME is not  a full FD (it is called a partial dependency ) since SSN -&gt; ENAME also holds </a:t>
            </a:r>
          </a:p>
        </p:txBody>
      </p:sp>
    </p:spTree>
    <p:extLst>
      <p:ext uri="{BB962C8B-B14F-4D97-AF65-F5344CB8AC3E}">
        <p14:creationId xmlns:p14="http://schemas.microsoft.com/office/powerpoint/2010/main" val="28246916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EFCA1DAC-4685-4644-BE6F-D4D00E3B2F84}" type="slidenum">
              <a:rPr lang="en-US" sz="1400" i="0" smtClean="0">
                <a:solidFill>
                  <a:srgbClr val="990033"/>
                </a:solidFill>
              </a:rPr>
              <a:pPr eaLnBrk="1" hangingPunct="1"/>
              <a:t>48</a:t>
            </a:fld>
            <a:endParaRPr lang="en-CA" sz="1400" i="0" smtClean="0">
              <a:solidFill>
                <a:srgbClr val="990033"/>
              </a:solidFill>
            </a:endParaRPr>
          </a:p>
        </p:txBody>
      </p:sp>
      <p:sp>
        <p:nvSpPr>
          <p:cNvPr id="53251" name="Rectangle 6"/>
          <p:cNvSpPr>
            <a:spLocks noGrp="1" noChangeArrowheads="1"/>
          </p:cNvSpPr>
          <p:nvPr>
            <p:ph type="title"/>
          </p:nvPr>
        </p:nvSpPr>
        <p:spPr/>
        <p:txBody>
          <a:bodyPr/>
          <a:lstStyle/>
          <a:p>
            <a:pPr eaLnBrk="1" hangingPunct="1"/>
            <a:r>
              <a:rPr lang="en-US" smtClean="0"/>
              <a:t>Second Normal Form (2)</a:t>
            </a:r>
          </a:p>
        </p:txBody>
      </p:sp>
      <p:sp>
        <p:nvSpPr>
          <p:cNvPr id="53252" name="Rectangle 7"/>
          <p:cNvSpPr>
            <a:spLocks noGrp="1" noChangeArrowheads="1"/>
          </p:cNvSpPr>
          <p:nvPr>
            <p:ph type="body" idx="1"/>
          </p:nvPr>
        </p:nvSpPr>
        <p:spPr/>
        <p:txBody>
          <a:bodyPr/>
          <a:lstStyle/>
          <a:p>
            <a:pPr eaLnBrk="1" hangingPunct="1"/>
            <a:r>
              <a:rPr lang="en-US" smtClean="0"/>
              <a:t>A relation schema R is in </a:t>
            </a:r>
            <a:r>
              <a:rPr lang="en-US" b="1" smtClean="0"/>
              <a:t>second normal form (2NF)</a:t>
            </a:r>
            <a:r>
              <a:rPr lang="en-US" smtClean="0"/>
              <a:t> if every non-prime attribute A in R is fully functionally dependent on the primary key</a:t>
            </a:r>
          </a:p>
          <a:p>
            <a:pPr eaLnBrk="1" hangingPunct="1"/>
            <a:endParaRPr lang="en-US" smtClean="0"/>
          </a:p>
          <a:p>
            <a:pPr eaLnBrk="1" hangingPunct="1"/>
            <a:r>
              <a:rPr lang="en-US" smtClean="0"/>
              <a:t>R can be decomposed into 2NF relations via the process of 2NF normalization </a:t>
            </a:r>
          </a:p>
        </p:txBody>
      </p:sp>
    </p:spTree>
    <p:extLst>
      <p:ext uri="{BB962C8B-B14F-4D97-AF65-F5344CB8AC3E}">
        <p14:creationId xmlns:p14="http://schemas.microsoft.com/office/powerpoint/2010/main" val="128933257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2"/>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A687F153-B4D1-4B35-BCEF-C6F20EA0002B}" type="slidenum">
              <a:rPr lang="en-US" sz="1400" i="0" smtClean="0">
                <a:solidFill>
                  <a:srgbClr val="990033"/>
                </a:solidFill>
              </a:rPr>
              <a:pPr eaLnBrk="1" hangingPunct="1"/>
              <a:t>49</a:t>
            </a:fld>
            <a:endParaRPr lang="en-CA" sz="1400" i="0" smtClean="0">
              <a:solidFill>
                <a:srgbClr val="990033"/>
              </a:solidFill>
            </a:endParaRPr>
          </a:p>
        </p:txBody>
      </p:sp>
      <p:sp>
        <p:nvSpPr>
          <p:cNvPr id="54275" name="Rectangle 9"/>
          <p:cNvSpPr>
            <a:spLocks noGrp="1" noChangeArrowheads="1"/>
          </p:cNvSpPr>
          <p:nvPr>
            <p:ph type="title"/>
          </p:nvPr>
        </p:nvSpPr>
        <p:spPr/>
        <p:txBody>
          <a:bodyPr/>
          <a:lstStyle/>
          <a:p>
            <a:pPr eaLnBrk="1" hangingPunct="1"/>
            <a:r>
              <a:rPr lang="en-US" sz="3200" smtClean="0"/>
              <a:t>Figure 10.10 Normalizing into 2NF and 3NF</a:t>
            </a:r>
          </a:p>
        </p:txBody>
      </p:sp>
      <p:sp>
        <p:nvSpPr>
          <p:cNvPr id="54276" name="Rectangle 4"/>
          <p:cNvSpPr>
            <a:spLocks noChangeArrowheads="1"/>
          </p:cNvSpPr>
          <p:nvPr/>
        </p:nvSpPr>
        <p:spPr bwMode="auto">
          <a:xfrm>
            <a:off x="1828800" y="1309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pic>
        <p:nvPicPr>
          <p:cNvPr id="54277" name="Picture 11" descr="fig10_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27188"/>
            <a:ext cx="7123113" cy="477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87990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FCA7CBF1-3195-45FF-92C9-621366737636}" type="slidenum">
              <a:rPr lang="en-US" sz="1400" i="0" smtClean="0">
                <a:solidFill>
                  <a:srgbClr val="990033"/>
                </a:solidFill>
              </a:rPr>
              <a:pPr eaLnBrk="1" hangingPunct="1"/>
              <a:t>5</a:t>
            </a:fld>
            <a:endParaRPr lang="en-CA" sz="1400" i="0" smtClean="0">
              <a:solidFill>
                <a:srgbClr val="990033"/>
              </a:solidFill>
            </a:endParaRPr>
          </a:p>
        </p:txBody>
      </p:sp>
      <p:sp>
        <p:nvSpPr>
          <p:cNvPr id="9219" name="Rectangle 6"/>
          <p:cNvSpPr>
            <a:spLocks noGrp="1" noChangeArrowheads="1"/>
          </p:cNvSpPr>
          <p:nvPr>
            <p:ph type="title"/>
          </p:nvPr>
        </p:nvSpPr>
        <p:spPr>
          <a:xfrm>
            <a:off x="228600" y="457200"/>
            <a:ext cx="8229600" cy="1143000"/>
          </a:xfrm>
        </p:spPr>
        <p:txBody>
          <a:bodyPr/>
          <a:lstStyle/>
          <a:p>
            <a:pPr eaLnBrk="1" hangingPunct="1"/>
            <a:r>
              <a:rPr lang="en-US" sz="3200" dirty="0" smtClean="0"/>
              <a:t>Informal Design Guidelines for Relational Databases (2)</a:t>
            </a:r>
          </a:p>
        </p:txBody>
      </p:sp>
      <p:sp>
        <p:nvSpPr>
          <p:cNvPr id="9220" name="Rectangle 7"/>
          <p:cNvSpPr>
            <a:spLocks noGrp="1" noChangeArrowheads="1"/>
          </p:cNvSpPr>
          <p:nvPr>
            <p:ph type="body" idx="1"/>
          </p:nvPr>
        </p:nvSpPr>
        <p:spPr/>
        <p:txBody>
          <a:bodyPr/>
          <a:lstStyle/>
          <a:p>
            <a:pPr eaLnBrk="1" hangingPunct="1"/>
            <a:r>
              <a:rPr lang="en-US" sz="2400" smtClean="0"/>
              <a:t>We first discuss informal guidelines for good relational design</a:t>
            </a:r>
          </a:p>
          <a:p>
            <a:pPr eaLnBrk="1" hangingPunct="1"/>
            <a:r>
              <a:rPr lang="en-US" sz="2400" smtClean="0"/>
              <a:t>Then we discuss formal concepts of functional dependencies and normal forms</a:t>
            </a:r>
          </a:p>
          <a:p>
            <a:pPr lvl="1" eaLnBrk="1" hangingPunct="1"/>
            <a:r>
              <a:rPr lang="en-US" sz="2200" smtClean="0"/>
              <a:t>- 1NF (First Normal Form)</a:t>
            </a:r>
          </a:p>
          <a:p>
            <a:pPr lvl="1" eaLnBrk="1" hangingPunct="1"/>
            <a:r>
              <a:rPr lang="en-US" sz="2200" smtClean="0"/>
              <a:t>- 2NF (Second Normal Form)</a:t>
            </a:r>
          </a:p>
          <a:p>
            <a:pPr lvl="1" eaLnBrk="1" hangingPunct="1"/>
            <a:r>
              <a:rPr lang="en-US" sz="2200" smtClean="0"/>
              <a:t>- 3NF (Third Normal Form)</a:t>
            </a:r>
          </a:p>
          <a:p>
            <a:pPr lvl="1" eaLnBrk="1" hangingPunct="1"/>
            <a:r>
              <a:rPr lang="en-US" sz="2200" smtClean="0"/>
              <a:t>- BCNF (Boyce-Codd Normal Form)</a:t>
            </a:r>
          </a:p>
          <a:p>
            <a:pPr eaLnBrk="1" hangingPunct="1"/>
            <a:r>
              <a:rPr lang="en-US" sz="2400" smtClean="0"/>
              <a:t>Additional types of dependencies, further normal forms, relational design algorithms by synthesis are discussed in Chapter 11 </a:t>
            </a:r>
          </a:p>
        </p:txBody>
      </p:sp>
    </p:spTree>
    <p:extLst>
      <p:ext uri="{BB962C8B-B14F-4D97-AF65-F5344CB8AC3E}">
        <p14:creationId xmlns:p14="http://schemas.microsoft.com/office/powerpoint/2010/main" val="11922782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2"/>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400E4E87-D797-471C-9571-7649762EADF7}" type="slidenum">
              <a:rPr lang="en-US" sz="1400" i="0" smtClean="0">
                <a:solidFill>
                  <a:srgbClr val="990033"/>
                </a:solidFill>
              </a:rPr>
              <a:pPr eaLnBrk="1" hangingPunct="1"/>
              <a:t>50</a:t>
            </a:fld>
            <a:endParaRPr lang="en-CA" sz="1400" i="0" smtClean="0">
              <a:solidFill>
                <a:srgbClr val="990033"/>
              </a:solidFill>
            </a:endParaRPr>
          </a:p>
        </p:txBody>
      </p:sp>
      <p:sp>
        <p:nvSpPr>
          <p:cNvPr id="55299" name="Rectangle 9"/>
          <p:cNvSpPr>
            <a:spLocks noGrp="1" noChangeArrowheads="1"/>
          </p:cNvSpPr>
          <p:nvPr>
            <p:ph type="title"/>
          </p:nvPr>
        </p:nvSpPr>
        <p:spPr/>
        <p:txBody>
          <a:bodyPr/>
          <a:lstStyle/>
          <a:p>
            <a:pPr eaLnBrk="1" hangingPunct="1"/>
            <a:r>
              <a:rPr lang="en-US" sz="3200" smtClean="0"/>
              <a:t>Figure 10.11 Normalization into 2NF and 3NF</a:t>
            </a:r>
          </a:p>
        </p:txBody>
      </p:sp>
      <p:sp>
        <p:nvSpPr>
          <p:cNvPr id="55300" name="Rectangle 4"/>
          <p:cNvSpPr>
            <a:spLocks noChangeArrowheads="1"/>
          </p:cNvSpPr>
          <p:nvPr/>
        </p:nvSpPr>
        <p:spPr bwMode="auto">
          <a:xfrm>
            <a:off x="1828800" y="1309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pic>
        <p:nvPicPr>
          <p:cNvPr id="55301" name="Picture 11" descr="fig10_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295400"/>
            <a:ext cx="8229600"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02024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94F14EB6-EEDE-430C-8A59-71532AFE0ED8}" type="slidenum">
              <a:rPr lang="en-US" sz="1400" i="0" smtClean="0">
                <a:solidFill>
                  <a:srgbClr val="990033"/>
                </a:solidFill>
              </a:rPr>
              <a:pPr eaLnBrk="1" hangingPunct="1"/>
              <a:t>51</a:t>
            </a:fld>
            <a:endParaRPr lang="en-CA" sz="1400" i="0" smtClean="0">
              <a:solidFill>
                <a:srgbClr val="990033"/>
              </a:solidFill>
            </a:endParaRPr>
          </a:p>
        </p:txBody>
      </p:sp>
      <p:sp>
        <p:nvSpPr>
          <p:cNvPr id="56323" name="Rectangle 6"/>
          <p:cNvSpPr>
            <a:spLocks noGrp="1" noChangeArrowheads="1"/>
          </p:cNvSpPr>
          <p:nvPr>
            <p:ph type="title"/>
          </p:nvPr>
        </p:nvSpPr>
        <p:spPr/>
        <p:txBody>
          <a:bodyPr/>
          <a:lstStyle/>
          <a:p>
            <a:pPr eaLnBrk="1" hangingPunct="1"/>
            <a:r>
              <a:rPr lang="en-US" smtClean="0"/>
              <a:t>3.4 Third Normal Form (1)</a:t>
            </a:r>
          </a:p>
        </p:txBody>
      </p:sp>
      <p:sp>
        <p:nvSpPr>
          <p:cNvPr id="56324" name="Rectangle 7"/>
          <p:cNvSpPr>
            <a:spLocks noGrp="1" noChangeArrowheads="1"/>
          </p:cNvSpPr>
          <p:nvPr>
            <p:ph type="body" idx="1"/>
          </p:nvPr>
        </p:nvSpPr>
        <p:spPr/>
        <p:txBody>
          <a:bodyPr>
            <a:normAutofit lnSpcReduction="10000"/>
          </a:bodyPr>
          <a:lstStyle/>
          <a:p>
            <a:pPr eaLnBrk="1" hangingPunct="1">
              <a:lnSpc>
                <a:spcPct val="90000"/>
              </a:lnSpc>
            </a:pPr>
            <a:r>
              <a:rPr lang="en-US" smtClean="0"/>
              <a:t>Definition:</a:t>
            </a:r>
          </a:p>
          <a:p>
            <a:pPr lvl="1" eaLnBrk="1" hangingPunct="1">
              <a:lnSpc>
                <a:spcPct val="90000"/>
              </a:lnSpc>
            </a:pPr>
            <a:r>
              <a:rPr lang="en-US" b="1" smtClean="0"/>
              <a:t>Transitive functional dependency:</a:t>
            </a:r>
            <a:r>
              <a:rPr lang="en-US" smtClean="0"/>
              <a:t> a FD  X -&gt; Z that can be derived from two FDs   X -&gt; Y and Y -&gt; Z </a:t>
            </a:r>
          </a:p>
          <a:p>
            <a:pPr eaLnBrk="1" hangingPunct="1">
              <a:lnSpc>
                <a:spcPct val="90000"/>
              </a:lnSpc>
            </a:pPr>
            <a:r>
              <a:rPr lang="en-US" smtClean="0"/>
              <a:t>Examples:</a:t>
            </a:r>
          </a:p>
          <a:p>
            <a:pPr lvl="1" eaLnBrk="1" hangingPunct="1">
              <a:lnSpc>
                <a:spcPct val="90000"/>
              </a:lnSpc>
            </a:pPr>
            <a:r>
              <a:rPr lang="en-US" smtClean="0"/>
              <a:t>SSN -&gt; DMGRSSN is a </a:t>
            </a:r>
            <a:r>
              <a:rPr lang="en-US" b="1" smtClean="0"/>
              <a:t>transitive</a:t>
            </a:r>
            <a:r>
              <a:rPr lang="en-US" smtClean="0"/>
              <a:t> FD </a:t>
            </a:r>
          </a:p>
          <a:p>
            <a:pPr lvl="2" eaLnBrk="1" hangingPunct="1">
              <a:lnSpc>
                <a:spcPct val="90000"/>
              </a:lnSpc>
            </a:pPr>
            <a:r>
              <a:rPr lang="en-US" smtClean="0"/>
              <a:t>Since SSN -&gt; DNUMBER and DNUMBER -&gt; DMGRSSN hold </a:t>
            </a:r>
          </a:p>
          <a:p>
            <a:pPr lvl="1" eaLnBrk="1" hangingPunct="1">
              <a:lnSpc>
                <a:spcPct val="90000"/>
              </a:lnSpc>
            </a:pPr>
            <a:r>
              <a:rPr lang="en-US" smtClean="0"/>
              <a:t>SSN -&gt; ENAME is </a:t>
            </a:r>
            <a:r>
              <a:rPr lang="en-US" b="1" smtClean="0"/>
              <a:t>non-transitive</a:t>
            </a:r>
          </a:p>
          <a:p>
            <a:pPr lvl="2" eaLnBrk="1" hangingPunct="1">
              <a:lnSpc>
                <a:spcPct val="90000"/>
              </a:lnSpc>
            </a:pPr>
            <a:r>
              <a:rPr lang="en-US" smtClean="0"/>
              <a:t>Since there is no set of attributes X where SSN -&gt; X and X -&gt; ENAME </a:t>
            </a:r>
          </a:p>
        </p:txBody>
      </p:sp>
    </p:spTree>
    <p:extLst>
      <p:ext uri="{BB962C8B-B14F-4D97-AF65-F5344CB8AC3E}">
        <p14:creationId xmlns:p14="http://schemas.microsoft.com/office/powerpoint/2010/main" val="382606189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4C1DD20E-D6DE-46E1-A023-E22385C6AE7C}" type="slidenum">
              <a:rPr lang="en-US" sz="1400" i="0" smtClean="0">
                <a:solidFill>
                  <a:srgbClr val="990033"/>
                </a:solidFill>
              </a:rPr>
              <a:pPr eaLnBrk="1" hangingPunct="1"/>
              <a:t>52</a:t>
            </a:fld>
            <a:endParaRPr lang="en-CA" sz="1400" i="0" smtClean="0">
              <a:solidFill>
                <a:srgbClr val="990033"/>
              </a:solidFill>
            </a:endParaRPr>
          </a:p>
        </p:txBody>
      </p:sp>
      <p:pic>
        <p:nvPicPr>
          <p:cNvPr id="57347" name="Picture 2" descr="Pink tissue pap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79413"/>
            <a:ext cx="7769225" cy="6477000"/>
          </a:xfrm>
          <a:prstGeom prst="rect">
            <a:avLst/>
          </a:prstGeom>
          <a:noFill/>
          <a:ln>
            <a:noFill/>
          </a:ln>
          <a:effectLst/>
          <a:extLst>
            <a:ext uri="{909E8E84-426E-40DD-AFC4-6F175D3DCCD1}">
              <a14:hiddenFill xmlns:a14="http://schemas.microsoft.com/office/drawing/2010/main">
                <a:blipFill dpi="0" rotWithShape="0">
                  <a:blip/>
                  <a:srcRect/>
                  <a:tile tx="0" ty="0" sx="100000" sy="100000" flip="none" algn="tl"/>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750570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C5746DB6-0822-4E81-99DA-715163189380}" type="slidenum">
              <a:rPr lang="en-US" sz="1400" i="0" smtClean="0">
                <a:solidFill>
                  <a:srgbClr val="990033"/>
                </a:solidFill>
              </a:rPr>
              <a:pPr eaLnBrk="1" hangingPunct="1"/>
              <a:t>53</a:t>
            </a:fld>
            <a:endParaRPr lang="en-CA" sz="1400" i="0" smtClean="0">
              <a:solidFill>
                <a:srgbClr val="990033"/>
              </a:solidFill>
            </a:endParaRPr>
          </a:p>
        </p:txBody>
      </p:sp>
      <p:sp>
        <p:nvSpPr>
          <p:cNvPr id="58371" name="Rectangle 6"/>
          <p:cNvSpPr>
            <a:spLocks noGrp="1" noChangeArrowheads="1"/>
          </p:cNvSpPr>
          <p:nvPr>
            <p:ph type="title"/>
          </p:nvPr>
        </p:nvSpPr>
        <p:spPr/>
        <p:txBody>
          <a:bodyPr/>
          <a:lstStyle/>
          <a:p>
            <a:pPr eaLnBrk="1" hangingPunct="1"/>
            <a:r>
              <a:rPr lang="en-US" smtClean="0"/>
              <a:t>Third Normal Form (2)</a:t>
            </a:r>
          </a:p>
        </p:txBody>
      </p:sp>
      <p:sp>
        <p:nvSpPr>
          <p:cNvPr id="58372" name="Rectangle 7"/>
          <p:cNvSpPr>
            <a:spLocks noGrp="1" noChangeArrowheads="1"/>
          </p:cNvSpPr>
          <p:nvPr>
            <p:ph type="body" idx="1"/>
          </p:nvPr>
        </p:nvSpPr>
        <p:spPr>
          <a:xfrm>
            <a:off x="239713" y="1600200"/>
            <a:ext cx="7913687" cy="4572000"/>
          </a:xfrm>
        </p:spPr>
        <p:txBody>
          <a:bodyPr/>
          <a:lstStyle/>
          <a:p>
            <a:pPr eaLnBrk="1" hangingPunct="1">
              <a:lnSpc>
                <a:spcPct val="90000"/>
              </a:lnSpc>
            </a:pPr>
            <a:r>
              <a:rPr lang="en-US" sz="2400" smtClean="0"/>
              <a:t>A relation schema R is in </a:t>
            </a:r>
            <a:r>
              <a:rPr lang="en-US" sz="2400" b="1" smtClean="0"/>
              <a:t>third normal form (3NF)</a:t>
            </a:r>
            <a:r>
              <a:rPr lang="en-US" sz="2400" smtClean="0"/>
              <a:t> if it is in 2NF </a:t>
            </a:r>
            <a:r>
              <a:rPr lang="en-US" sz="2400" i="1" smtClean="0"/>
              <a:t>and</a:t>
            </a:r>
            <a:r>
              <a:rPr lang="en-US" sz="2400" smtClean="0"/>
              <a:t> no non-prime attribute A in R is transitively dependent on the primary key</a:t>
            </a:r>
          </a:p>
          <a:p>
            <a:pPr eaLnBrk="1" hangingPunct="1">
              <a:lnSpc>
                <a:spcPct val="90000"/>
              </a:lnSpc>
            </a:pPr>
            <a:r>
              <a:rPr lang="en-US" sz="2400" smtClean="0"/>
              <a:t>R can be decomposed into 3NF relations via the process of 3NF normalization </a:t>
            </a:r>
          </a:p>
          <a:p>
            <a:pPr eaLnBrk="1" hangingPunct="1">
              <a:lnSpc>
                <a:spcPct val="90000"/>
              </a:lnSpc>
            </a:pPr>
            <a:r>
              <a:rPr lang="en-US" sz="2400" smtClean="0"/>
              <a:t>NOTE:</a:t>
            </a:r>
          </a:p>
          <a:p>
            <a:pPr lvl="1" eaLnBrk="1" hangingPunct="1">
              <a:lnSpc>
                <a:spcPct val="90000"/>
              </a:lnSpc>
            </a:pPr>
            <a:r>
              <a:rPr lang="en-US" sz="2200" smtClean="0"/>
              <a:t>In X -&gt; Y and Y -&gt; Z, with X as the primary key, we consider this a problem only if Y is not a candidate key.</a:t>
            </a:r>
          </a:p>
          <a:p>
            <a:pPr lvl="1" eaLnBrk="1" hangingPunct="1">
              <a:lnSpc>
                <a:spcPct val="90000"/>
              </a:lnSpc>
            </a:pPr>
            <a:r>
              <a:rPr lang="en-US" sz="2200" smtClean="0"/>
              <a:t>When Y is a candidate key, there is no problem with the transitive dependency .</a:t>
            </a:r>
          </a:p>
          <a:p>
            <a:pPr lvl="1" eaLnBrk="1" hangingPunct="1">
              <a:lnSpc>
                <a:spcPct val="90000"/>
              </a:lnSpc>
            </a:pPr>
            <a:r>
              <a:rPr lang="en-US" sz="2200" smtClean="0"/>
              <a:t>E.g., Consider EMP (SSN, Emp#, Salary ). </a:t>
            </a:r>
          </a:p>
          <a:p>
            <a:pPr lvl="2" eaLnBrk="1" hangingPunct="1">
              <a:lnSpc>
                <a:spcPct val="90000"/>
              </a:lnSpc>
            </a:pPr>
            <a:r>
              <a:rPr lang="en-US" sz="2000" smtClean="0"/>
              <a:t>Here, SSN -&gt; Emp# -&gt; Salary and Emp# is a candidate key. </a:t>
            </a:r>
          </a:p>
        </p:txBody>
      </p:sp>
    </p:spTree>
    <p:extLst>
      <p:ext uri="{BB962C8B-B14F-4D97-AF65-F5344CB8AC3E}">
        <p14:creationId xmlns:p14="http://schemas.microsoft.com/office/powerpoint/2010/main" val="292049886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F80CD1E9-6F4C-4E31-B618-5CDA44E1ABB7}" type="slidenum">
              <a:rPr lang="en-US" sz="1400" i="0" smtClean="0">
                <a:solidFill>
                  <a:srgbClr val="990033"/>
                </a:solidFill>
              </a:rPr>
              <a:pPr eaLnBrk="1" hangingPunct="1"/>
              <a:t>54</a:t>
            </a:fld>
            <a:endParaRPr lang="en-CA" sz="1400" i="0" smtClean="0">
              <a:solidFill>
                <a:srgbClr val="990033"/>
              </a:solidFill>
            </a:endParaRPr>
          </a:p>
        </p:txBody>
      </p:sp>
      <p:sp>
        <p:nvSpPr>
          <p:cNvPr id="59395" name="Rectangle 2"/>
          <p:cNvSpPr>
            <a:spLocks noGrp="1" noChangeArrowheads="1"/>
          </p:cNvSpPr>
          <p:nvPr>
            <p:ph type="title"/>
          </p:nvPr>
        </p:nvSpPr>
        <p:spPr/>
        <p:txBody>
          <a:bodyPr>
            <a:normAutofit fontScale="90000"/>
          </a:bodyPr>
          <a:lstStyle/>
          <a:p>
            <a:pPr eaLnBrk="1" hangingPunct="1"/>
            <a:r>
              <a:rPr lang="en-US" smtClean="0"/>
              <a:t>Normal Forms Defined Informally	</a:t>
            </a:r>
          </a:p>
        </p:txBody>
      </p:sp>
      <p:sp>
        <p:nvSpPr>
          <p:cNvPr id="59396" name="Rectangle 3"/>
          <p:cNvSpPr>
            <a:spLocks noGrp="1" noChangeArrowheads="1"/>
          </p:cNvSpPr>
          <p:nvPr>
            <p:ph type="body" idx="1"/>
          </p:nvPr>
        </p:nvSpPr>
        <p:spPr/>
        <p:txBody>
          <a:bodyPr/>
          <a:lstStyle/>
          <a:p>
            <a:pPr eaLnBrk="1" hangingPunct="1"/>
            <a:r>
              <a:rPr lang="en-US" smtClean="0"/>
              <a:t>1</a:t>
            </a:r>
            <a:r>
              <a:rPr lang="en-US" baseline="30000" smtClean="0"/>
              <a:t>st</a:t>
            </a:r>
            <a:r>
              <a:rPr lang="en-US" smtClean="0"/>
              <a:t> normal form</a:t>
            </a:r>
          </a:p>
          <a:p>
            <a:pPr lvl="1" eaLnBrk="1" hangingPunct="1"/>
            <a:r>
              <a:rPr lang="en-US" smtClean="0"/>
              <a:t>All attributes depend on </a:t>
            </a:r>
            <a:r>
              <a:rPr lang="en-US" b="1" smtClean="0"/>
              <a:t>the key</a:t>
            </a:r>
          </a:p>
          <a:p>
            <a:pPr eaLnBrk="1" hangingPunct="1"/>
            <a:r>
              <a:rPr lang="en-US" smtClean="0"/>
              <a:t>2</a:t>
            </a:r>
            <a:r>
              <a:rPr lang="en-US" baseline="30000" smtClean="0"/>
              <a:t>nd</a:t>
            </a:r>
            <a:r>
              <a:rPr lang="en-US" smtClean="0"/>
              <a:t> normal form</a:t>
            </a:r>
          </a:p>
          <a:p>
            <a:pPr lvl="1" eaLnBrk="1" hangingPunct="1"/>
            <a:r>
              <a:rPr lang="en-US" smtClean="0"/>
              <a:t>All attributes depend on </a:t>
            </a:r>
            <a:r>
              <a:rPr lang="en-US" b="1" smtClean="0"/>
              <a:t>the whole key</a:t>
            </a:r>
          </a:p>
          <a:p>
            <a:pPr eaLnBrk="1" hangingPunct="1"/>
            <a:r>
              <a:rPr lang="en-US" smtClean="0"/>
              <a:t>3</a:t>
            </a:r>
            <a:r>
              <a:rPr lang="en-US" baseline="30000" smtClean="0"/>
              <a:t>rd</a:t>
            </a:r>
            <a:r>
              <a:rPr lang="en-US" smtClean="0"/>
              <a:t> normal form</a:t>
            </a:r>
          </a:p>
          <a:p>
            <a:pPr lvl="1" eaLnBrk="1" hangingPunct="1"/>
            <a:r>
              <a:rPr lang="en-US" smtClean="0"/>
              <a:t>All attributes depend on </a:t>
            </a:r>
            <a:r>
              <a:rPr lang="en-US" b="1" smtClean="0"/>
              <a:t>nothing but the key</a:t>
            </a:r>
            <a:endParaRPr lang="en-US" smtClean="0"/>
          </a:p>
        </p:txBody>
      </p:sp>
    </p:spTree>
    <p:extLst>
      <p:ext uri="{BB962C8B-B14F-4D97-AF65-F5344CB8AC3E}">
        <p14:creationId xmlns:p14="http://schemas.microsoft.com/office/powerpoint/2010/main" val="9792083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67253ECD-031B-446D-B2E7-C63BE6F95778}" type="slidenum">
              <a:rPr lang="en-US" sz="1400" i="0" smtClean="0">
                <a:solidFill>
                  <a:srgbClr val="990033"/>
                </a:solidFill>
              </a:rPr>
              <a:pPr eaLnBrk="1" hangingPunct="1"/>
              <a:t>55</a:t>
            </a:fld>
            <a:endParaRPr lang="en-CA" sz="1400" i="0" smtClean="0">
              <a:solidFill>
                <a:srgbClr val="990033"/>
              </a:solidFill>
            </a:endParaRPr>
          </a:p>
        </p:txBody>
      </p:sp>
      <p:sp>
        <p:nvSpPr>
          <p:cNvPr id="60419" name="Rectangle 6"/>
          <p:cNvSpPr>
            <a:spLocks noGrp="1" noChangeArrowheads="1"/>
          </p:cNvSpPr>
          <p:nvPr>
            <p:ph type="title"/>
          </p:nvPr>
        </p:nvSpPr>
        <p:spPr/>
        <p:txBody>
          <a:bodyPr/>
          <a:lstStyle/>
          <a:p>
            <a:pPr eaLnBrk="1" hangingPunct="1"/>
            <a:r>
              <a:rPr lang="en-US" sz="3200" smtClean="0"/>
              <a:t>4 General Normal Form Definitions (For Multiple Keys) (1)</a:t>
            </a:r>
          </a:p>
        </p:txBody>
      </p:sp>
      <p:sp>
        <p:nvSpPr>
          <p:cNvPr id="60420" name="Rectangle 7"/>
          <p:cNvSpPr>
            <a:spLocks noGrp="1" noChangeArrowheads="1"/>
          </p:cNvSpPr>
          <p:nvPr>
            <p:ph type="body" idx="1"/>
          </p:nvPr>
        </p:nvSpPr>
        <p:spPr/>
        <p:txBody>
          <a:bodyPr/>
          <a:lstStyle/>
          <a:p>
            <a:pPr eaLnBrk="1" hangingPunct="1"/>
            <a:r>
              <a:rPr lang="en-US" smtClean="0"/>
              <a:t>The above definitions consider the primary key only</a:t>
            </a:r>
          </a:p>
          <a:p>
            <a:pPr eaLnBrk="1" hangingPunct="1"/>
            <a:r>
              <a:rPr lang="en-US" smtClean="0"/>
              <a:t>The following more general definitions take into account relations with multiple candidate keys</a:t>
            </a:r>
          </a:p>
          <a:p>
            <a:pPr eaLnBrk="1" hangingPunct="1"/>
            <a:r>
              <a:rPr lang="en-US" smtClean="0"/>
              <a:t>A relation schema R is in </a:t>
            </a:r>
            <a:r>
              <a:rPr lang="en-US" b="1" smtClean="0"/>
              <a:t>second normal form (2NF)</a:t>
            </a:r>
            <a:r>
              <a:rPr lang="en-US" smtClean="0"/>
              <a:t> if every non-prime attribute A in R is fully functionally dependent on </a:t>
            </a:r>
            <a:r>
              <a:rPr lang="en-US" i="1" smtClean="0"/>
              <a:t>every</a:t>
            </a:r>
            <a:r>
              <a:rPr lang="en-US" smtClean="0"/>
              <a:t> key  of R </a:t>
            </a:r>
          </a:p>
        </p:txBody>
      </p:sp>
    </p:spTree>
    <p:extLst>
      <p:ext uri="{BB962C8B-B14F-4D97-AF65-F5344CB8AC3E}">
        <p14:creationId xmlns:p14="http://schemas.microsoft.com/office/powerpoint/2010/main" val="119648051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32BCA53C-814E-45F8-AB7E-564DC8CDA8D9}" type="slidenum">
              <a:rPr lang="en-US" sz="1400" i="0" smtClean="0">
                <a:solidFill>
                  <a:srgbClr val="990033"/>
                </a:solidFill>
              </a:rPr>
              <a:pPr eaLnBrk="1" hangingPunct="1"/>
              <a:t>56</a:t>
            </a:fld>
            <a:endParaRPr lang="en-CA" sz="1400" i="0" smtClean="0">
              <a:solidFill>
                <a:srgbClr val="990033"/>
              </a:solidFill>
            </a:endParaRPr>
          </a:p>
        </p:txBody>
      </p:sp>
      <p:sp>
        <p:nvSpPr>
          <p:cNvPr id="61443" name="Rectangle 6"/>
          <p:cNvSpPr>
            <a:spLocks noGrp="1" noChangeArrowheads="1"/>
          </p:cNvSpPr>
          <p:nvPr>
            <p:ph type="title"/>
          </p:nvPr>
        </p:nvSpPr>
        <p:spPr/>
        <p:txBody>
          <a:bodyPr>
            <a:normAutofit fontScale="90000"/>
          </a:bodyPr>
          <a:lstStyle/>
          <a:p>
            <a:pPr eaLnBrk="1" hangingPunct="1"/>
            <a:r>
              <a:rPr lang="en-US" smtClean="0"/>
              <a:t>General Normal Form Definitions (2)</a:t>
            </a:r>
          </a:p>
        </p:txBody>
      </p:sp>
      <p:sp>
        <p:nvSpPr>
          <p:cNvPr id="61444" name="Rectangle 7"/>
          <p:cNvSpPr>
            <a:spLocks noGrp="1" noChangeArrowheads="1"/>
          </p:cNvSpPr>
          <p:nvPr>
            <p:ph type="body" idx="1"/>
          </p:nvPr>
        </p:nvSpPr>
        <p:spPr/>
        <p:txBody>
          <a:bodyPr/>
          <a:lstStyle/>
          <a:p>
            <a:pPr eaLnBrk="1" hangingPunct="1"/>
            <a:r>
              <a:rPr lang="en-US" smtClean="0"/>
              <a:t>Definition:</a:t>
            </a:r>
          </a:p>
          <a:p>
            <a:pPr lvl="1" eaLnBrk="1" hangingPunct="1"/>
            <a:r>
              <a:rPr lang="en-US" b="1" smtClean="0"/>
              <a:t>Superkey</a:t>
            </a:r>
            <a:r>
              <a:rPr lang="en-US" smtClean="0"/>
              <a:t> of relation schema R - a set of attributes S of R that contains a key of R</a:t>
            </a:r>
          </a:p>
          <a:p>
            <a:pPr lvl="1" eaLnBrk="1" hangingPunct="1"/>
            <a:r>
              <a:rPr lang="en-US" smtClean="0"/>
              <a:t>A relation schema R is in </a:t>
            </a:r>
            <a:r>
              <a:rPr lang="en-US" b="1" smtClean="0"/>
              <a:t>third normal form (3NF)</a:t>
            </a:r>
            <a:r>
              <a:rPr lang="en-US" smtClean="0"/>
              <a:t> if whenever a FD X -&gt; A holds in R, then either: </a:t>
            </a:r>
          </a:p>
          <a:p>
            <a:pPr lvl="2" eaLnBrk="1" hangingPunct="1"/>
            <a:r>
              <a:rPr lang="en-US" smtClean="0"/>
              <a:t>(a) X is a superkey of R, or </a:t>
            </a:r>
          </a:p>
          <a:p>
            <a:pPr lvl="2" eaLnBrk="1" hangingPunct="1"/>
            <a:r>
              <a:rPr lang="en-US" smtClean="0"/>
              <a:t>(b) A is a prime attribute of R</a:t>
            </a:r>
          </a:p>
          <a:p>
            <a:pPr eaLnBrk="1" hangingPunct="1"/>
            <a:r>
              <a:rPr lang="en-US" smtClean="0"/>
              <a:t>NOTE: Boyce-Codd normal form disallows condition (b) above </a:t>
            </a:r>
          </a:p>
        </p:txBody>
      </p:sp>
    </p:spTree>
    <p:extLst>
      <p:ext uri="{BB962C8B-B14F-4D97-AF65-F5344CB8AC3E}">
        <p14:creationId xmlns:p14="http://schemas.microsoft.com/office/powerpoint/2010/main" val="26039841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543ADB3E-0B99-4503-A4D3-09EBBAC47F88}" type="slidenum">
              <a:rPr lang="en-US" sz="1400" i="0" smtClean="0">
                <a:solidFill>
                  <a:srgbClr val="990033"/>
                </a:solidFill>
              </a:rPr>
              <a:pPr eaLnBrk="1" hangingPunct="1"/>
              <a:t>57</a:t>
            </a:fld>
            <a:endParaRPr lang="en-CA" sz="1400" i="0" smtClean="0">
              <a:solidFill>
                <a:srgbClr val="990033"/>
              </a:solidFill>
            </a:endParaRPr>
          </a:p>
        </p:txBody>
      </p:sp>
      <p:sp>
        <p:nvSpPr>
          <p:cNvPr id="62467" name="Rectangle 6"/>
          <p:cNvSpPr>
            <a:spLocks noGrp="1" noChangeArrowheads="1"/>
          </p:cNvSpPr>
          <p:nvPr>
            <p:ph type="title"/>
          </p:nvPr>
        </p:nvSpPr>
        <p:spPr/>
        <p:txBody>
          <a:bodyPr/>
          <a:lstStyle/>
          <a:p>
            <a:pPr eaLnBrk="1" hangingPunct="1"/>
            <a:r>
              <a:rPr lang="en-US" smtClean="0"/>
              <a:t>5 BCNF (Boyce-Codd Normal Form) </a:t>
            </a:r>
          </a:p>
        </p:txBody>
      </p:sp>
      <p:sp>
        <p:nvSpPr>
          <p:cNvPr id="62468" name="Rectangle 7"/>
          <p:cNvSpPr>
            <a:spLocks noGrp="1" noChangeArrowheads="1"/>
          </p:cNvSpPr>
          <p:nvPr>
            <p:ph type="body" idx="1"/>
          </p:nvPr>
        </p:nvSpPr>
        <p:spPr/>
        <p:txBody>
          <a:bodyPr/>
          <a:lstStyle/>
          <a:p>
            <a:pPr eaLnBrk="1" hangingPunct="1"/>
            <a:r>
              <a:rPr lang="en-US" sz="2400" smtClean="0"/>
              <a:t>A relation schema R is in </a:t>
            </a:r>
            <a:r>
              <a:rPr lang="en-US" sz="2400" b="1" smtClean="0"/>
              <a:t>Boyce-Codd Normal Form (BCNF)</a:t>
            </a:r>
            <a:r>
              <a:rPr lang="en-US" sz="2400" smtClean="0"/>
              <a:t> if whenever an </a:t>
            </a:r>
            <a:r>
              <a:rPr lang="en-US" sz="2400" b="1" smtClean="0"/>
              <a:t>FD X -&gt; A</a:t>
            </a:r>
            <a:r>
              <a:rPr lang="en-US" sz="2400" smtClean="0"/>
              <a:t> holds in R, then </a:t>
            </a:r>
            <a:r>
              <a:rPr lang="en-US" sz="2400" b="1" smtClean="0"/>
              <a:t>X is a superkey</a:t>
            </a:r>
            <a:r>
              <a:rPr lang="en-US" sz="2400" smtClean="0"/>
              <a:t> of R</a:t>
            </a:r>
          </a:p>
          <a:p>
            <a:pPr eaLnBrk="1" hangingPunct="1"/>
            <a:r>
              <a:rPr lang="en-US" sz="2400" smtClean="0"/>
              <a:t>Each normal form is strictly stronger than the previous one</a:t>
            </a:r>
          </a:p>
          <a:p>
            <a:pPr lvl="1" eaLnBrk="1" hangingPunct="1"/>
            <a:r>
              <a:rPr lang="en-US" sz="2200" smtClean="0"/>
              <a:t>Every 2NF relation is in 1NF</a:t>
            </a:r>
          </a:p>
          <a:p>
            <a:pPr lvl="1" eaLnBrk="1" hangingPunct="1"/>
            <a:r>
              <a:rPr lang="en-US" sz="2200" smtClean="0"/>
              <a:t>Every 3NF relation is in 2NF</a:t>
            </a:r>
          </a:p>
          <a:p>
            <a:pPr lvl="1" eaLnBrk="1" hangingPunct="1"/>
            <a:r>
              <a:rPr lang="en-US" sz="2200" smtClean="0"/>
              <a:t>Every BCNF relation is in 3NF</a:t>
            </a:r>
          </a:p>
          <a:p>
            <a:pPr eaLnBrk="1" hangingPunct="1"/>
            <a:r>
              <a:rPr lang="en-US" sz="2400" smtClean="0"/>
              <a:t>There exist relations that are in 3NF but not in BCNF</a:t>
            </a:r>
          </a:p>
          <a:p>
            <a:pPr eaLnBrk="1" hangingPunct="1"/>
            <a:r>
              <a:rPr lang="en-US" sz="2400" smtClean="0"/>
              <a:t>The goal is to have each relation in BCNF (or 3NF) </a:t>
            </a:r>
          </a:p>
        </p:txBody>
      </p:sp>
    </p:spTree>
    <p:extLst>
      <p:ext uri="{BB962C8B-B14F-4D97-AF65-F5344CB8AC3E}">
        <p14:creationId xmlns:p14="http://schemas.microsoft.com/office/powerpoint/2010/main" val="264118845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endParaRPr lang="en-US" smtClean="0"/>
          </a:p>
        </p:txBody>
      </p:sp>
      <p:sp>
        <p:nvSpPr>
          <p:cNvPr id="63491" name="Content Placeholder 2"/>
          <p:cNvSpPr>
            <a:spLocks noGrp="1"/>
          </p:cNvSpPr>
          <p:nvPr>
            <p:ph idx="1"/>
          </p:nvPr>
        </p:nvSpPr>
        <p:spPr/>
        <p:txBody>
          <a:bodyPr/>
          <a:lstStyle/>
          <a:p>
            <a:pPr algn="just"/>
            <a:r>
              <a:rPr lang="en-US" smtClean="0"/>
              <a:t>BCNF is an advanced version of 3NF (Third Normal Form) that ensures the database is free of certain types of redundancy caused by functional dependencies.</a:t>
            </a:r>
          </a:p>
        </p:txBody>
      </p:sp>
      <p:sp>
        <p:nvSpPr>
          <p:cNvPr id="63492"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465DBC1F-71BC-4273-ACE4-3AB18F36F07B}" type="slidenum">
              <a:rPr lang="en-US" sz="1400" i="0" smtClean="0">
                <a:solidFill>
                  <a:srgbClr val="990033"/>
                </a:solidFill>
              </a:rPr>
              <a:pPr eaLnBrk="1" hangingPunct="1"/>
              <a:t>58</a:t>
            </a:fld>
            <a:endParaRPr lang="en-CA" sz="1400" i="0" smtClean="0">
              <a:solidFill>
                <a:srgbClr val="990033"/>
              </a:solidFill>
            </a:endParaRPr>
          </a:p>
        </p:txBody>
      </p:sp>
    </p:spTree>
    <p:extLst>
      <p:ext uri="{BB962C8B-B14F-4D97-AF65-F5344CB8AC3E}">
        <p14:creationId xmlns:p14="http://schemas.microsoft.com/office/powerpoint/2010/main" val="21062247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Number Placeholder 2"/>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7D95E801-8DE1-4691-BC85-32AE2E788983}" type="slidenum">
              <a:rPr lang="en-US" sz="1400" i="0" smtClean="0">
                <a:solidFill>
                  <a:srgbClr val="990033"/>
                </a:solidFill>
              </a:rPr>
              <a:pPr eaLnBrk="1" hangingPunct="1"/>
              <a:t>59</a:t>
            </a:fld>
            <a:endParaRPr lang="en-CA" sz="1400" i="0" smtClean="0">
              <a:solidFill>
                <a:srgbClr val="990033"/>
              </a:solidFill>
            </a:endParaRPr>
          </a:p>
        </p:txBody>
      </p:sp>
      <p:sp>
        <p:nvSpPr>
          <p:cNvPr id="64515" name="Rectangle 9"/>
          <p:cNvSpPr>
            <a:spLocks noGrp="1" noChangeArrowheads="1"/>
          </p:cNvSpPr>
          <p:nvPr>
            <p:ph type="title"/>
          </p:nvPr>
        </p:nvSpPr>
        <p:spPr/>
        <p:txBody>
          <a:bodyPr/>
          <a:lstStyle/>
          <a:p>
            <a:pPr eaLnBrk="1" hangingPunct="1"/>
            <a:r>
              <a:rPr lang="en-US" sz="3200" smtClean="0"/>
              <a:t>Figure 10.12 Boyce-Codd normal form</a:t>
            </a:r>
          </a:p>
        </p:txBody>
      </p:sp>
      <p:sp>
        <p:nvSpPr>
          <p:cNvPr id="64516" name="Rectangle 4"/>
          <p:cNvSpPr>
            <a:spLocks noChangeArrowheads="1"/>
          </p:cNvSpPr>
          <p:nvPr/>
        </p:nvSpPr>
        <p:spPr bwMode="auto">
          <a:xfrm>
            <a:off x="1828800" y="1309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pic>
        <p:nvPicPr>
          <p:cNvPr id="64517" name="Picture 11" descr="fig10_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3575" y="1752600"/>
            <a:ext cx="7642225" cy="444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729934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99FF18CA-57C1-4160-939A-932A0463BB30}" type="slidenum">
              <a:rPr lang="en-US" sz="1400" i="0" smtClean="0">
                <a:solidFill>
                  <a:srgbClr val="990033"/>
                </a:solidFill>
              </a:rPr>
              <a:pPr eaLnBrk="1" hangingPunct="1"/>
              <a:t>6</a:t>
            </a:fld>
            <a:endParaRPr lang="en-CA" sz="1400" i="0" smtClean="0">
              <a:solidFill>
                <a:srgbClr val="990033"/>
              </a:solidFill>
            </a:endParaRPr>
          </a:p>
        </p:txBody>
      </p:sp>
      <p:sp>
        <p:nvSpPr>
          <p:cNvPr id="10243" name="Rectangle 6"/>
          <p:cNvSpPr>
            <a:spLocks noGrp="1" noChangeArrowheads="1"/>
          </p:cNvSpPr>
          <p:nvPr>
            <p:ph type="title"/>
          </p:nvPr>
        </p:nvSpPr>
        <p:spPr/>
        <p:txBody>
          <a:bodyPr/>
          <a:lstStyle/>
          <a:p>
            <a:pPr eaLnBrk="1" hangingPunct="1"/>
            <a:r>
              <a:rPr lang="en-US" sz="3200" smtClean="0"/>
              <a:t>1.1	Semantics of the Relation Attributes </a:t>
            </a:r>
          </a:p>
        </p:txBody>
      </p:sp>
      <p:sp>
        <p:nvSpPr>
          <p:cNvPr id="10244" name="Rectangle 7"/>
          <p:cNvSpPr>
            <a:spLocks noGrp="1" noChangeArrowheads="1"/>
          </p:cNvSpPr>
          <p:nvPr>
            <p:ph type="body" idx="1"/>
          </p:nvPr>
        </p:nvSpPr>
        <p:spPr/>
        <p:txBody>
          <a:bodyPr>
            <a:normAutofit lnSpcReduction="10000"/>
          </a:bodyPr>
          <a:lstStyle/>
          <a:p>
            <a:pPr eaLnBrk="1" hangingPunct="1"/>
            <a:r>
              <a:rPr lang="en-US" sz="2400" smtClean="0"/>
              <a:t>GUIDELINE 1: Informally, each tuple in a relation should represent one entity or relationship instance. (Applies to individual relations and their attributes).</a:t>
            </a:r>
          </a:p>
          <a:p>
            <a:pPr lvl="1" eaLnBrk="1" hangingPunct="1"/>
            <a:r>
              <a:rPr lang="en-US" sz="2200" smtClean="0"/>
              <a:t>Attributes of different entities (EMPLOYEEs, DEPARTMENTs, PROJECTs) should not be mixed in the same relation</a:t>
            </a:r>
          </a:p>
          <a:p>
            <a:pPr lvl="1" eaLnBrk="1" hangingPunct="1"/>
            <a:r>
              <a:rPr lang="en-US" sz="2200" smtClean="0"/>
              <a:t>Only foreign keys should be used to refer to other entities</a:t>
            </a:r>
          </a:p>
          <a:p>
            <a:pPr lvl="1" eaLnBrk="1" hangingPunct="1"/>
            <a:r>
              <a:rPr lang="en-US" sz="2200" smtClean="0"/>
              <a:t>Entity and relationship attributes should be kept apart as much as possible.</a:t>
            </a:r>
            <a:r>
              <a:rPr lang="en-US" sz="2000" smtClean="0"/>
              <a:t>(When designing your database, try to separate the properties of the things (entities) and the relationships between them)</a:t>
            </a:r>
            <a:endParaRPr lang="en-US" sz="2200" smtClean="0"/>
          </a:p>
          <a:p>
            <a:pPr eaLnBrk="1" hangingPunct="1"/>
            <a:r>
              <a:rPr lang="en-US" sz="2400" u="sng" smtClean="0"/>
              <a:t>Bottom Line:</a:t>
            </a:r>
            <a:r>
              <a:rPr lang="en-US" sz="2400" smtClean="0"/>
              <a:t> </a:t>
            </a:r>
            <a:r>
              <a:rPr lang="en-US" sz="2400" i="1" smtClean="0"/>
              <a:t>Design a schema that can be explained easily relation by relation. The semantics of attributes should be easy to interpret. </a:t>
            </a:r>
          </a:p>
        </p:txBody>
      </p:sp>
    </p:spTree>
    <p:extLst>
      <p:ext uri="{BB962C8B-B14F-4D97-AF65-F5344CB8AC3E}">
        <p14:creationId xmlns:p14="http://schemas.microsoft.com/office/powerpoint/2010/main" val="72610204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3"/>
          <p:cNvSpPr>
            <a:spLocks noGrp="1"/>
          </p:cNvSpPr>
          <p:nvPr>
            <p:ph type="title"/>
          </p:nvPr>
        </p:nvSpPr>
        <p:spPr/>
        <p:txBody>
          <a:bodyPr/>
          <a:lstStyle/>
          <a:p>
            <a:endParaRPr lang="en-US" smtClean="0"/>
          </a:p>
        </p:txBody>
      </p:sp>
      <p:sp>
        <p:nvSpPr>
          <p:cNvPr id="65539" name="Content Placeholder 4"/>
          <p:cNvSpPr>
            <a:spLocks noGrp="1"/>
          </p:cNvSpPr>
          <p:nvPr>
            <p:ph idx="1"/>
          </p:nvPr>
        </p:nvSpPr>
        <p:spPr/>
        <p:txBody>
          <a:bodyPr/>
          <a:lstStyle/>
          <a:p>
            <a:r>
              <a:rPr lang="en-US" sz="1600" b="1" smtClean="0"/>
              <a:t>Original Table:</a:t>
            </a:r>
            <a:r>
              <a:rPr lang="en-US" sz="1600" smtClean="0"/>
              <a:t/>
            </a:r>
            <a:br>
              <a:rPr lang="en-US" sz="1600" smtClean="0"/>
            </a:br>
            <a:r>
              <a:rPr lang="en-US" sz="1600" smtClean="0"/>
              <a:t>The table LOTS1A has attributes: </a:t>
            </a:r>
            <a:r>
              <a:rPr lang="en-US" sz="1600" b="1" smtClean="0"/>
              <a:t>Property_id#, County_name, Lot#, Area</a:t>
            </a:r>
            <a:r>
              <a:rPr lang="en-US" sz="1600" smtClean="0"/>
              <a:t>.</a:t>
            </a:r>
          </a:p>
          <a:p>
            <a:r>
              <a:rPr lang="en-US" sz="1600" b="1" smtClean="0"/>
              <a:t>Property_id#</a:t>
            </a:r>
            <a:r>
              <a:rPr lang="en-US" sz="1600" smtClean="0"/>
              <a:t> is the </a:t>
            </a:r>
            <a:r>
              <a:rPr lang="en-US" sz="1600" b="1" smtClean="0"/>
              <a:t>Primary Key</a:t>
            </a:r>
            <a:r>
              <a:rPr lang="en-US" sz="1600" smtClean="0"/>
              <a:t>.</a:t>
            </a:r>
          </a:p>
          <a:p>
            <a:r>
              <a:rPr lang="en-US" sz="1600" b="1" smtClean="0"/>
              <a:t>Problem:</a:t>
            </a:r>
            <a:r>
              <a:rPr lang="en-US" sz="1600" smtClean="0"/>
              <a:t/>
            </a:r>
            <a:br>
              <a:rPr lang="en-US" sz="1600" smtClean="0"/>
            </a:br>
            <a:r>
              <a:rPr lang="en-US" sz="1600" smtClean="0"/>
              <a:t>There is a functional dependency </a:t>
            </a:r>
            <a:r>
              <a:rPr lang="en-US" sz="1600" b="1" smtClean="0"/>
              <a:t>FD2: Area → County_name</a:t>
            </a:r>
            <a:r>
              <a:rPr lang="en-US" sz="1600" smtClean="0"/>
              <a:t>, but </a:t>
            </a:r>
            <a:r>
              <a:rPr lang="en-US" sz="1600" b="1" smtClean="0"/>
              <a:t>Area</a:t>
            </a:r>
            <a:r>
              <a:rPr lang="en-US" sz="1600" smtClean="0"/>
              <a:t> is </a:t>
            </a:r>
            <a:r>
              <a:rPr lang="en-US" sz="1600" b="1" smtClean="0"/>
              <a:t>not a superkey</a:t>
            </a:r>
            <a:r>
              <a:rPr lang="en-US" sz="1600" smtClean="0"/>
              <a:t>.</a:t>
            </a:r>
          </a:p>
          <a:p>
            <a:r>
              <a:rPr lang="en-US" sz="1600" smtClean="0"/>
              <a:t>This violates BCNF because every determinant in BCNF must be a superkey.</a:t>
            </a:r>
          </a:p>
          <a:p>
            <a:r>
              <a:rPr lang="en-US" sz="1600" b="1" smtClean="0"/>
              <a:t>Solution:</a:t>
            </a:r>
            <a:r>
              <a:rPr lang="en-US" sz="1600" smtClean="0"/>
              <a:t/>
            </a:r>
            <a:br>
              <a:rPr lang="en-US" sz="1600" smtClean="0"/>
            </a:br>
            <a:r>
              <a:rPr lang="en-US" sz="1600" smtClean="0"/>
              <a:t>To fix the issue, the table is split into two smaller tables:</a:t>
            </a:r>
          </a:p>
          <a:p>
            <a:r>
              <a:rPr lang="en-US" sz="1600" b="1" smtClean="0"/>
              <a:t>LOTS1AX:</a:t>
            </a:r>
            <a:r>
              <a:rPr lang="en-US" sz="1600" smtClean="0"/>
              <a:t> Contains </a:t>
            </a:r>
            <a:r>
              <a:rPr lang="en-US" sz="1600" b="1" smtClean="0"/>
              <a:t>Property_id#, Lot#, Area</a:t>
            </a:r>
            <a:r>
              <a:rPr lang="en-US" sz="1600" smtClean="0"/>
              <a:t>.</a:t>
            </a:r>
          </a:p>
          <a:p>
            <a:r>
              <a:rPr lang="en-US" sz="1600" b="1" smtClean="0"/>
              <a:t>LOTS1AY:</a:t>
            </a:r>
            <a:r>
              <a:rPr lang="en-US" sz="1600" smtClean="0"/>
              <a:t> Contains </a:t>
            </a:r>
            <a:r>
              <a:rPr lang="en-US" sz="1600" b="1" smtClean="0"/>
              <a:t>Area, County_name</a:t>
            </a:r>
            <a:r>
              <a:rPr lang="en-US" sz="1600" smtClean="0"/>
              <a:t>.</a:t>
            </a:r>
          </a:p>
          <a:p>
            <a:r>
              <a:rPr lang="en-US" sz="1600" b="1" smtClean="0"/>
              <a:t>Why Split Works:</a:t>
            </a:r>
            <a:endParaRPr lang="en-US" sz="1600" smtClean="0"/>
          </a:p>
          <a:p>
            <a:r>
              <a:rPr lang="en-US" sz="1600" smtClean="0"/>
              <a:t>In </a:t>
            </a:r>
            <a:r>
              <a:rPr lang="en-US" sz="1600" b="1" smtClean="0"/>
              <a:t>LOTS1AX</a:t>
            </a:r>
            <a:r>
              <a:rPr lang="en-US" sz="1600" smtClean="0"/>
              <a:t>, </a:t>
            </a:r>
            <a:r>
              <a:rPr lang="en-US" sz="1600" b="1" smtClean="0"/>
              <a:t>Property_id#</a:t>
            </a:r>
            <a:r>
              <a:rPr lang="en-US" sz="1600" smtClean="0"/>
              <a:t> is the superkey.</a:t>
            </a:r>
          </a:p>
          <a:p>
            <a:r>
              <a:rPr lang="en-US" sz="1600" smtClean="0"/>
              <a:t>In </a:t>
            </a:r>
            <a:r>
              <a:rPr lang="en-US" sz="1600" b="1" smtClean="0"/>
              <a:t>LOTS1AY</a:t>
            </a:r>
            <a:r>
              <a:rPr lang="en-US" sz="1600" smtClean="0"/>
              <a:t>, </a:t>
            </a:r>
            <a:r>
              <a:rPr lang="en-US" sz="1600" b="1" smtClean="0"/>
              <a:t>Area</a:t>
            </a:r>
            <a:r>
              <a:rPr lang="en-US" sz="1600" smtClean="0"/>
              <a:t> is the superkey.</a:t>
            </a:r>
          </a:p>
          <a:p>
            <a:r>
              <a:rPr lang="en-US" sz="1600" b="1" smtClean="0"/>
              <a:t>Result:</a:t>
            </a:r>
            <a:r>
              <a:rPr lang="en-US" sz="1600" smtClean="0"/>
              <a:t/>
            </a:r>
            <a:br>
              <a:rPr lang="en-US" sz="1600" smtClean="0"/>
            </a:br>
            <a:r>
              <a:rPr lang="en-US" sz="1600" smtClean="0"/>
              <a:t>After normalization, there is no redundancy, and the table now satisfies BCNF rules.</a:t>
            </a:r>
          </a:p>
          <a:p>
            <a:endParaRPr lang="en-US" sz="1600" smtClean="0"/>
          </a:p>
        </p:txBody>
      </p:sp>
      <p:sp>
        <p:nvSpPr>
          <p:cNvPr id="65540" name="Slide Number Placeholder 2"/>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9E6C17F3-6EE3-4806-8A95-BCB90DC8AAC3}" type="slidenum">
              <a:rPr lang="en-US" sz="1400" i="0" smtClean="0">
                <a:solidFill>
                  <a:srgbClr val="990033"/>
                </a:solidFill>
              </a:rPr>
              <a:pPr eaLnBrk="1" hangingPunct="1"/>
              <a:t>60</a:t>
            </a:fld>
            <a:endParaRPr lang="en-CA" sz="1400" i="0" smtClean="0">
              <a:solidFill>
                <a:srgbClr val="990033"/>
              </a:solidFill>
            </a:endParaRPr>
          </a:p>
        </p:txBody>
      </p:sp>
    </p:spTree>
    <p:extLst>
      <p:ext uri="{BB962C8B-B14F-4D97-AF65-F5344CB8AC3E}">
        <p14:creationId xmlns:p14="http://schemas.microsoft.com/office/powerpoint/2010/main" val="31260640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Number Placeholder 2"/>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8618A9FD-F2F0-4427-9858-DE1337519CFD}" type="slidenum">
              <a:rPr lang="en-US" sz="1400" i="0" smtClean="0">
                <a:solidFill>
                  <a:srgbClr val="990033"/>
                </a:solidFill>
              </a:rPr>
              <a:pPr eaLnBrk="1" hangingPunct="1"/>
              <a:t>61</a:t>
            </a:fld>
            <a:endParaRPr lang="en-CA" sz="1400" i="0" smtClean="0">
              <a:solidFill>
                <a:srgbClr val="990033"/>
              </a:solidFill>
            </a:endParaRPr>
          </a:p>
        </p:txBody>
      </p:sp>
      <p:sp>
        <p:nvSpPr>
          <p:cNvPr id="66563" name="Rectangle 9"/>
          <p:cNvSpPr>
            <a:spLocks noGrp="1" noChangeArrowheads="1"/>
          </p:cNvSpPr>
          <p:nvPr>
            <p:ph type="title"/>
          </p:nvPr>
        </p:nvSpPr>
        <p:spPr/>
        <p:txBody>
          <a:bodyPr/>
          <a:lstStyle/>
          <a:p>
            <a:pPr eaLnBrk="1" hangingPunct="1"/>
            <a:r>
              <a:rPr lang="en-US" sz="3200" smtClean="0"/>
              <a:t>Figure 10.13 a relation TEACH that is in 3NF but not in BCNF</a:t>
            </a:r>
          </a:p>
        </p:txBody>
      </p:sp>
      <p:sp>
        <p:nvSpPr>
          <p:cNvPr id="66564" name="Rectangle 3"/>
          <p:cNvSpPr>
            <a:spLocks noChangeArrowheads="1"/>
          </p:cNvSpPr>
          <p:nvPr/>
        </p:nvSpPr>
        <p:spPr bwMode="auto">
          <a:xfrm>
            <a:off x="1828800" y="1309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pic>
        <p:nvPicPr>
          <p:cNvPr id="66565" name="Picture 11" descr="fig10_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150" y="2057400"/>
            <a:ext cx="7505700" cy="386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432486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4D5B89A9-872B-437D-998A-40862F4841DF}" type="slidenum">
              <a:rPr lang="en-US" sz="1400" i="0" smtClean="0">
                <a:solidFill>
                  <a:srgbClr val="990033"/>
                </a:solidFill>
              </a:rPr>
              <a:pPr eaLnBrk="1" hangingPunct="1"/>
              <a:t>62</a:t>
            </a:fld>
            <a:endParaRPr lang="en-CA" sz="1400" i="0" smtClean="0">
              <a:solidFill>
                <a:srgbClr val="990033"/>
              </a:solidFill>
            </a:endParaRPr>
          </a:p>
        </p:txBody>
      </p:sp>
      <p:sp>
        <p:nvSpPr>
          <p:cNvPr id="67587" name="Rectangle 6"/>
          <p:cNvSpPr>
            <a:spLocks noGrp="1" noChangeArrowheads="1"/>
          </p:cNvSpPr>
          <p:nvPr>
            <p:ph type="title"/>
          </p:nvPr>
        </p:nvSpPr>
        <p:spPr/>
        <p:txBody>
          <a:bodyPr/>
          <a:lstStyle/>
          <a:p>
            <a:pPr eaLnBrk="1" hangingPunct="1"/>
            <a:r>
              <a:rPr lang="en-US" sz="3200" smtClean="0"/>
              <a:t>Achieving the BCNF by Decomposition (1)</a:t>
            </a:r>
          </a:p>
        </p:txBody>
      </p:sp>
      <p:sp>
        <p:nvSpPr>
          <p:cNvPr id="67588" name="Rectangle 7"/>
          <p:cNvSpPr>
            <a:spLocks noGrp="1" noChangeArrowheads="1"/>
          </p:cNvSpPr>
          <p:nvPr>
            <p:ph type="body" idx="1"/>
          </p:nvPr>
        </p:nvSpPr>
        <p:spPr/>
        <p:txBody>
          <a:bodyPr/>
          <a:lstStyle/>
          <a:p>
            <a:pPr eaLnBrk="1" hangingPunct="1">
              <a:lnSpc>
                <a:spcPct val="90000"/>
              </a:lnSpc>
            </a:pPr>
            <a:r>
              <a:rPr lang="en-US" sz="2400" smtClean="0"/>
              <a:t>Two FDs exist in the relation TEACH:</a:t>
            </a:r>
          </a:p>
          <a:p>
            <a:pPr lvl="1" eaLnBrk="1" hangingPunct="1">
              <a:lnSpc>
                <a:spcPct val="90000"/>
              </a:lnSpc>
            </a:pPr>
            <a:r>
              <a:rPr lang="en-US" sz="2200" smtClean="0"/>
              <a:t>fd1: { student, course} </a:t>
            </a:r>
            <a:r>
              <a:rPr lang="en-US" sz="2200" smtClean="0">
                <a:sym typeface="Symbol" pitchFamily="18" charset="2"/>
              </a:rPr>
              <a:t>-&gt;</a:t>
            </a:r>
            <a:r>
              <a:rPr lang="en-US" sz="2200" smtClean="0"/>
              <a:t> instructor</a:t>
            </a:r>
          </a:p>
          <a:p>
            <a:pPr lvl="1" eaLnBrk="1" hangingPunct="1">
              <a:lnSpc>
                <a:spcPct val="90000"/>
              </a:lnSpc>
            </a:pPr>
            <a:r>
              <a:rPr lang="en-US" sz="2200" smtClean="0"/>
              <a:t>fd2: instructor </a:t>
            </a:r>
            <a:r>
              <a:rPr lang="en-US" sz="2200" smtClean="0">
                <a:sym typeface="Symbol" pitchFamily="18" charset="2"/>
              </a:rPr>
              <a:t> -&gt;</a:t>
            </a:r>
            <a:r>
              <a:rPr lang="en-US" sz="2200" smtClean="0"/>
              <a:t> course </a:t>
            </a:r>
          </a:p>
          <a:p>
            <a:pPr eaLnBrk="1" hangingPunct="1">
              <a:lnSpc>
                <a:spcPct val="90000"/>
              </a:lnSpc>
            </a:pPr>
            <a:r>
              <a:rPr lang="en-US" sz="2400" smtClean="0"/>
              <a:t>{student, course} is a candidate key for this relation and that the dependencies shown follow the pattern in Figure 10.12 (b).</a:t>
            </a:r>
          </a:p>
          <a:p>
            <a:pPr lvl="1" eaLnBrk="1" hangingPunct="1">
              <a:lnSpc>
                <a:spcPct val="90000"/>
              </a:lnSpc>
            </a:pPr>
            <a:r>
              <a:rPr lang="en-US" sz="2200" smtClean="0"/>
              <a:t>So this relation is in 3NF </a:t>
            </a:r>
            <a:r>
              <a:rPr lang="en-US" sz="2200" i="1" smtClean="0"/>
              <a:t>but not in</a:t>
            </a:r>
            <a:r>
              <a:rPr lang="en-US" sz="2200" smtClean="0"/>
              <a:t> BCNF </a:t>
            </a:r>
          </a:p>
          <a:p>
            <a:pPr eaLnBrk="1" hangingPunct="1">
              <a:lnSpc>
                <a:spcPct val="90000"/>
              </a:lnSpc>
            </a:pPr>
            <a:r>
              <a:rPr lang="en-US" sz="2400" smtClean="0"/>
              <a:t>A relation </a:t>
            </a:r>
            <a:r>
              <a:rPr lang="en-US" sz="2400" b="1" smtClean="0"/>
              <a:t>NOT</a:t>
            </a:r>
            <a:r>
              <a:rPr lang="en-US" sz="2400" smtClean="0"/>
              <a:t> in BCNF should be decomposed so as to meet this property, while possibly forgoing the preservation of all functional dependencies in the decomposed relations.</a:t>
            </a:r>
          </a:p>
          <a:p>
            <a:pPr lvl="1" eaLnBrk="1" hangingPunct="1">
              <a:lnSpc>
                <a:spcPct val="90000"/>
              </a:lnSpc>
            </a:pPr>
            <a:r>
              <a:rPr lang="en-US" sz="2200" smtClean="0"/>
              <a:t>(See Algorithm 11.3) </a:t>
            </a:r>
          </a:p>
        </p:txBody>
      </p:sp>
    </p:spTree>
    <p:extLst>
      <p:ext uri="{BB962C8B-B14F-4D97-AF65-F5344CB8AC3E}">
        <p14:creationId xmlns:p14="http://schemas.microsoft.com/office/powerpoint/2010/main" val="10947748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B91AC539-5897-4749-8C43-A03C387936A5}" type="slidenum">
              <a:rPr lang="en-US" sz="1400" i="0" smtClean="0">
                <a:solidFill>
                  <a:srgbClr val="990033"/>
                </a:solidFill>
              </a:rPr>
              <a:pPr eaLnBrk="1" hangingPunct="1"/>
              <a:t>63</a:t>
            </a:fld>
            <a:endParaRPr lang="en-CA" sz="1400" i="0" smtClean="0">
              <a:solidFill>
                <a:srgbClr val="990033"/>
              </a:solidFill>
            </a:endParaRPr>
          </a:p>
        </p:txBody>
      </p:sp>
      <p:sp>
        <p:nvSpPr>
          <p:cNvPr id="68611" name="Rectangle 6"/>
          <p:cNvSpPr>
            <a:spLocks noGrp="1" noChangeArrowheads="1"/>
          </p:cNvSpPr>
          <p:nvPr>
            <p:ph type="title"/>
          </p:nvPr>
        </p:nvSpPr>
        <p:spPr/>
        <p:txBody>
          <a:bodyPr/>
          <a:lstStyle/>
          <a:p>
            <a:pPr eaLnBrk="1" hangingPunct="1"/>
            <a:r>
              <a:rPr lang="en-US" sz="3200" smtClean="0"/>
              <a:t>Achieving the BCNF by Decomposition (2)</a:t>
            </a:r>
          </a:p>
        </p:txBody>
      </p:sp>
      <p:sp>
        <p:nvSpPr>
          <p:cNvPr id="68612" name="Rectangle 7"/>
          <p:cNvSpPr>
            <a:spLocks noGrp="1" noChangeArrowheads="1"/>
          </p:cNvSpPr>
          <p:nvPr>
            <p:ph type="body" idx="1"/>
          </p:nvPr>
        </p:nvSpPr>
        <p:spPr/>
        <p:txBody>
          <a:bodyPr/>
          <a:lstStyle/>
          <a:p>
            <a:pPr eaLnBrk="1" hangingPunct="1">
              <a:lnSpc>
                <a:spcPct val="90000"/>
              </a:lnSpc>
            </a:pPr>
            <a:r>
              <a:rPr lang="en-US" sz="2000" smtClean="0"/>
              <a:t>Three possible decompositions for relation TEACH</a:t>
            </a:r>
          </a:p>
          <a:p>
            <a:pPr lvl="1" eaLnBrk="1" hangingPunct="1">
              <a:lnSpc>
                <a:spcPct val="90000"/>
              </a:lnSpc>
            </a:pPr>
            <a:r>
              <a:rPr lang="en-US" sz="2000" smtClean="0"/>
              <a:t>{</a:t>
            </a:r>
            <a:r>
              <a:rPr lang="en-US" sz="2000" u="sng" smtClean="0"/>
              <a:t>student, instructor</a:t>
            </a:r>
            <a:r>
              <a:rPr lang="en-US" sz="2000" smtClean="0"/>
              <a:t>} and {</a:t>
            </a:r>
            <a:r>
              <a:rPr lang="en-US" sz="2000" u="sng" smtClean="0"/>
              <a:t>student, course</a:t>
            </a:r>
            <a:r>
              <a:rPr lang="en-US" sz="2000" smtClean="0"/>
              <a:t>}</a:t>
            </a:r>
          </a:p>
          <a:p>
            <a:pPr lvl="1" eaLnBrk="1" hangingPunct="1">
              <a:lnSpc>
                <a:spcPct val="90000"/>
              </a:lnSpc>
            </a:pPr>
            <a:r>
              <a:rPr lang="en-US" sz="2000" smtClean="0"/>
              <a:t>{course, </a:t>
            </a:r>
            <a:r>
              <a:rPr lang="en-US" sz="2000" u="sng" smtClean="0"/>
              <a:t>instructor</a:t>
            </a:r>
            <a:r>
              <a:rPr lang="en-US" sz="2000" smtClean="0"/>
              <a:t> } and {</a:t>
            </a:r>
            <a:r>
              <a:rPr lang="en-US" sz="2000" u="sng" smtClean="0"/>
              <a:t>course, student</a:t>
            </a:r>
            <a:r>
              <a:rPr lang="en-US" sz="2000" smtClean="0"/>
              <a:t>}</a:t>
            </a:r>
          </a:p>
          <a:p>
            <a:pPr lvl="1" eaLnBrk="1" hangingPunct="1">
              <a:lnSpc>
                <a:spcPct val="90000"/>
              </a:lnSpc>
            </a:pPr>
            <a:r>
              <a:rPr lang="en-US" sz="2000" smtClean="0"/>
              <a:t>{</a:t>
            </a:r>
            <a:r>
              <a:rPr lang="en-US" sz="2000" u="sng" smtClean="0"/>
              <a:t>instructor</a:t>
            </a:r>
            <a:r>
              <a:rPr lang="en-US" sz="2000" smtClean="0"/>
              <a:t>, course } and {</a:t>
            </a:r>
            <a:r>
              <a:rPr lang="en-US" sz="2000" u="sng" smtClean="0"/>
              <a:t>instructor, student</a:t>
            </a:r>
            <a:r>
              <a:rPr lang="en-US" sz="2000" smtClean="0"/>
              <a:t>}</a:t>
            </a:r>
          </a:p>
          <a:p>
            <a:pPr eaLnBrk="1" hangingPunct="1">
              <a:lnSpc>
                <a:spcPct val="90000"/>
              </a:lnSpc>
            </a:pPr>
            <a:r>
              <a:rPr lang="en-US" sz="2000" smtClean="0"/>
              <a:t>All three decompositions will lose fd1. </a:t>
            </a:r>
          </a:p>
          <a:p>
            <a:pPr lvl="1" eaLnBrk="1" hangingPunct="1">
              <a:lnSpc>
                <a:spcPct val="90000"/>
              </a:lnSpc>
            </a:pPr>
            <a:r>
              <a:rPr lang="en-US" sz="2000" smtClean="0"/>
              <a:t>We have to settle for sacrificing the functional dependency preservation. But we cannot sacrifice the non-additivity property after decomposition.</a:t>
            </a:r>
          </a:p>
          <a:p>
            <a:pPr eaLnBrk="1" hangingPunct="1">
              <a:lnSpc>
                <a:spcPct val="90000"/>
              </a:lnSpc>
            </a:pPr>
            <a:r>
              <a:rPr lang="en-US" sz="2000" smtClean="0"/>
              <a:t>Out of the above three, only the 3rd decomposition will not generate spurious tuples after join.(and hence has the non-additivity property).</a:t>
            </a:r>
          </a:p>
          <a:p>
            <a:pPr eaLnBrk="1" hangingPunct="1">
              <a:lnSpc>
                <a:spcPct val="90000"/>
              </a:lnSpc>
            </a:pPr>
            <a:r>
              <a:rPr lang="en-US" sz="2000" smtClean="0"/>
              <a:t>A test to determine whether a binary decomposition (decomposition into two relations) is non-additive (lossless) is discussed in section 11.1.4 under Property LJ1. Verify that the third decomposition above meets the property.</a:t>
            </a:r>
          </a:p>
        </p:txBody>
      </p:sp>
    </p:spTree>
    <p:extLst>
      <p:ext uri="{BB962C8B-B14F-4D97-AF65-F5344CB8AC3E}">
        <p14:creationId xmlns:p14="http://schemas.microsoft.com/office/powerpoint/2010/main" val="27673864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1C4ABBE7-2ACF-4A14-A6CE-EA9B05433056}" type="slidenum">
              <a:rPr lang="en-US" sz="1400" i="0" smtClean="0">
                <a:solidFill>
                  <a:srgbClr val="990033"/>
                </a:solidFill>
              </a:rPr>
              <a:pPr eaLnBrk="1" hangingPunct="1"/>
              <a:t>64</a:t>
            </a:fld>
            <a:endParaRPr lang="en-CA" sz="1400" i="0" smtClean="0">
              <a:solidFill>
                <a:srgbClr val="990033"/>
              </a:solidFill>
            </a:endParaRPr>
          </a:p>
        </p:txBody>
      </p:sp>
      <p:sp>
        <p:nvSpPr>
          <p:cNvPr id="69635" name="Rectangle 2"/>
          <p:cNvSpPr>
            <a:spLocks noGrp="1" noChangeArrowheads="1"/>
          </p:cNvSpPr>
          <p:nvPr>
            <p:ph type="title"/>
          </p:nvPr>
        </p:nvSpPr>
        <p:spPr/>
        <p:txBody>
          <a:bodyPr/>
          <a:lstStyle/>
          <a:p>
            <a:pPr eaLnBrk="1" hangingPunct="1"/>
            <a:r>
              <a:rPr lang="en-US" smtClean="0"/>
              <a:t>Chapter Outline</a:t>
            </a:r>
          </a:p>
        </p:txBody>
      </p:sp>
      <p:sp>
        <p:nvSpPr>
          <p:cNvPr id="69636" name="Rectangle 3"/>
          <p:cNvSpPr>
            <a:spLocks noGrp="1" noChangeArrowheads="1"/>
          </p:cNvSpPr>
          <p:nvPr>
            <p:ph type="body" idx="1"/>
          </p:nvPr>
        </p:nvSpPr>
        <p:spPr/>
        <p:txBody>
          <a:bodyPr>
            <a:normAutofit lnSpcReduction="10000"/>
          </a:bodyPr>
          <a:lstStyle/>
          <a:p>
            <a:pPr eaLnBrk="1" hangingPunct="1"/>
            <a:r>
              <a:rPr lang="en-US" smtClean="0"/>
              <a:t>Informal Design Guidelines for Relational Databases</a:t>
            </a:r>
          </a:p>
          <a:p>
            <a:pPr eaLnBrk="1" hangingPunct="1"/>
            <a:r>
              <a:rPr lang="en-US" smtClean="0"/>
              <a:t>Functional Dependencies (FDs)</a:t>
            </a:r>
          </a:p>
          <a:p>
            <a:pPr lvl="1" eaLnBrk="1" hangingPunct="1"/>
            <a:r>
              <a:rPr lang="en-US" smtClean="0"/>
              <a:t>Definition, Inference Rules, Equivalence of Sets of FDs, Minimal Sets of FDs</a:t>
            </a:r>
          </a:p>
          <a:p>
            <a:pPr eaLnBrk="1" hangingPunct="1"/>
            <a:r>
              <a:rPr lang="en-US" smtClean="0"/>
              <a:t>Normal Forms Based on Primary Keys</a:t>
            </a:r>
          </a:p>
          <a:p>
            <a:pPr eaLnBrk="1" hangingPunct="1"/>
            <a:r>
              <a:rPr lang="en-US" smtClean="0"/>
              <a:t>General Normal Form Definitions (For Multiple Keys)</a:t>
            </a:r>
          </a:p>
          <a:p>
            <a:pPr eaLnBrk="1" hangingPunct="1"/>
            <a:r>
              <a:rPr lang="en-US" smtClean="0"/>
              <a:t>BCNF (Boyce-Codd Normal Form)</a:t>
            </a:r>
          </a:p>
          <a:p>
            <a:pPr lvl="1" eaLnBrk="1" hangingPunct="1"/>
            <a:endParaRPr lang="en-US" smtClean="0"/>
          </a:p>
        </p:txBody>
      </p:sp>
    </p:spTree>
    <p:extLst>
      <p:ext uri="{BB962C8B-B14F-4D97-AF65-F5344CB8AC3E}">
        <p14:creationId xmlns:p14="http://schemas.microsoft.com/office/powerpoint/2010/main" val="116241565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2"/>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7505099A-1E99-47E6-8BC4-F13DA5A94365}" type="slidenum">
              <a:rPr lang="en-US" sz="1400" i="0" smtClean="0">
                <a:solidFill>
                  <a:srgbClr val="990033"/>
                </a:solidFill>
              </a:rPr>
              <a:pPr eaLnBrk="1" hangingPunct="1"/>
              <a:t>7</a:t>
            </a:fld>
            <a:endParaRPr lang="en-CA" sz="1400" i="0" smtClean="0">
              <a:solidFill>
                <a:srgbClr val="990033"/>
              </a:solidFill>
            </a:endParaRPr>
          </a:p>
        </p:txBody>
      </p:sp>
      <p:sp>
        <p:nvSpPr>
          <p:cNvPr id="11267" name="Rectangle 9"/>
          <p:cNvSpPr>
            <a:spLocks noGrp="1" noChangeArrowheads="1"/>
          </p:cNvSpPr>
          <p:nvPr>
            <p:ph type="title"/>
          </p:nvPr>
        </p:nvSpPr>
        <p:spPr>
          <a:xfrm>
            <a:off x="457200" y="533400"/>
            <a:ext cx="8229600" cy="1143000"/>
          </a:xfrm>
        </p:spPr>
        <p:txBody>
          <a:bodyPr/>
          <a:lstStyle/>
          <a:p>
            <a:pPr eaLnBrk="1" hangingPunct="1"/>
            <a:r>
              <a:rPr lang="en-US" sz="3200" dirty="0" smtClean="0"/>
              <a:t>Figure 10.1 A simplified COMPANY relational database schema</a:t>
            </a:r>
          </a:p>
        </p:txBody>
      </p:sp>
      <p:sp>
        <p:nvSpPr>
          <p:cNvPr id="11268" name="Rectangle 4"/>
          <p:cNvSpPr>
            <a:spLocks noChangeArrowheads="1"/>
          </p:cNvSpPr>
          <p:nvPr/>
        </p:nvSpPr>
        <p:spPr bwMode="auto">
          <a:xfrm>
            <a:off x="1828800" y="13096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pic>
        <p:nvPicPr>
          <p:cNvPr id="11269" name="Picture 11" descr="fig10_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524000"/>
            <a:ext cx="5105400" cy="493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303108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FBAC207C-7ECA-4048-AD09-6C409AEB94C6}" type="slidenum">
              <a:rPr lang="en-US" sz="1400" i="0" smtClean="0">
                <a:solidFill>
                  <a:srgbClr val="990033"/>
                </a:solidFill>
              </a:rPr>
              <a:pPr eaLnBrk="1" hangingPunct="1"/>
              <a:t>8</a:t>
            </a:fld>
            <a:endParaRPr lang="en-CA" sz="1400" i="0" smtClean="0">
              <a:solidFill>
                <a:srgbClr val="990033"/>
              </a:solidFill>
            </a:endParaRPr>
          </a:p>
        </p:txBody>
      </p:sp>
      <p:sp>
        <p:nvSpPr>
          <p:cNvPr id="12291" name="Rectangle 6"/>
          <p:cNvSpPr>
            <a:spLocks noGrp="1" noChangeArrowheads="1"/>
          </p:cNvSpPr>
          <p:nvPr>
            <p:ph type="title"/>
          </p:nvPr>
        </p:nvSpPr>
        <p:spPr>
          <a:xfrm>
            <a:off x="304800" y="609600"/>
            <a:ext cx="8229600" cy="1143000"/>
          </a:xfrm>
        </p:spPr>
        <p:txBody>
          <a:bodyPr/>
          <a:lstStyle/>
          <a:p>
            <a:pPr eaLnBrk="1" hangingPunct="1"/>
            <a:r>
              <a:rPr lang="en-US" sz="3200" dirty="0" smtClean="0"/>
              <a:t>1.2 Redundant Information in Tuples and Update Anomalies </a:t>
            </a:r>
          </a:p>
        </p:txBody>
      </p:sp>
      <p:sp>
        <p:nvSpPr>
          <p:cNvPr id="12292" name="Rectangle 7"/>
          <p:cNvSpPr>
            <a:spLocks noGrp="1" noChangeArrowheads="1"/>
          </p:cNvSpPr>
          <p:nvPr>
            <p:ph type="body" idx="1"/>
          </p:nvPr>
        </p:nvSpPr>
        <p:spPr/>
        <p:txBody>
          <a:bodyPr/>
          <a:lstStyle/>
          <a:p>
            <a:pPr eaLnBrk="1" hangingPunct="1"/>
            <a:r>
              <a:rPr lang="en-US" smtClean="0"/>
              <a:t>Information is stored redundantly </a:t>
            </a:r>
          </a:p>
          <a:p>
            <a:pPr lvl="1" eaLnBrk="1" hangingPunct="1"/>
            <a:r>
              <a:rPr lang="en-US" smtClean="0"/>
              <a:t>Wastes storage</a:t>
            </a:r>
          </a:p>
          <a:p>
            <a:pPr lvl="1" eaLnBrk="1" hangingPunct="1"/>
            <a:r>
              <a:rPr lang="en-US" smtClean="0"/>
              <a:t>Causes problems with update anomalies</a:t>
            </a:r>
          </a:p>
          <a:p>
            <a:pPr lvl="2" eaLnBrk="1" hangingPunct="1"/>
            <a:r>
              <a:rPr lang="en-US" smtClean="0"/>
              <a:t>Insertion anomalies</a:t>
            </a:r>
          </a:p>
          <a:p>
            <a:pPr lvl="2" eaLnBrk="1" hangingPunct="1"/>
            <a:r>
              <a:rPr lang="en-US" smtClean="0"/>
              <a:t>Deletion anomalies</a:t>
            </a:r>
          </a:p>
          <a:p>
            <a:pPr lvl="2" eaLnBrk="1" hangingPunct="1"/>
            <a:r>
              <a:rPr lang="en-US" smtClean="0"/>
              <a:t>Modification anomalies </a:t>
            </a:r>
          </a:p>
        </p:txBody>
      </p:sp>
    </p:spTree>
    <p:extLst>
      <p:ext uri="{BB962C8B-B14F-4D97-AF65-F5344CB8AC3E}">
        <p14:creationId xmlns:p14="http://schemas.microsoft.com/office/powerpoint/2010/main" val="36338017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a:spLocks noGrp="1"/>
          </p:cNvSpPr>
          <p:nvPr>
            <p:ph type="sldNum" sz="quarter" idx="10"/>
          </p:nvPr>
        </p:nvSpPr>
        <p:spPr>
          <a:noFill/>
        </p:spPr>
        <p:txBody>
          <a:bodyPr/>
          <a:lstStyle>
            <a:lvl1pPr eaLnBrk="0" hangingPunct="0">
              <a:defRPr sz="2400" i="1">
                <a:solidFill>
                  <a:schemeClr val="tx1"/>
                </a:solidFill>
                <a:latin typeface="Arial" charset="0"/>
              </a:defRPr>
            </a:lvl1pPr>
            <a:lvl2pPr marL="742950" indent="-285750" eaLnBrk="0" hangingPunct="0">
              <a:defRPr sz="2400" i="1">
                <a:solidFill>
                  <a:schemeClr val="tx1"/>
                </a:solidFill>
                <a:latin typeface="Arial" charset="0"/>
              </a:defRPr>
            </a:lvl2pPr>
            <a:lvl3pPr marL="1143000" indent="-228600" eaLnBrk="0" hangingPunct="0">
              <a:defRPr sz="2400" i="1">
                <a:solidFill>
                  <a:schemeClr val="tx1"/>
                </a:solidFill>
                <a:latin typeface="Arial" charset="0"/>
              </a:defRPr>
            </a:lvl3pPr>
            <a:lvl4pPr marL="1600200" indent="-228600" eaLnBrk="0" hangingPunct="0">
              <a:defRPr sz="2400" i="1">
                <a:solidFill>
                  <a:schemeClr val="tx1"/>
                </a:solidFill>
                <a:latin typeface="Arial" charset="0"/>
              </a:defRPr>
            </a:lvl4pPr>
            <a:lvl5pPr marL="2057400" indent="-228600" eaLnBrk="0" hangingPunct="0">
              <a:defRPr sz="2400" i="1">
                <a:solidFill>
                  <a:schemeClr val="tx1"/>
                </a:solidFill>
                <a:latin typeface="Arial" charset="0"/>
              </a:defRPr>
            </a:lvl5pPr>
            <a:lvl6pPr marL="2514600" indent="-228600" eaLnBrk="0" fontAlgn="base" hangingPunct="0">
              <a:spcBef>
                <a:spcPct val="0"/>
              </a:spcBef>
              <a:spcAft>
                <a:spcPct val="0"/>
              </a:spcAft>
              <a:defRPr sz="2400" i="1">
                <a:solidFill>
                  <a:schemeClr val="tx1"/>
                </a:solidFill>
                <a:latin typeface="Arial" charset="0"/>
              </a:defRPr>
            </a:lvl6pPr>
            <a:lvl7pPr marL="2971800" indent="-228600" eaLnBrk="0" fontAlgn="base" hangingPunct="0">
              <a:spcBef>
                <a:spcPct val="0"/>
              </a:spcBef>
              <a:spcAft>
                <a:spcPct val="0"/>
              </a:spcAft>
              <a:defRPr sz="2400" i="1">
                <a:solidFill>
                  <a:schemeClr val="tx1"/>
                </a:solidFill>
                <a:latin typeface="Arial" charset="0"/>
              </a:defRPr>
            </a:lvl7pPr>
            <a:lvl8pPr marL="3429000" indent="-228600" eaLnBrk="0" fontAlgn="base" hangingPunct="0">
              <a:spcBef>
                <a:spcPct val="0"/>
              </a:spcBef>
              <a:spcAft>
                <a:spcPct val="0"/>
              </a:spcAft>
              <a:defRPr sz="2400" i="1">
                <a:solidFill>
                  <a:schemeClr val="tx1"/>
                </a:solidFill>
                <a:latin typeface="Arial" charset="0"/>
              </a:defRPr>
            </a:lvl8pPr>
            <a:lvl9pPr marL="3886200" indent="-228600" eaLnBrk="0" fontAlgn="base" hangingPunct="0">
              <a:spcBef>
                <a:spcPct val="0"/>
              </a:spcBef>
              <a:spcAft>
                <a:spcPct val="0"/>
              </a:spcAft>
              <a:defRPr sz="2400" i="1">
                <a:solidFill>
                  <a:schemeClr val="tx1"/>
                </a:solidFill>
                <a:latin typeface="Arial" charset="0"/>
              </a:defRPr>
            </a:lvl9pPr>
          </a:lstStyle>
          <a:p>
            <a:pPr eaLnBrk="1" hangingPunct="1"/>
            <a:r>
              <a:rPr lang="en-US" sz="1400" i="0" smtClean="0">
                <a:solidFill>
                  <a:srgbClr val="990033"/>
                </a:solidFill>
              </a:rPr>
              <a:t>Slide 10- </a:t>
            </a:r>
            <a:fld id="{824B3671-86E6-4F24-A6F5-BD00050A4284}" type="slidenum">
              <a:rPr lang="en-US" sz="1400" i="0" smtClean="0">
                <a:solidFill>
                  <a:srgbClr val="990033"/>
                </a:solidFill>
              </a:rPr>
              <a:pPr eaLnBrk="1" hangingPunct="1"/>
              <a:t>9</a:t>
            </a:fld>
            <a:endParaRPr lang="en-CA" sz="1400" i="0" smtClean="0">
              <a:solidFill>
                <a:srgbClr val="990033"/>
              </a:solidFill>
            </a:endParaRPr>
          </a:p>
        </p:txBody>
      </p:sp>
      <p:sp>
        <p:nvSpPr>
          <p:cNvPr id="13315" name="Rectangle 6"/>
          <p:cNvSpPr>
            <a:spLocks noGrp="1" noChangeArrowheads="1"/>
          </p:cNvSpPr>
          <p:nvPr>
            <p:ph type="title"/>
          </p:nvPr>
        </p:nvSpPr>
        <p:spPr/>
        <p:txBody>
          <a:bodyPr/>
          <a:lstStyle/>
          <a:p>
            <a:pPr eaLnBrk="1" hangingPunct="1"/>
            <a:r>
              <a:rPr lang="en-US" sz="3200" smtClean="0"/>
              <a:t>EXAMPLE OF AN UPDATE ANOMALY</a:t>
            </a:r>
          </a:p>
        </p:txBody>
      </p:sp>
      <p:sp>
        <p:nvSpPr>
          <p:cNvPr id="13316" name="Rectangle 7"/>
          <p:cNvSpPr>
            <a:spLocks noGrp="1" noChangeArrowheads="1"/>
          </p:cNvSpPr>
          <p:nvPr>
            <p:ph type="body" idx="1"/>
          </p:nvPr>
        </p:nvSpPr>
        <p:spPr/>
        <p:txBody>
          <a:bodyPr/>
          <a:lstStyle/>
          <a:p>
            <a:pPr eaLnBrk="1" hangingPunct="1"/>
            <a:r>
              <a:rPr lang="en-US" smtClean="0"/>
              <a:t>Consider the relation:</a:t>
            </a:r>
          </a:p>
          <a:p>
            <a:pPr lvl="1" eaLnBrk="1" hangingPunct="1"/>
            <a:r>
              <a:rPr lang="en-US" smtClean="0"/>
              <a:t>EMP_PROJ(Emp#, Proj#, Ename, Pname, No_hours)</a:t>
            </a:r>
          </a:p>
          <a:p>
            <a:pPr eaLnBrk="1" hangingPunct="1"/>
            <a:r>
              <a:rPr lang="en-US" smtClean="0"/>
              <a:t>Update Anomaly:</a:t>
            </a:r>
          </a:p>
          <a:p>
            <a:pPr lvl="1" eaLnBrk="1" hangingPunct="1"/>
            <a:r>
              <a:rPr lang="en-US" smtClean="0"/>
              <a:t>Changing the name of  project number P1 from “Billing” to “Customer-Accounting” may cause this update to be made for all 100 employees working on project P1. </a:t>
            </a:r>
          </a:p>
        </p:txBody>
      </p:sp>
    </p:spTree>
    <p:extLst>
      <p:ext uri="{BB962C8B-B14F-4D97-AF65-F5344CB8AC3E}">
        <p14:creationId xmlns:p14="http://schemas.microsoft.com/office/powerpoint/2010/main" val="423202825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3903</Words>
  <Application>Microsoft Office PowerPoint</Application>
  <PresentationFormat>On-screen Show (4:3)</PresentationFormat>
  <Paragraphs>447</Paragraphs>
  <Slides>64</Slides>
  <Notes>49</Notes>
  <HiddenSlides>0</HiddenSlides>
  <MMClips>0</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Office Theme</vt:lpstr>
      <vt:lpstr>PowerPoint Presentation</vt:lpstr>
      <vt:lpstr>Chapter Outline</vt:lpstr>
      <vt:lpstr>Chapter Outline</vt:lpstr>
      <vt:lpstr>1 Informal Design Guidelines for Relational Databases (1)</vt:lpstr>
      <vt:lpstr>Informal Design Guidelines for Relational Databases (2)</vt:lpstr>
      <vt:lpstr>1.1 Semantics of the Relation Attributes </vt:lpstr>
      <vt:lpstr>Figure 10.1 A simplified COMPANY relational database schema</vt:lpstr>
      <vt:lpstr>1.2 Redundant Information in Tuples and Update Anomalies </vt:lpstr>
      <vt:lpstr>EXAMPLE OF AN UPDATE ANOMALY</vt:lpstr>
      <vt:lpstr>EXAMPLE OF AN INSERT ANOMALY</vt:lpstr>
      <vt:lpstr>PowerPoint Presentation</vt:lpstr>
      <vt:lpstr>PowerPoint Presentation</vt:lpstr>
      <vt:lpstr>Guideline to Redundant Information in Tuples and Update Anomalies</vt:lpstr>
      <vt:lpstr>1.3 Null Values in Tuples </vt:lpstr>
      <vt:lpstr>1.4 Spurious Tuples </vt:lpstr>
      <vt:lpstr>PowerPoint Presentation</vt:lpstr>
      <vt:lpstr>PowerPoint Presentation</vt:lpstr>
      <vt:lpstr>Functional Dependencies (2)</vt:lpstr>
      <vt:lpstr>2.1  Functional Dependencies (1) </vt:lpstr>
      <vt:lpstr>Functional Dependencies (2)</vt:lpstr>
      <vt:lpstr>Examples of FD constraints (1) </vt:lpstr>
      <vt:lpstr>Examples of FD constraints (2)</vt:lpstr>
      <vt:lpstr>2.2 Inference Rules for FDs (1) </vt:lpstr>
      <vt:lpstr>Inference Rules for FDs (2)</vt:lpstr>
      <vt:lpstr>summary</vt:lpstr>
      <vt:lpstr>Inference Rules for FDs (3)</vt:lpstr>
      <vt:lpstr>2.3 Equivalence of Sets of FDs </vt:lpstr>
      <vt:lpstr>PowerPoint Presentation</vt:lpstr>
      <vt:lpstr>2.4 Minimal Sets of FDs (1)</vt:lpstr>
      <vt:lpstr>PowerPoint Presentation</vt:lpstr>
      <vt:lpstr>Minimal Sets of FDs (2)</vt:lpstr>
      <vt:lpstr>PowerPoint Presentation</vt:lpstr>
      <vt:lpstr>Examples of FD constraints (1) </vt:lpstr>
      <vt:lpstr>Examples of FD constraints (2)</vt:lpstr>
      <vt:lpstr>3 Normal Forms Based on Primary Keys </vt:lpstr>
      <vt:lpstr>3.1 Normalization of Relations (1)</vt:lpstr>
      <vt:lpstr>Normalization of Relations (2)</vt:lpstr>
      <vt:lpstr>3.2 Practical Use of Normal Forms</vt:lpstr>
      <vt:lpstr>3.3 Definitions of Keys and Attributes  Participating in Keys (1)</vt:lpstr>
      <vt:lpstr>Definitions of Keys and Attributes  Participating in Keys (2)</vt:lpstr>
      <vt:lpstr>3.2 First Normal Form </vt:lpstr>
      <vt:lpstr>PowerPoint Presentation</vt:lpstr>
      <vt:lpstr>PowerPoint Presentation</vt:lpstr>
      <vt:lpstr>PowerPoint Presentation</vt:lpstr>
      <vt:lpstr>Figure 10.8 Normalization into 1NF</vt:lpstr>
      <vt:lpstr>Figure 10.9 Normalization nested relations into 1NF</vt:lpstr>
      <vt:lpstr>3.3 Second Normal Form (1) </vt:lpstr>
      <vt:lpstr>Second Normal Form (2)</vt:lpstr>
      <vt:lpstr>Figure 10.10 Normalizing into 2NF and 3NF</vt:lpstr>
      <vt:lpstr>Figure 10.11 Normalization into 2NF and 3NF</vt:lpstr>
      <vt:lpstr>3.4 Third Normal Form (1)</vt:lpstr>
      <vt:lpstr>PowerPoint Presentation</vt:lpstr>
      <vt:lpstr>Third Normal Form (2)</vt:lpstr>
      <vt:lpstr>Normal Forms Defined Informally </vt:lpstr>
      <vt:lpstr>4 General Normal Form Definitions (For Multiple Keys) (1)</vt:lpstr>
      <vt:lpstr>General Normal Form Definitions (2)</vt:lpstr>
      <vt:lpstr>5 BCNF (Boyce-Codd Normal Form) </vt:lpstr>
      <vt:lpstr>PowerPoint Presentation</vt:lpstr>
      <vt:lpstr>Figure 10.12 Boyce-Codd normal form</vt:lpstr>
      <vt:lpstr>PowerPoint Presentation</vt:lpstr>
      <vt:lpstr>Figure 10.13 a relation TEACH that is in 3NF but not in BCNF</vt:lpstr>
      <vt:lpstr>Achieving the BCNF by Decomposition (1)</vt:lpstr>
      <vt:lpstr>Achieving the BCNF by Decomposition (2)</vt:lpstr>
      <vt:lpstr>Chapter Outline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Google</dc:creator>
  <cp:lastModifiedBy>Google</cp:lastModifiedBy>
  <cp:revision>1</cp:revision>
  <dcterms:created xsi:type="dcterms:W3CDTF">2025-05-08T02:41:31Z</dcterms:created>
  <dcterms:modified xsi:type="dcterms:W3CDTF">2025-05-08T02:47:39Z</dcterms:modified>
</cp:coreProperties>
</file>