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6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80" y="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notesMaster" Target="notesMasters/notes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58D86-D63C-4692-83B2-5D476D644241}" type="datetimeFigureOut">
              <a:rPr lang="kn-IN" smtClean="0"/>
              <a:t>08-05-25</a:t>
            </a:fld>
            <a:endParaRPr lang="k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k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147B76-2155-4310-AAAB-CCD98B676D7B}" type="slidenum">
              <a:rPr lang="kn-IN" smtClean="0"/>
              <a:t>‹#›</a:t>
            </a:fld>
            <a:endParaRPr lang="kn-IN"/>
          </a:p>
        </p:txBody>
      </p:sp>
    </p:spTree>
    <p:extLst>
      <p:ext uri="{BB962C8B-B14F-4D97-AF65-F5344CB8AC3E}">
        <p14:creationId xmlns:p14="http://schemas.microsoft.com/office/powerpoint/2010/main" val="3952564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5A7EB-6C4A-4293-BEB4-D67451C52550}" type="datetime1">
              <a:rPr lang="en-US" smtClean="0"/>
              <a:t>5/8/2025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6812C-D452-4083-9E9C-0AB0C350639E}" type="datetime1">
              <a:rPr lang="en-US" smtClean="0"/>
              <a:t>5/8/2025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A6032-7849-4272-AEB8-EAE42B429559}" type="datetime1">
              <a:rPr lang="en-US" smtClean="0"/>
              <a:t>5/8/2025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CA2488-A43E-43C1-93C9-6DBA5FC6BFA3}" type="datetime1">
              <a:rPr lang="en-US" smtClean="0"/>
              <a:t>5/8/2025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4F5FE-E187-47C6-9F83-167139B89ABF}" type="datetime1">
              <a:rPr lang="en-US" smtClean="0"/>
              <a:t>5/8/2025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079992" y="1450847"/>
            <a:ext cx="64135" cy="5407660"/>
          </a:xfrm>
          <a:custGeom>
            <a:avLst/>
            <a:gdLst/>
            <a:ahLst/>
            <a:cxnLst/>
            <a:rect l="l" t="t" r="r" b="b"/>
            <a:pathLst>
              <a:path w="64134" h="5407659">
                <a:moveTo>
                  <a:pt x="0" y="5407152"/>
                </a:moveTo>
                <a:lnTo>
                  <a:pt x="64007" y="5407152"/>
                </a:lnTo>
                <a:lnTo>
                  <a:pt x="64007" y="0"/>
                </a:lnTo>
                <a:lnTo>
                  <a:pt x="0" y="0"/>
                </a:lnTo>
                <a:lnTo>
                  <a:pt x="0" y="5407152"/>
                </a:lnTo>
                <a:close/>
              </a:path>
            </a:pathLst>
          </a:custGeom>
          <a:solidFill>
            <a:srgbClr val="67712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8936735" y="1450847"/>
            <a:ext cx="64135" cy="5407660"/>
          </a:xfrm>
          <a:custGeom>
            <a:avLst/>
            <a:gdLst/>
            <a:ahLst/>
            <a:cxnLst/>
            <a:rect l="l" t="t" r="r" b="b"/>
            <a:pathLst>
              <a:path w="64134" h="5407659">
                <a:moveTo>
                  <a:pt x="0" y="5407152"/>
                </a:moveTo>
                <a:lnTo>
                  <a:pt x="64008" y="5407152"/>
                </a:lnTo>
                <a:lnTo>
                  <a:pt x="64008" y="0"/>
                </a:lnTo>
                <a:lnTo>
                  <a:pt x="0" y="0"/>
                </a:lnTo>
                <a:lnTo>
                  <a:pt x="0" y="5407152"/>
                </a:lnTo>
                <a:close/>
              </a:path>
            </a:pathLst>
          </a:custGeom>
          <a:solidFill>
            <a:srgbClr val="3333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9000743" y="1450847"/>
            <a:ext cx="79375" cy="5407660"/>
          </a:xfrm>
          <a:custGeom>
            <a:avLst/>
            <a:gdLst/>
            <a:ahLst/>
            <a:cxnLst/>
            <a:rect l="l" t="t" r="r" b="b"/>
            <a:pathLst>
              <a:path w="79375" h="5407659">
                <a:moveTo>
                  <a:pt x="79248" y="0"/>
                </a:moveTo>
                <a:lnTo>
                  <a:pt x="0" y="0"/>
                </a:lnTo>
                <a:lnTo>
                  <a:pt x="0" y="5407152"/>
                </a:lnTo>
                <a:lnTo>
                  <a:pt x="79248" y="5407152"/>
                </a:lnTo>
                <a:lnTo>
                  <a:pt x="79248" y="0"/>
                </a:lnTo>
                <a:close/>
              </a:path>
            </a:pathLst>
          </a:custGeom>
          <a:solidFill>
            <a:srgbClr val="9900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0"/>
            <a:ext cx="9141460" cy="1450975"/>
          </a:xfrm>
          <a:custGeom>
            <a:avLst/>
            <a:gdLst/>
            <a:ahLst/>
            <a:cxnLst/>
            <a:rect l="l" t="t" r="r" b="b"/>
            <a:pathLst>
              <a:path w="9141460" h="1450975">
                <a:moveTo>
                  <a:pt x="9140952" y="0"/>
                </a:moveTo>
                <a:lnTo>
                  <a:pt x="0" y="0"/>
                </a:lnTo>
                <a:lnTo>
                  <a:pt x="0" y="1450848"/>
                </a:lnTo>
                <a:lnTo>
                  <a:pt x="9140952" y="1450848"/>
                </a:lnTo>
                <a:lnTo>
                  <a:pt x="9140952" y="0"/>
                </a:lnTo>
                <a:close/>
              </a:path>
            </a:pathLst>
          </a:custGeom>
          <a:solidFill>
            <a:srgbClr val="677128">
              <a:alpha val="3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7340" y="127457"/>
            <a:ext cx="8529319" cy="11239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18617" y="3015487"/>
            <a:ext cx="8190865" cy="3239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rgbClr val="80000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17244" y="6667295"/>
            <a:ext cx="3091815" cy="154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75EBC-B2F8-400E-A3EF-6ECDED94E20F}" type="datetime1">
              <a:rPr lang="en-US" smtClean="0"/>
              <a:t>5/8/2025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863078" y="6602965"/>
            <a:ext cx="925829" cy="299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990033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639"/>
              </a:lnSpc>
            </a:pPr>
            <a:r>
              <a:rPr spc="-10" dirty="0"/>
              <a:t>Slide</a:t>
            </a:r>
            <a:r>
              <a:rPr spc="-20" dirty="0"/>
              <a:t> </a:t>
            </a:r>
            <a:r>
              <a:rPr spc="-10" dirty="0"/>
              <a:t>6-</a:t>
            </a:r>
            <a:r>
              <a:rPr spc="-20" dirty="0"/>
              <a:t> </a:t>
            </a:r>
            <a:fld id="{81D60167-4931-47E6-BA6A-407CBD079E47}" type="slidenum">
              <a:rPr spc="-5" dirty="0"/>
              <a:t>‹#›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960614" y="6602965"/>
            <a:ext cx="82931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917244" y="6667295"/>
            <a:ext cx="4264356" cy="280205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spcBef>
                <a:spcPts val="25"/>
              </a:spcBef>
            </a:pPr>
            <a:r>
              <a:rPr lang="en-US" dirty="0" err="1"/>
              <a:t>Siddegowda</a:t>
            </a:r>
            <a:r>
              <a:rPr lang="en-US" dirty="0"/>
              <a:t> C J Assistant professor Department of MCA ATME CE</a:t>
            </a: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3400" y="2133600"/>
            <a:ext cx="7239000" cy="1366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4400" dirty="0" smtClean="0">
                <a:solidFill>
                  <a:srgbClr val="333399"/>
                </a:solidFill>
                <a:latin typeface="Arial MT"/>
                <a:cs typeface="Arial MT"/>
              </a:rPr>
              <a:t>Module-2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dirty="0" smtClean="0">
                <a:solidFill>
                  <a:srgbClr val="333399"/>
                </a:solidFill>
                <a:latin typeface="Arial MT"/>
                <a:cs typeface="Arial MT"/>
              </a:rPr>
              <a:t>Basic</a:t>
            </a:r>
            <a:r>
              <a:rPr sz="4400" spc="-95" dirty="0" smtClean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4400" spc="-1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4400" dirty="0">
              <a:latin typeface="Arial MT"/>
              <a:cs typeface="Arial MT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2400"/>
            <a:ext cx="8610600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latin typeface="Verdana"/>
                <a:cs typeface="Verdana"/>
              </a:rPr>
              <a:t>COMPANY</a:t>
            </a:r>
            <a:r>
              <a:rPr spc="-35" dirty="0">
                <a:latin typeface="Verdana"/>
                <a:cs typeface="Verdana"/>
              </a:rPr>
              <a:t> </a:t>
            </a:r>
            <a:r>
              <a:rPr spc="5" dirty="0">
                <a:latin typeface="Verdana"/>
                <a:cs typeface="Verdana"/>
              </a:rPr>
              <a:t>relational</a:t>
            </a:r>
            <a:r>
              <a:rPr spc="-55" dirty="0">
                <a:latin typeface="Verdana"/>
                <a:cs typeface="Verdana"/>
              </a:rPr>
              <a:t> </a:t>
            </a:r>
            <a:r>
              <a:rPr spc="-5" dirty="0">
                <a:latin typeface="Verdana"/>
                <a:cs typeface="Verdana"/>
              </a:rPr>
              <a:t>database </a:t>
            </a:r>
            <a:r>
              <a:rPr spc="-1250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schema</a:t>
            </a:r>
            <a:r>
              <a:rPr spc="-5" dirty="0">
                <a:latin typeface="Verdana"/>
                <a:cs typeface="Verdana"/>
              </a:rPr>
              <a:t> </a:t>
            </a:r>
            <a:r>
              <a:rPr dirty="0">
                <a:latin typeface="Verdana"/>
                <a:cs typeface="Verdana"/>
              </a:rPr>
              <a:t>(Fig. 5.7)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263" y="1524000"/>
            <a:ext cx="7077456" cy="50292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10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24471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View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Implementation,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View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Update,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Inline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20" dirty="0">
                <a:latin typeface="Arial MT"/>
                <a:cs typeface="Arial MT"/>
              </a:rPr>
              <a:t>Views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115934" cy="44069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45847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Complex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problem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efficiently</a:t>
            </a:r>
            <a:r>
              <a:rPr sz="2800" spc="-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implementing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querying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Strategy1:</a:t>
            </a:r>
            <a:r>
              <a:rPr sz="2800" b="1" spc="8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Query</a:t>
            </a:r>
            <a:r>
              <a:rPr sz="2800" b="1" spc="-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modification</a:t>
            </a:r>
            <a:r>
              <a:rPr sz="2800" b="1" spc="-35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approach</a:t>
            </a:r>
            <a:endParaRPr sz="2800">
              <a:latin typeface="Arial MT"/>
              <a:cs typeface="Arial MT"/>
            </a:endParaRPr>
          </a:p>
          <a:p>
            <a:pPr marL="756285" marR="38544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Compute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when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needed.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store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permanently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Modify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underlying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</a:t>
            </a:r>
            <a:endParaRPr sz="2600">
              <a:latin typeface="Arial MT"/>
              <a:cs typeface="Arial MT"/>
            </a:endParaRPr>
          </a:p>
          <a:p>
            <a:pPr marL="756285" marR="66484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Disadvantage:</a:t>
            </a:r>
            <a:r>
              <a:rPr sz="2600" spc="1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inefficient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views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defined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via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complex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queries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time-consuming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execute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703185568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0894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View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Materialization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444230" cy="490474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Strategy</a:t>
            </a:r>
            <a:r>
              <a:rPr sz="28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2:</a:t>
            </a: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View</a:t>
            </a:r>
            <a:r>
              <a:rPr sz="2800" b="1" spc="-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materialization</a:t>
            </a:r>
            <a:endParaRPr sz="2800">
              <a:latin typeface="Arial"/>
              <a:cs typeface="Arial"/>
            </a:endParaRPr>
          </a:p>
          <a:p>
            <a:pPr marL="756285" marR="35052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Physically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create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temporary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when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first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queried</a:t>
            </a:r>
            <a:endParaRPr sz="2600">
              <a:latin typeface="Arial MT"/>
              <a:cs typeface="Arial MT"/>
            </a:endParaRPr>
          </a:p>
          <a:p>
            <a:pPr marL="756285" marR="117094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Keep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assumption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other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queries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will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follow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Requires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efficient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strategy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automatically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updating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when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updated</a:t>
            </a:r>
            <a:endParaRPr sz="2600">
              <a:latin typeface="Arial MT"/>
              <a:cs typeface="Arial MT"/>
            </a:endParaRPr>
          </a:p>
          <a:p>
            <a:pPr marL="356870" marR="586105" indent="-344805">
              <a:lnSpc>
                <a:spcPct val="100000"/>
              </a:lnSpc>
              <a:spcBef>
                <a:spcPts val="6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Incremental</a:t>
            </a:r>
            <a:r>
              <a:rPr sz="2800" b="1" spc="-2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update</a:t>
            </a:r>
            <a:r>
              <a:rPr sz="2800" b="1" spc="4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strategy</a:t>
            </a: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for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materialized </a:t>
            </a:r>
            <a:r>
              <a:rPr sz="2800" b="1" spc="-76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10" dirty="0">
                <a:solidFill>
                  <a:srgbClr val="333399"/>
                </a:solidFill>
                <a:latin typeface="Arial"/>
                <a:cs typeface="Arial"/>
              </a:rPr>
              <a:t>views</a:t>
            </a:r>
            <a:endParaRPr sz="2800">
              <a:latin typeface="Arial"/>
              <a:cs typeface="Arial"/>
            </a:endParaRPr>
          </a:p>
          <a:p>
            <a:pPr marL="756285" marR="514350" lvl="1" indent="-287020">
              <a:lnSpc>
                <a:spcPct val="100000"/>
              </a:lnSpc>
              <a:spcBef>
                <a:spcPts val="59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DBMS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determines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what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new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inserted,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deleted,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modified</a:t>
            </a:r>
            <a:r>
              <a:rPr sz="24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materialized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4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530049646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772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View Materialization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(contd.)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020684" cy="43484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Multiple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ways</a:t>
            </a:r>
            <a:r>
              <a:rPr sz="28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handle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materialization:</a:t>
            </a:r>
            <a:endParaRPr sz="2800">
              <a:latin typeface="Arial MT"/>
              <a:cs typeface="Arial MT"/>
            </a:endParaRPr>
          </a:p>
          <a:p>
            <a:pPr marL="756285" marR="44005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immediate</a:t>
            </a:r>
            <a:r>
              <a:rPr sz="2600" b="1" spc="5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update</a:t>
            </a:r>
            <a:r>
              <a:rPr sz="2600" b="1" spc="2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strategy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soon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the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changed</a:t>
            </a:r>
            <a:endParaRPr sz="2600">
              <a:latin typeface="Arial MT"/>
              <a:cs typeface="Arial MT"/>
            </a:endParaRPr>
          </a:p>
          <a:p>
            <a:pPr marL="756285" marR="73660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lazy</a:t>
            </a:r>
            <a:r>
              <a:rPr sz="26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update</a:t>
            </a:r>
            <a:r>
              <a:rPr sz="2600" b="1" spc="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strategy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updates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when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needed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periodic</a:t>
            </a:r>
            <a:r>
              <a:rPr sz="2600" b="1" spc="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update</a:t>
            </a:r>
            <a:r>
              <a:rPr sz="2600" b="1" spc="4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strategy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updates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periodically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(in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latter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strategy,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get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not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up-to-date).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This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 is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commonly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Banks,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Retail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store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operations,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etc.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483352418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261620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View</a:t>
            </a:r>
            <a:r>
              <a:rPr b="0" spc="-4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Update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7742555" cy="236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Update on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view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defined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on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 single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table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without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any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aggregate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functions</a:t>
            </a:r>
            <a:endParaRPr sz="2400">
              <a:latin typeface="Arial MT"/>
              <a:cs typeface="Arial MT"/>
            </a:endParaRPr>
          </a:p>
          <a:p>
            <a:pPr marL="756285" marR="31115" lvl="1" indent="-287020">
              <a:lnSpc>
                <a:spcPct val="100000"/>
              </a:lnSpc>
              <a:spcBef>
                <a:spcPts val="57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Can be mapped to an update on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underlying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base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table-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possible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if 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primary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key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preserved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Update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not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permitted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aggregate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views.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E.g.,</a:t>
            </a:r>
            <a:endParaRPr sz="2400">
              <a:latin typeface="Arial MT"/>
              <a:cs typeface="Arial M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1214272" y="4067114"/>
          <a:ext cx="5953125" cy="10150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766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93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172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694">
                <a:tc>
                  <a:txBody>
                    <a:bodyPr/>
                    <a:lstStyle/>
                    <a:p>
                      <a:pPr marL="31750">
                        <a:lnSpc>
                          <a:spcPts val="2205"/>
                        </a:lnSpc>
                      </a:pPr>
                      <a:r>
                        <a:rPr sz="2000" b="1" spc="-1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UV2: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ts val="2205"/>
                        </a:lnSpc>
                      </a:pPr>
                      <a:r>
                        <a:rPr sz="2000" b="1" spc="-15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UPDATE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4710">
                        <a:lnSpc>
                          <a:spcPts val="2205"/>
                        </a:lnSpc>
                      </a:pP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DEPT_INFO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60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spc="-2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SET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85471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Total_sal=100000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3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69545">
                        <a:lnSpc>
                          <a:spcPts val="2320"/>
                        </a:lnSpc>
                        <a:spcBef>
                          <a:spcPts val="130"/>
                        </a:spcBef>
                      </a:pPr>
                      <a:r>
                        <a:rPr sz="2000" b="1" spc="-1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WHERE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854710">
                        <a:lnSpc>
                          <a:spcPts val="232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Dname=‘Research’;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18617" y="5137480"/>
            <a:ext cx="821055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cannot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processed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because</a:t>
            </a:r>
            <a:r>
              <a:rPr sz="24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Total_sal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is a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computed</a:t>
            </a:r>
            <a:r>
              <a:rPr sz="24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4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definition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36914381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36244" y="1533357"/>
            <a:ext cx="8156575" cy="458025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involving</a:t>
            </a:r>
            <a:r>
              <a:rPr sz="28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joins</a:t>
            </a:r>
            <a:endParaRPr sz="2800">
              <a:latin typeface="Arial MT"/>
              <a:cs typeface="Arial MT"/>
            </a:endParaRPr>
          </a:p>
          <a:p>
            <a:pPr marL="756285" marR="32956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Often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possible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DBMS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determine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which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updates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intended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WITH</a:t>
            </a:r>
            <a:r>
              <a:rPr sz="2800" b="1" spc="-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CHECK</a:t>
            </a:r>
            <a:r>
              <a:rPr sz="2800" b="1" spc="-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OPTION</a:t>
            </a:r>
            <a:endParaRPr sz="2800">
              <a:latin typeface="Courier New"/>
              <a:cs typeface="Courier New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end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definition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if a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to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updated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make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sure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being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updated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stay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In-line</a:t>
            </a:r>
            <a:r>
              <a:rPr sz="2800" b="1" spc="-7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view</a:t>
            </a:r>
            <a:endParaRPr sz="2800">
              <a:latin typeface="Arial"/>
              <a:cs typeface="Arial"/>
            </a:endParaRPr>
          </a:p>
          <a:p>
            <a:pPr marL="756285" marR="73025" lvl="1" indent="-287020">
              <a:lnSpc>
                <a:spcPct val="105500"/>
              </a:lnSpc>
              <a:spcBef>
                <a:spcPts val="29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Defined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FROM</a:t>
            </a:r>
            <a:r>
              <a:rPr sz="2600" spc="-8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(e.g.,  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we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saw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its used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 the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WITH</a:t>
            </a:r>
            <a:r>
              <a:rPr sz="2600" spc="-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example)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0642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View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Update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Inline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20" dirty="0">
                <a:latin typeface="Arial MT"/>
                <a:cs typeface="Arial MT"/>
              </a:rPr>
              <a:t>Views</a:t>
            </a:r>
          </a:p>
        </p:txBody>
      </p:sp>
    </p:spTree>
    <p:extLst>
      <p:ext uri="{BB962C8B-B14F-4D97-AF65-F5344CB8AC3E}">
        <p14:creationId xmlns:p14="http://schemas.microsoft.com/office/powerpoint/2010/main" val="196171433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0662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20" dirty="0">
                <a:latin typeface="Arial MT"/>
                <a:cs typeface="Arial MT"/>
              </a:rPr>
              <a:t>Views</a:t>
            </a:r>
            <a:r>
              <a:rPr b="0" spc="9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as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authorization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mechanism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229679" y="1598536"/>
            <a:ext cx="8190865" cy="32397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pc="5" dirty="0"/>
              <a:t>SQL</a:t>
            </a:r>
            <a:r>
              <a:rPr spc="-10" dirty="0"/>
              <a:t> </a:t>
            </a:r>
            <a:r>
              <a:rPr dirty="0"/>
              <a:t>query</a:t>
            </a:r>
            <a:r>
              <a:rPr spc="-15" dirty="0"/>
              <a:t> </a:t>
            </a:r>
            <a:r>
              <a:rPr spc="5" dirty="0"/>
              <a:t>authorization</a:t>
            </a:r>
            <a:r>
              <a:rPr spc="-45" dirty="0"/>
              <a:t> </a:t>
            </a:r>
            <a:r>
              <a:rPr spc="5" dirty="0"/>
              <a:t>statements</a:t>
            </a:r>
            <a:r>
              <a:rPr spc="-80" dirty="0"/>
              <a:t> </a:t>
            </a:r>
            <a:r>
              <a:rPr dirty="0"/>
              <a:t>(GRANT</a:t>
            </a:r>
            <a:r>
              <a:rPr spc="-10" dirty="0"/>
              <a:t> </a:t>
            </a:r>
            <a:r>
              <a:rPr dirty="0"/>
              <a:t>and </a:t>
            </a:r>
            <a:r>
              <a:rPr spc="-760" dirty="0"/>
              <a:t> </a:t>
            </a:r>
            <a:r>
              <a:rPr dirty="0"/>
              <a:t>REVOKE)</a:t>
            </a:r>
            <a:r>
              <a:rPr spc="-35" dirty="0"/>
              <a:t> </a:t>
            </a:r>
            <a:r>
              <a:rPr dirty="0"/>
              <a:t>are</a:t>
            </a:r>
            <a:r>
              <a:rPr spc="-15" dirty="0"/>
              <a:t> </a:t>
            </a:r>
            <a:r>
              <a:rPr spc="5" dirty="0"/>
              <a:t>described</a:t>
            </a:r>
            <a:r>
              <a:rPr spc="-10" dirty="0"/>
              <a:t> </a:t>
            </a:r>
            <a:r>
              <a:rPr dirty="0"/>
              <a:t>in</a:t>
            </a:r>
            <a:r>
              <a:rPr spc="-15" dirty="0"/>
              <a:t> </a:t>
            </a:r>
            <a:r>
              <a:rPr dirty="0"/>
              <a:t>detail</a:t>
            </a:r>
            <a:r>
              <a:rPr spc="-15" dirty="0"/>
              <a:t> </a:t>
            </a:r>
            <a:r>
              <a:rPr dirty="0"/>
              <a:t>in</a:t>
            </a:r>
            <a:r>
              <a:rPr spc="15" dirty="0"/>
              <a:t> </a:t>
            </a:r>
            <a:r>
              <a:rPr dirty="0"/>
              <a:t>Chapter</a:t>
            </a:r>
            <a:r>
              <a:rPr spc="-15" dirty="0"/>
              <a:t> </a:t>
            </a:r>
            <a:r>
              <a:rPr spc="5" dirty="0"/>
              <a:t>30</a:t>
            </a:r>
          </a:p>
          <a:p>
            <a:pPr marL="356870" marR="53594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pc="-5" dirty="0"/>
              <a:t>Views</a:t>
            </a:r>
            <a:r>
              <a:rPr spc="15" dirty="0"/>
              <a:t> </a:t>
            </a:r>
            <a:r>
              <a:rPr spc="5" dirty="0"/>
              <a:t>can</a:t>
            </a:r>
            <a:r>
              <a:rPr spc="-20" dirty="0"/>
              <a:t> </a:t>
            </a:r>
            <a:r>
              <a:rPr spc="5" dirty="0"/>
              <a:t>be</a:t>
            </a:r>
            <a:r>
              <a:rPr spc="-20" dirty="0"/>
              <a:t> </a:t>
            </a:r>
            <a:r>
              <a:rPr spc="5" dirty="0"/>
              <a:t>used</a:t>
            </a:r>
            <a:r>
              <a:rPr spc="-15" dirty="0"/>
              <a:t> </a:t>
            </a:r>
            <a:r>
              <a:rPr spc="5" dirty="0"/>
              <a:t>to</a:t>
            </a:r>
            <a:r>
              <a:rPr spc="-20" dirty="0"/>
              <a:t> </a:t>
            </a:r>
            <a:r>
              <a:rPr dirty="0"/>
              <a:t>hide</a:t>
            </a:r>
            <a:r>
              <a:rPr spc="-20" dirty="0"/>
              <a:t> </a:t>
            </a:r>
            <a:r>
              <a:rPr spc="5" dirty="0"/>
              <a:t>certain</a:t>
            </a:r>
            <a:r>
              <a:rPr spc="-15" dirty="0"/>
              <a:t> </a:t>
            </a:r>
            <a:r>
              <a:rPr spc="5" dirty="0"/>
              <a:t>attributes</a:t>
            </a:r>
            <a:r>
              <a:rPr spc="-55" dirty="0"/>
              <a:t> </a:t>
            </a:r>
            <a:r>
              <a:rPr dirty="0"/>
              <a:t>or </a:t>
            </a:r>
            <a:r>
              <a:rPr spc="-765" dirty="0"/>
              <a:t> </a:t>
            </a:r>
            <a:r>
              <a:rPr dirty="0"/>
              <a:t>tuples</a:t>
            </a:r>
            <a:r>
              <a:rPr spc="-25" dirty="0"/>
              <a:t> </a:t>
            </a:r>
            <a:r>
              <a:rPr spc="5" dirty="0"/>
              <a:t>from</a:t>
            </a:r>
            <a:r>
              <a:rPr spc="-20" dirty="0"/>
              <a:t> </a:t>
            </a:r>
            <a:r>
              <a:rPr spc="5" dirty="0"/>
              <a:t>unauthorized</a:t>
            </a:r>
            <a:r>
              <a:rPr spc="-15" dirty="0"/>
              <a:t> </a:t>
            </a:r>
            <a:r>
              <a:rPr spc="5" dirty="0"/>
              <a:t>users</a:t>
            </a:r>
          </a:p>
          <a:p>
            <a:pPr marL="356870" marR="828040" indent="-344805">
              <a:lnSpc>
                <a:spcPct val="100200"/>
              </a:lnSpc>
              <a:spcBef>
                <a:spcPts val="6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pc="5" dirty="0"/>
              <a:t>E.g., </a:t>
            </a:r>
            <a:r>
              <a:rPr dirty="0"/>
              <a:t>For a </a:t>
            </a:r>
            <a:r>
              <a:rPr spc="5" dirty="0"/>
              <a:t>user </a:t>
            </a:r>
            <a:r>
              <a:rPr spc="-10" dirty="0"/>
              <a:t>who </a:t>
            </a:r>
            <a:r>
              <a:rPr dirty="0"/>
              <a:t>is only </a:t>
            </a:r>
            <a:r>
              <a:rPr spc="-5" dirty="0"/>
              <a:t>allowed </a:t>
            </a:r>
            <a:r>
              <a:rPr spc="5" dirty="0"/>
              <a:t>to see </a:t>
            </a:r>
            <a:r>
              <a:rPr spc="10" dirty="0"/>
              <a:t> </a:t>
            </a:r>
            <a:r>
              <a:rPr spc="-5" dirty="0"/>
              <a:t>employee</a:t>
            </a:r>
            <a:r>
              <a:rPr spc="55" dirty="0"/>
              <a:t> </a:t>
            </a:r>
            <a:r>
              <a:rPr dirty="0"/>
              <a:t>information</a:t>
            </a:r>
            <a:r>
              <a:rPr spc="-15" dirty="0"/>
              <a:t> </a:t>
            </a:r>
            <a:r>
              <a:rPr spc="5" dirty="0"/>
              <a:t>for</a:t>
            </a:r>
            <a:r>
              <a:rPr spc="-35" dirty="0"/>
              <a:t> </a:t>
            </a:r>
            <a:r>
              <a:rPr spc="5" dirty="0"/>
              <a:t>those</a:t>
            </a:r>
            <a:r>
              <a:rPr spc="-15" dirty="0"/>
              <a:t> </a:t>
            </a:r>
            <a:r>
              <a:rPr spc="-10" dirty="0"/>
              <a:t>who</a:t>
            </a:r>
            <a:r>
              <a:rPr spc="10" dirty="0"/>
              <a:t> </a:t>
            </a:r>
            <a:r>
              <a:rPr spc="-5" dirty="0"/>
              <a:t>work</a:t>
            </a:r>
            <a:r>
              <a:rPr spc="40" dirty="0"/>
              <a:t> </a:t>
            </a:r>
            <a:r>
              <a:rPr spc="5" dirty="0"/>
              <a:t>for </a:t>
            </a:r>
            <a:r>
              <a:rPr spc="-760" dirty="0"/>
              <a:t> </a:t>
            </a:r>
            <a:r>
              <a:rPr dirty="0"/>
              <a:t>department 5, he may only </a:t>
            </a:r>
            <a:r>
              <a:rPr spc="5" dirty="0"/>
              <a:t>access the </a:t>
            </a:r>
            <a:r>
              <a:rPr spc="-10" dirty="0"/>
              <a:t>view </a:t>
            </a:r>
            <a:r>
              <a:rPr spc="-5" dirty="0"/>
              <a:t> </a:t>
            </a:r>
            <a:r>
              <a:rPr sz="2400" dirty="0">
                <a:solidFill>
                  <a:srgbClr val="800000"/>
                </a:solidFill>
              </a:rPr>
              <a:t>DEPT5EMP</a:t>
            </a:r>
            <a:r>
              <a:rPr sz="2400" dirty="0"/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75432" y="5000294"/>
            <a:ext cx="1747520" cy="68453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35"/>
              </a:spcBef>
              <a:tabLst>
                <a:tab pos="1423670" algn="l"/>
              </a:tabLst>
            </a:pP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DEP</a:t>
            </a:r>
            <a:r>
              <a:rPr sz="1800" spc="-30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5E</a:t>
            </a:r>
            <a:r>
              <a:rPr sz="1800" spc="-40" dirty="0">
                <a:solidFill>
                  <a:srgbClr val="800000"/>
                </a:solidFill>
                <a:latin typeface="Arial MT"/>
                <a:cs typeface="Arial MT"/>
              </a:rPr>
              <a:t>M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P	</a:t>
            </a:r>
            <a:r>
              <a:rPr sz="1800" b="1" spc="-35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endParaRPr sz="18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*</a:t>
            </a:r>
            <a:endParaRPr sz="1800" dirty="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5817" y="5000294"/>
            <a:ext cx="1614805" cy="1343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800000"/>
                </a:solidFill>
                <a:latin typeface="Arial"/>
                <a:cs typeface="Arial"/>
              </a:rPr>
              <a:t>CREATE</a:t>
            </a:r>
            <a:r>
              <a:rPr sz="1800" b="1" spc="-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VIEW </a:t>
            </a:r>
            <a:r>
              <a:rPr sz="1800" b="1" spc="-484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SELECT </a:t>
            </a:r>
            <a:r>
              <a:rPr sz="1800" b="1" spc="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800000"/>
                </a:solidFill>
                <a:latin typeface="Arial"/>
                <a:cs typeface="Arial"/>
              </a:rPr>
              <a:t>FROM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WHERE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75432" y="5659700"/>
            <a:ext cx="1249680" cy="68389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30"/>
              </a:spcBef>
            </a:pP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1800" spc="-40" dirty="0">
                <a:solidFill>
                  <a:srgbClr val="800000"/>
                </a:solidFill>
                <a:latin typeface="Arial MT"/>
                <a:cs typeface="Arial MT"/>
              </a:rPr>
              <a:t>M</a:t>
            </a: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P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L</a:t>
            </a:r>
            <a:r>
              <a:rPr sz="1800" spc="-10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1800" spc="-30" dirty="0">
                <a:solidFill>
                  <a:srgbClr val="800000"/>
                </a:solidFill>
                <a:latin typeface="Arial MT"/>
                <a:cs typeface="Arial MT"/>
              </a:rPr>
              <a:t>Y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EE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30"/>
              </a:spcBef>
            </a:pP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Dno</a:t>
            </a:r>
            <a:r>
              <a:rPr sz="18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=</a:t>
            </a:r>
            <a:r>
              <a:rPr sz="18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5;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53481793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4002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Schema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Change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Statements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695565" cy="228727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Schema</a:t>
            </a:r>
            <a:r>
              <a:rPr sz="28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evolution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commands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DBA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want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change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schema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while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database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operational</a:t>
            </a:r>
            <a:endParaRPr sz="2600">
              <a:latin typeface="Arial MT"/>
              <a:cs typeface="Arial MT"/>
            </a:endParaRPr>
          </a:p>
          <a:p>
            <a:pPr marL="756285" marR="6413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Does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require recompilation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database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schema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498579939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497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5" dirty="0">
                <a:latin typeface="Arial MT"/>
                <a:cs typeface="Arial MT"/>
              </a:rPr>
              <a:t>The</a:t>
            </a:r>
            <a:r>
              <a:rPr b="0" spc="-5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DROP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Command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7992745" cy="438023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DROP</a:t>
            </a:r>
            <a:r>
              <a:rPr sz="2800" spc="-8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</a:t>
            </a:r>
            <a:endParaRPr sz="2800">
              <a:latin typeface="Arial MT"/>
              <a:cs typeface="Arial MT"/>
            </a:endParaRPr>
          </a:p>
          <a:p>
            <a:pPr marL="756285" marR="22923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drop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schema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elements,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such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domains,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Drop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behavior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options: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6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CASCADE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RESTRICT</a:t>
            </a:r>
            <a:endParaRPr sz="26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83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1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DROP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SCHEMA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COMPANY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CASCADE;</a:t>
            </a:r>
            <a:endParaRPr sz="2600">
              <a:latin typeface="Courier New"/>
              <a:cs typeface="Courier New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85"/>
              </a:spcBef>
              <a:buSzPct val="53571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This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removes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schema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its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elements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including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tables,views,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constraints,</a:t>
            </a:r>
            <a:r>
              <a:rPr sz="2800" spc="-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etc.</a:t>
            </a:r>
            <a:endParaRPr sz="2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74730925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6680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5" dirty="0">
                <a:latin typeface="Arial MT"/>
                <a:cs typeface="Arial MT"/>
              </a:rPr>
              <a:t>The</a:t>
            </a:r>
            <a:r>
              <a:rPr b="0" spc="-4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ALTER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table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command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94817" y="1457471"/>
            <a:ext cx="7118984" cy="332676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15" dirty="0">
                <a:solidFill>
                  <a:srgbClr val="333399"/>
                </a:solidFill>
                <a:latin typeface="Arial"/>
                <a:cs typeface="Arial"/>
              </a:rPr>
              <a:t>Alter</a:t>
            </a:r>
            <a:r>
              <a:rPr sz="2800" b="1" spc="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table</a:t>
            </a:r>
            <a:r>
              <a:rPr sz="28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actions</a:t>
            </a:r>
            <a:r>
              <a:rPr sz="28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include:</a:t>
            </a:r>
            <a:endParaRPr sz="280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Adding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dropping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column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(attribute)</a:t>
            </a:r>
            <a:endParaRPr sz="260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Changing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column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definition</a:t>
            </a:r>
            <a:endParaRPr sz="260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Adding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dropping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42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ALTER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TABLE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COMPANY.EMPLOYEE</a:t>
            </a:r>
            <a:r>
              <a:rPr sz="2600" spc="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ADD </a:t>
            </a:r>
            <a:r>
              <a:rPr sz="2600" spc="-154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COLUMN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Job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VARCHAR(12);</a:t>
            </a:r>
            <a:endParaRPr sz="260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29933369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759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Adding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Dropping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Constraints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6612255" cy="101854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Change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specified</a:t>
            </a:r>
            <a:r>
              <a:rPr sz="28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table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drop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2907792"/>
            <a:ext cx="5852159" cy="83819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71546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0"/>
            <a:ext cx="6840855" cy="13074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800" dirty="0">
                <a:latin typeface="Verdana"/>
                <a:cs typeface="Verdana"/>
              </a:rPr>
              <a:t>One </a:t>
            </a:r>
            <a:r>
              <a:rPr sz="2800" spc="10" dirty="0">
                <a:latin typeface="Verdana"/>
                <a:cs typeface="Verdana"/>
              </a:rPr>
              <a:t>possible </a:t>
            </a:r>
            <a:r>
              <a:rPr sz="2800" dirty="0">
                <a:latin typeface="Verdana"/>
                <a:cs typeface="Verdana"/>
              </a:rPr>
              <a:t>database state for </a:t>
            </a:r>
            <a:r>
              <a:rPr sz="2800" spc="-5" dirty="0">
                <a:latin typeface="Verdana"/>
                <a:cs typeface="Verdana"/>
              </a:rPr>
              <a:t>the </a:t>
            </a:r>
            <a:r>
              <a:rPr sz="2800" dirty="0">
                <a:latin typeface="Verdana"/>
                <a:cs typeface="Verdana"/>
              </a:rPr>
              <a:t> </a:t>
            </a:r>
            <a:r>
              <a:rPr sz="2800" spc="5" dirty="0">
                <a:latin typeface="Verdana"/>
                <a:cs typeface="Verdana"/>
              </a:rPr>
              <a:t>COMPANY</a:t>
            </a:r>
            <a:r>
              <a:rPr sz="2800" spc="-75" dirty="0">
                <a:latin typeface="Verdana"/>
                <a:cs typeface="Verdana"/>
              </a:rPr>
              <a:t> </a:t>
            </a:r>
            <a:r>
              <a:rPr sz="2800" spc="5" dirty="0">
                <a:latin typeface="Verdana"/>
                <a:cs typeface="Verdana"/>
              </a:rPr>
              <a:t>relational</a:t>
            </a:r>
            <a:r>
              <a:rPr sz="2800" spc="-75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database</a:t>
            </a:r>
            <a:r>
              <a:rPr sz="2800" spc="-5" dirty="0">
                <a:latin typeface="Verdana"/>
                <a:cs typeface="Verdana"/>
              </a:rPr>
              <a:t> </a:t>
            </a:r>
            <a:r>
              <a:rPr sz="2800" spc="5" dirty="0">
                <a:latin typeface="Verdana"/>
                <a:cs typeface="Verdana"/>
              </a:rPr>
              <a:t>schema </a:t>
            </a:r>
            <a:r>
              <a:rPr sz="2800" spc="-969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(Fig.</a:t>
            </a:r>
            <a:r>
              <a:rPr sz="2800" spc="-40" dirty="0">
                <a:latin typeface="Verdana"/>
                <a:cs typeface="Verdana"/>
              </a:rPr>
              <a:t> </a:t>
            </a:r>
            <a:r>
              <a:rPr sz="2800" dirty="0">
                <a:latin typeface="Verdana"/>
                <a:cs typeface="Verdana"/>
              </a:rPr>
              <a:t>5.6)</a:t>
            </a:r>
            <a:endParaRPr sz="28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752600"/>
            <a:ext cx="8229600" cy="497433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11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042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Dropping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Columns,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Default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Values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56490"/>
            <a:ext cx="8212455" cy="4262755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2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To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drop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column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7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Choose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either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CASCADE</a:t>
            </a:r>
            <a:r>
              <a:rPr sz="2600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RESTRICT</a:t>
            </a:r>
            <a:endParaRPr sz="26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CASCADE</a:t>
            </a:r>
            <a:r>
              <a:rPr sz="2600" spc="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would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drop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column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20" dirty="0">
                <a:solidFill>
                  <a:srgbClr val="333399"/>
                </a:solidFill>
                <a:latin typeface="Arial MT"/>
                <a:cs typeface="Arial MT"/>
              </a:rPr>
              <a:t>views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etc.</a:t>
            </a:r>
            <a:endParaRPr sz="2600">
              <a:latin typeface="Arial MT"/>
              <a:cs typeface="Arial MT"/>
            </a:endParaRPr>
          </a:p>
          <a:p>
            <a:pPr marL="756285">
              <a:lnSpc>
                <a:spcPct val="100000"/>
              </a:lnSpc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RESTRICT</a:t>
            </a:r>
            <a:r>
              <a:rPr sz="2600" spc="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is possible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if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no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20" dirty="0">
                <a:solidFill>
                  <a:srgbClr val="333399"/>
                </a:solidFill>
                <a:latin typeface="Arial MT"/>
                <a:cs typeface="Arial MT"/>
              </a:rPr>
              <a:t>views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refer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it.</a:t>
            </a:r>
            <a:endParaRPr sz="2600">
              <a:latin typeface="Arial MT"/>
              <a:cs typeface="Arial MT"/>
            </a:endParaRPr>
          </a:p>
          <a:p>
            <a:pPr marL="927100">
              <a:lnSpc>
                <a:spcPct val="100000"/>
              </a:lnSpc>
              <a:spcBef>
                <a:spcPts val="675"/>
              </a:spcBef>
            </a:pPr>
            <a:r>
              <a:rPr sz="2000" b="1" spc="-20" dirty="0">
                <a:solidFill>
                  <a:srgbClr val="1C1C1C"/>
                </a:solidFill>
                <a:latin typeface="Arial"/>
                <a:cs typeface="Arial"/>
              </a:rPr>
              <a:t>ALTER</a:t>
            </a:r>
            <a:r>
              <a:rPr sz="2000" b="1" spc="9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1C1C1C"/>
                </a:solidFill>
                <a:latin typeface="Arial"/>
                <a:cs typeface="Arial"/>
              </a:rPr>
              <a:t>TABLE</a:t>
            </a:r>
            <a:r>
              <a:rPr sz="2000" b="1" spc="6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1C1C1C"/>
                </a:solidFill>
                <a:latin typeface="Arial MT"/>
                <a:cs typeface="Arial MT"/>
              </a:rPr>
              <a:t>COMPANY.EMPLOYEE</a:t>
            </a:r>
            <a:r>
              <a:rPr sz="2000" spc="12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1C1C1C"/>
                </a:solidFill>
                <a:latin typeface="Arial"/>
                <a:cs typeface="Arial"/>
              </a:rPr>
              <a:t>DROP</a:t>
            </a:r>
            <a:r>
              <a:rPr sz="2000" b="1" spc="1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1C1C1C"/>
                </a:solidFill>
                <a:latin typeface="Arial"/>
                <a:cs typeface="Arial"/>
              </a:rPr>
              <a:t>COLUMN</a:t>
            </a:r>
            <a:endParaRPr sz="20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</a:pPr>
            <a:r>
              <a:rPr sz="2000" spc="-10" dirty="0">
                <a:solidFill>
                  <a:srgbClr val="1C1C1C"/>
                </a:solidFill>
                <a:latin typeface="Arial MT"/>
                <a:cs typeface="Arial MT"/>
              </a:rPr>
              <a:t>Address</a:t>
            </a:r>
            <a:r>
              <a:rPr sz="2000" spc="1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2000" b="1" spc="-15" dirty="0">
                <a:solidFill>
                  <a:srgbClr val="1C1C1C"/>
                </a:solidFill>
                <a:latin typeface="Arial"/>
                <a:cs typeface="Arial"/>
              </a:rPr>
              <a:t>CASCADE</a:t>
            </a:r>
            <a:r>
              <a:rPr sz="2000" spc="-15" dirty="0">
                <a:solidFill>
                  <a:srgbClr val="1C1C1C"/>
                </a:solidFill>
                <a:latin typeface="Arial MT"/>
                <a:cs typeface="Arial MT"/>
              </a:rPr>
              <a:t>;</a:t>
            </a:r>
            <a:endParaRPr sz="2000">
              <a:latin typeface="Arial MT"/>
              <a:cs typeface="Arial MT"/>
            </a:endParaRPr>
          </a:p>
          <a:p>
            <a:pPr marL="356870" marR="513080" indent="-356870">
              <a:lnSpc>
                <a:spcPct val="107100"/>
              </a:lnSpc>
              <a:spcBef>
                <a:spcPts val="4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Default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8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dropped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altered :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ALTER</a:t>
            </a:r>
            <a:r>
              <a:rPr sz="1800" b="1" spc="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TABLE</a:t>
            </a:r>
            <a:r>
              <a:rPr sz="1800" b="1" spc="1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1C1C1C"/>
                </a:solidFill>
                <a:latin typeface="Arial MT"/>
                <a:cs typeface="Arial MT"/>
              </a:rPr>
              <a:t>COMPANY.DEPARTMENT</a:t>
            </a:r>
            <a:r>
              <a:rPr sz="1800" spc="10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ALTER</a:t>
            </a:r>
            <a:r>
              <a:rPr sz="1800" b="1" spc="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COLUMN</a:t>
            </a:r>
            <a:r>
              <a:rPr sz="1800" b="1" spc="-2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Mgr_ssn </a:t>
            </a:r>
            <a:r>
              <a:rPr sz="1800" spc="-484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DROP</a:t>
            </a:r>
            <a:r>
              <a:rPr sz="1800" b="1" spc="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DEFAULT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;</a:t>
            </a:r>
            <a:endParaRPr sz="1800">
              <a:latin typeface="Arial MT"/>
              <a:cs typeface="Arial MT"/>
            </a:endParaRPr>
          </a:p>
          <a:p>
            <a:pPr marL="411480">
              <a:lnSpc>
                <a:spcPct val="100000"/>
              </a:lnSpc>
              <a:spcBef>
                <a:spcPts val="430"/>
              </a:spcBef>
            </a:pP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ALTER</a:t>
            </a:r>
            <a:r>
              <a:rPr sz="1800" b="1" spc="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TABLE</a:t>
            </a:r>
            <a:r>
              <a:rPr sz="1800" b="1" spc="1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spc="-10" dirty="0">
                <a:solidFill>
                  <a:srgbClr val="1C1C1C"/>
                </a:solidFill>
                <a:latin typeface="Arial MT"/>
                <a:cs typeface="Arial MT"/>
              </a:rPr>
              <a:t>COMPANY.DEPARTMENT</a:t>
            </a:r>
            <a:r>
              <a:rPr sz="1800" spc="10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ALTER</a:t>
            </a:r>
            <a:r>
              <a:rPr sz="1800" b="1" spc="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COLUMN</a:t>
            </a:r>
            <a:r>
              <a:rPr sz="1800" b="1" spc="-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Mgr_ssn</a:t>
            </a:r>
            <a:r>
              <a:rPr sz="1800" spc="-1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SET</a:t>
            </a:r>
            <a:endParaRPr sz="1800">
              <a:latin typeface="Arial"/>
              <a:cs typeface="Arial"/>
            </a:endParaRPr>
          </a:p>
          <a:p>
            <a:pPr marL="41148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DEFAULT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‘333445555’;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216214544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55442" y="136601"/>
            <a:ext cx="3945254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800000"/>
                </a:solidFill>
                <a:latin typeface="Verdana"/>
                <a:cs typeface="Verdana"/>
              </a:rPr>
              <a:t>Summary</a:t>
            </a:r>
            <a:r>
              <a:rPr sz="3600" spc="-80" dirty="0">
                <a:solidFill>
                  <a:srgbClr val="800000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800000"/>
                </a:solidFill>
                <a:latin typeface="Verdana"/>
                <a:cs typeface="Verdana"/>
              </a:rPr>
              <a:t>of</a:t>
            </a:r>
            <a:r>
              <a:rPr sz="3600" spc="-40" dirty="0">
                <a:solidFill>
                  <a:srgbClr val="800000"/>
                </a:solidFill>
                <a:latin typeface="Verdana"/>
                <a:cs typeface="Verdana"/>
              </a:rPr>
              <a:t> </a:t>
            </a:r>
            <a:r>
              <a:rPr sz="3600" dirty="0">
                <a:solidFill>
                  <a:srgbClr val="800000"/>
                </a:solidFill>
                <a:latin typeface="Verdana"/>
                <a:cs typeface="Verdana"/>
              </a:rPr>
              <a:t>SQL</a:t>
            </a:r>
            <a:endParaRPr sz="360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7340" y="136601"/>
            <a:ext cx="239268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Table</a:t>
            </a:r>
            <a:r>
              <a:rPr spc="-90" dirty="0"/>
              <a:t> </a:t>
            </a:r>
            <a:r>
              <a:rPr dirty="0"/>
              <a:t>7.2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b="0" dirty="0">
                <a:latin typeface="Verdana"/>
                <a:cs typeface="Verdana"/>
              </a:rPr>
              <a:t>Syntax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59" y="1447800"/>
            <a:ext cx="8686800" cy="467563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7252843" y="6160109"/>
            <a:ext cx="181292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Verdana"/>
                <a:cs typeface="Verdana"/>
              </a:rPr>
              <a:t>continued</a:t>
            </a:r>
            <a:r>
              <a:rPr sz="1200" i="1" spc="-45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on</a:t>
            </a:r>
            <a:r>
              <a:rPr sz="1200" i="1" spc="-35" dirty="0">
                <a:latin typeface="Verdana"/>
                <a:cs typeface="Verdana"/>
              </a:rPr>
              <a:t> </a:t>
            </a:r>
            <a:r>
              <a:rPr sz="1200" i="1" spc="5" dirty="0">
                <a:latin typeface="Verdana"/>
                <a:cs typeface="Verdana"/>
              </a:rPr>
              <a:t>next</a:t>
            </a:r>
            <a:r>
              <a:rPr sz="1200" i="1" spc="-35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slide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26360275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36601"/>
            <a:ext cx="570674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Table</a:t>
            </a:r>
            <a:r>
              <a:rPr spc="-35" dirty="0"/>
              <a:t> </a:t>
            </a:r>
            <a:r>
              <a:rPr dirty="0"/>
              <a:t>7.2</a:t>
            </a:r>
            <a:r>
              <a:rPr spc="-5" dirty="0"/>
              <a:t> (continued)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b="0" dirty="0">
                <a:latin typeface="Verdana"/>
                <a:cs typeface="Verdana"/>
              </a:rPr>
              <a:t>Summary</a:t>
            </a:r>
            <a:r>
              <a:rPr b="0" spc="-6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of</a:t>
            </a:r>
            <a:r>
              <a:rPr b="0" spc="-1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SQL</a:t>
            </a:r>
            <a:r>
              <a:rPr b="0" spc="-3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Syntax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52600"/>
            <a:ext cx="8667453" cy="368808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1902672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19818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Summary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099425" cy="463423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Complex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SQL: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Nested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queries,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joined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(in 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FROM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 clause),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outer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joins, aggregate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functions,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grouping</a:t>
            </a:r>
            <a:endParaRPr sz="2600">
              <a:latin typeface="Arial MT"/>
              <a:cs typeface="Arial MT"/>
            </a:endParaRPr>
          </a:p>
          <a:p>
            <a:pPr marL="356870" marR="868044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Handling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semantic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CREATE </a:t>
            </a:r>
            <a:r>
              <a:rPr sz="2800" spc="-1664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ASSERTION</a:t>
            </a:r>
            <a:r>
              <a:rPr sz="2800" spc="-7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800" spc="-6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TRIGGER</a:t>
            </a:r>
            <a:endParaRPr sz="2800">
              <a:latin typeface="Courier New"/>
              <a:cs typeface="Courier New"/>
            </a:endParaRPr>
          </a:p>
          <a:p>
            <a:pPr marL="356870" marR="525780" indent="-344805">
              <a:lnSpc>
                <a:spcPct val="1058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800" spc="-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VIEW</a:t>
            </a:r>
            <a:r>
              <a:rPr sz="2800" spc="-5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statement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materialization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strategies</a:t>
            </a:r>
            <a:endParaRPr sz="2800">
              <a:latin typeface="Arial MT"/>
              <a:cs typeface="Arial MT"/>
            </a:endParaRPr>
          </a:p>
          <a:p>
            <a:pPr marL="356870" marR="193675" indent="-344805">
              <a:lnSpc>
                <a:spcPct val="100000"/>
              </a:lnSpc>
              <a:spcBef>
                <a:spcPts val="484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Schema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Modification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DBAs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using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800000"/>
                </a:solidFill>
                <a:latin typeface="Courier New"/>
                <a:cs typeface="Courier New"/>
              </a:rPr>
              <a:t>ALTER </a:t>
            </a:r>
            <a:r>
              <a:rPr sz="2800" spc="-1664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TABLE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, ADD </a:t>
            </a:r>
            <a:r>
              <a:rPr sz="2800" spc="-10" dirty="0">
                <a:solidFill>
                  <a:srgbClr val="800000"/>
                </a:solidFill>
                <a:latin typeface="Courier New"/>
                <a:cs typeface="Courier New"/>
              </a:rPr>
              <a:t>and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DROP COLUMN, ALTER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 CONSTRAINT</a:t>
            </a:r>
            <a:r>
              <a:rPr sz="2800" spc="-7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etc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.</a:t>
            </a:r>
            <a:endParaRPr sz="280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80943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63320" y="73913"/>
            <a:ext cx="6665595" cy="1213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600" spc="-15" dirty="0">
                <a:latin typeface="Verdana"/>
                <a:cs typeface="Verdana"/>
              </a:rPr>
              <a:t>One</a:t>
            </a:r>
            <a:r>
              <a:rPr sz="2600" spc="3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possible</a:t>
            </a:r>
            <a:r>
              <a:rPr sz="2600" spc="1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database</a:t>
            </a:r>
            <a:r>
              <a:rPr sz="2600" spc="5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state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for </a:t>
            </a:r>
            <a:r>
              <a:rPr sz="2600" spc="-10" dirty="0">
                <a:latin typeface="Verdana"/>
                <a:cs typeface="Verdana"/>
              </a:rPr>
              <a:t>the </a:t>
            </a:r>
            <a:r>
              <a:rPr sz="2600" spc="-5" dirty="0">
                <a:latin typeface="Verdana"/>
                <a:cs typeface="Verdana"/>
              </a:rPr>
              <a:t> </a:t>
            </a:r>
            <a:r>
              <a:rPr sz="2600" spc="-15" dirty="0">
                <a:latin typeface="Verdana"/>
                <a:cs typeface="Verdana"/>
              </a:rPr>
              <a:t>COMPANY</a:t>
            </a:r>
            <a:r>
              <a:rPr sz="2600" spc="3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relational</a:t>
            </a:r>
            <a:r>
              <a:rPr sz="2600" spc="5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database</a:t>
            </a:r>
            <a:r>
              <a:rPr sz="2600" spc="55" dirty="0">
                <a:latin typeface="Verdana"/>
                <a:cs typeface="Verdana"/>
              </a:rPr>
              <a:t> </a:t>
            </a:r>
            <a:r>
              <a:rPr sz="2600" spc="-15" dirty="0">
                <a:latin typeface="Verdana"/>
                <a:cs typeface="Verdana"/>
              </a:rPr>
              <a:t>schema</a:t>
            </a:r>
            <a:r>
              <a:rPr sz="2600" spc="7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– </a:t>
            </a:r>
            <a:r>
              <a:rPr sz="2600" spc="-90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continued</a:t>
            </a:r>
            <a:r>
              <a:rPr sz="2600" spc="5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(Fig.</a:t>
            </a:r>
            <a:r>
              <a:rPr sz="2600" spc="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5.6)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936" y="1524000"/>
            <a:ext cx="8229600" cy="503033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12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4467" y="163525"/>
            <a:ext cx="7758430" cy="1214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600" spc="-5" dirty="0">
                <a:latin typeface="Verdana"/>
                <a:cs typeface="Verdana"/>
              </a:rPr>
              <a:t>SQL </a:t>
            </a:r>
            <a:r>
              <a:rPr sz="2600" spc="-10" dirty="0">
                <a:latin typeface="Verdana"/>
                <a:cs typeface="Verdana"/>
              </a:rPr>
              <a:t>CREATE </a:t>
            </a:r>
            <a:r>
              <a:rPr sz="2600" spc="-5" dirty="0">
                <a:latin typeface="Verdana"/>
                <a:cs typeface="Verdana"/>
              </a:rPr>
              <a:t>TABLE data definition </a:t>
            </a:r>
            <a:r>
              <a:rPr sz="2600" spc="-10" dirty="0">
                <a:latin typeface="Verdana"/>
                <a:cs typeface="Verdana"/>
              </a:rPr>
              <a:t>statements </a:t>
            </a:r>
            <a:r>
              <a:rPr sz="2600" spc="-9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for </a:t>
            </a:r>
            <a:r>
              <a:rPr sz="2600" spc="-10" dirty="0">
                <a:latin typeface="Verdana"/>
                <a:cs typeface="Verdana"/>
              </a:rPr>
              <a:t>defining </a:t>
            </a:r>
            <a:r>
              <a:rPr sz="2600" spc="-5" dirty="0">
                <a:latin typeface="Verdana"/>
                <a:cs typeface="Verdana"/>
              </a:rPr>
              <a:t>the </a:t>
            </a:r>
            <a:r>
              <a:rPr sz="2600" spc="-10" dirty="0">
                <a:latin typeface="Verdana"/>
                <a:cs typeface="Verdana"/>
              </a:rPr>
              <a:t>COMPANY </a:t>
            </a:r>
            <a:r>
              <a:rPr sz="2600" spc="-15" dirty="0">
                <a:latin typeface="Verdana"/>
                <a:cs typeface="Verdana"/>
              </a:rPr>
              <a:t>schema </a:t>
            </a:r>
            <a:r>
              <a:rPr sz="2600" spc="-5" dirty="0">
                <a:latin typeface="Verdana"/>
                <a:cs typeface="Verdana"/>
              </a:rPr>
              <a:t>from </a:t>
            </a:r>
            <a:r>
              <a:rPr sz="2600" spc="-10" dirty="0">
                <a:latin typeface="Verdana"/>
                <a:cs typeface="Verdana"/>
              </a:rPr>
              <a:t>Figure </a:t>
            </a:r>
            <a:r>
              <a:rPr sz="2600" spc="-9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5.7</a:t>
            </a:r>
            <a:r>
              <a:rPr sz="2600" spc="-1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(Fig.</a:t>
            </a:r>
            <a:r>
              <a:rPr sz="2600" spc="2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6.1)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0" y="1752600"/>
            <a:ext cx="5943600" cy="466953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252843" y="6160109"/>
            <a:ext cx="181292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dirty="0">
                <a:latin typeface="Verdana"/>
                <a:cs typeface="Verdana"/>
              </a:rPr>
              <a:t>continued</a:t>
            </a:r>
            <a:r>
              <a:rPr sz="1200" i="1" spc="-45" dirty="0">
                <a:latin typeface="Verdana"/>
                <a:cs typeface="Verdana"/>
              </a:rPr>
              <a:t> </a:t>
            </a:r>
            <a:r>
              <a:rPr sz="1200" i="1" spc="-5" dirty="0">
                <a:latin typeface="Verdana"/>
                <a:cs typeface="Verdana"/>
              </a:rPr>
              <a:t>on</a:t>
            </a:r>
            <a:r>
              <a:rPr sz="1200" i="1" spc="-35" dirty="0">
                <a:latin typeface="Verdana"/>
                <a:cs typeface="Verdana"/>
              </a:rPr>
              <a:t> </a:t>
            </a:r>
            <a:r>
              <a:rPr sz="1200" i="1" spc="5" dirty="0">
                <a:latin typeface="Verdana"/>
                <a:cs typeface="Verdana"/>
              </a:rPr>
              <a:t>next</a:t>
            </a:r>
            <a:r>
              <a:rPr sz="1200" i="1" spc="-35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slide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13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8033"/>
            <a:ext cx="7592695" cy="12433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600" spc="-5" dirty="0">
                <a:latin typeface="Verdana"/>
                <a:cs typeface="Verdana"/>
              </a:rPr>
              <a:t>SQL</a:t>
            </a:r>
            <a:r>
              <a:rPr sz="2600" spc="15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CREATE</a:t>
            </a:r>
            <a:r>
              <a:rPr sz="2600" spc="4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TABLE</a:t>
            </a:r>
            <a:r>
              <a:rPr sz="2600" spc="1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data</a:t>
            </a:r>
            <a:r>
              <a:rPr sz="2600" spc="2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definition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statements</a:t>
            </a:r>
            <a:r>
              <a:rPr sz="2600" spc="114" dirty="0">
                <a:latin typeface="Verdana"/>
                <a:cs typeface="Verdana"/>
              </a:rPr>
              <a:t> </a:t>
            </a:r>
            <a:r>
              <a:rPr sz="2600" dirty="0">
                <a:latin typeface="Verdana"/>
                <a:cs typeface="Verdana"/>
              </a:rPr>
              <a:t>for</a:t>
            </a:r>
            <a:r>
              <a:rPr sz="2600" spc="75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defining</a:t>
            </a:r>
            <a:r>
              <a:rPr sz="2600" spc="13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the</a:t>
            </a:r>
            <a:r>
              <a:rPr sz="2600" spc="95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COMPANY </a:t>
            </a:r>
            <a:r>
              <a:rPr sz="2600" spc="-5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schema</a:t>
            </a:r>
            <a:r>
              <a:rPr sz="2600" spc="5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from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Figure</a:t>
            </a:r>
            <a:r>
              <a:rPr sz="2600" spc="6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5.7 (Fig.</a:t>
            </a:r>
            <a:r>
              <a:rPr sz="2600" spc="3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6.1)</a:t>
            </a:r>
            <a:r>
              <a:rPr sz="2800" spc="-5" dirty="0">
                <a:latin typeface="Verdana"/>
                <a:cs typeface="Verdana"/>
              </a:rPr>
              <a:t>-continued</a:t>
            </a:r>
            <a:endParaRPr sz="28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0" y="1600200"/>
            <a:ext cx="6400800" cy="46482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14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5006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Attribute</a:t>
            </a:r>
            <a:r>
              <a:rPr spc="-10" dirty="0"/>
              <a:t> </a:t>
            </a:r>
            <a:r>
              <a:rPr spc="-5" dirty="0"/>
              <a:t>Data</a:t>
            </a:r>
            <a:r>
              <a:rPr spc="-10" dirty="0"/>
              <a:t> Types</a:t>
            </a:r>
            <a:r>
              <a:rPr spc="2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Domains</a:t>
            </a:r>
            <a:r>
              <a:rPr spc="1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115934" cy="396240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Basic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data</a:t>
            </a:r>
            <a:r>
              <a:rPr sz="2800" b="1" spc="-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333399"/>
                </a:solidFill>
                <a:latin typeface="Arial"/>
                <a:cs typeface="Arial"/>
              </a:rPr>
              <a:t>types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Numeric</a:t>
            </a:r>
            <a:r>
              <a:rPr sz="2600" b="1" spc="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endParaRPr sz="26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41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Integer</a:t>
            </a:r>
            <a:r>
              <a:rPr sz="24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numbers: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INTEGER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INT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SMALLINT</a:t>
            </a:r>
            <a:endParaRPr sz="2400">
              <a:latin typeface="Courier New"/>
              <a:cs typeface="Courier New"/>
            </a:endParaRPr>
          </a:p>
          <a:p>
            <a:pPr marL="1155700" lvl="2" indent="-229235">
              <a:lnSpc>
                <a:spcPts val="2855"/>
              </a:lnSpc>
              <a:spcBef>
                <a:spcPts val="58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Floating-point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(real)</a:t>
            </a:r>
            <a:r>
              <a:rPr sz="24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numbers: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FLOAT</a:t>
            </a:r>
            <a:r>
              <a:rPr sz="2400" spc="-1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REAL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endParaRPr sz="2400">
              <a:latin typeface="Arial MT"/>
              <a:cs typeface="Arial MT"/>
            </a:endParaRPr>
          </a:p>
          <a:p>
            <a:pPr marL="1155700">
              <a:lnSpc>
                <a:spcPts val="2855"/>
              </a:lnSpc>
            </a:pP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DOUBLE</a:t>
            </a:r>
            <a:r>
              <a:rPr sz="2400" spc="-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Courier New"/>
                <a:cs typeface="Courier New"/>
              </a:rPr>
              <a:t>PRECISION</a:t>
            </a:r>
            <a:endParaRPr sz="24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Character-string</a:t>
            </a:r>
            <a:r>
              <a:rPr sz="2600" b="1" spc="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endParaRPr sz="26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42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Fixed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length: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CHAR(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CHARACTER(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endParaRPr sz="2400">
              <a:latin typeface="Courier New"/>
              <a:cs typeface="Courier New"/>
            </a:endParaRPr>
          </a:p>
          <a:p>
            <a:pPr marL="1155700" marR="1301115" lvl="2" indent="-228600">
              <a:lnSpc>
                <a:spcPct val="100000"/>
              </a:lnSpc>
              <a:spcBef>
                <a:spcPts val="57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Varying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length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: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VARCHAR(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CHAR 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VARYING(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CHARACTER</a:t>
            </a:r>
            <a:r>
              <a:rPr sz="2400" spc="-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VARYING(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endParaRPr sz="24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5006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Attribute</a:t>
            </a:r>
            <a:r>
              <a:rPr spc="-10" dirty="0"/>
              <a:t> </a:t>
            </a:r>
            <a:r>
              <a:rPr spc="-5" dirty="0"/>
              <a:t>Data</a:t>
            </a:r>
            <a:r>
              <a:rPr spc="-10" dirty="0"/>
              <a:t> Types</a:t>
            </a:r>
            <a:r>
              <a:rPr spc="2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Domains</a:t>
            </a:r>
            <a:r>
              <a:rPr spc="1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75817" y="1567275"/>
            <a:ext cx="7607934" cy="4798060"/>
          </a:xfrm>
          <a:prstGeom prst="rect">
            <a:avLst/>
          </a:prstGeom>
        </p:spPr>
        <p:txBody>
          <a:bodyPr vert="horz" wrap="square" lIns="0" tIns="6921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54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Bit-string</a:t>
            </a:r>
            <a:r>
              <a:rPr sz="2600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endParaRPr sz="2600">
              <a:latin typeface="Arial MT"/>
              <a:cs typeface="Arial MT"/>
            </a:endParaRPr>
          </a:p>
          <a:p>
            <a:pPr marL="698500" lvl="1" indent="-229235">
              <a:lnSpc>
                <a:spcPct val="100000"/>
              </a:lnSpc>
              <a:spcBef>
                <a:spcPts val="42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Fixed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length: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BIT(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endParaRPr sz="2400">
              <a:latin typeface="Courier New"/>
              <a:cs typeface="Courier New"/>
            </a:endParaRPr>
          </a:p>
          <a:p>
            <a:pPr marL="698500" lvl="1" indent="-229235">
              <a:lnSpc>
                <a:spcPct val="100000"/>
              </a:lnSpc>
              <a:spcBef>
                <a:spcPts val="57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Varying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length: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BIT</a:t>
            </a:r>
            <a:r>
              <a:rPr sz="2400" spc="-1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VARYING(</a:t>
            </a:r>
            <a:r>
              <a:rPr sz="2400" i="1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)</a:t>
            </a:r>
            <a:endParaRPr sz="2400">
              <a:latin typeface="Courier New"/>
              <a:cs typeface="Courier New"/>
            </a:endParaRPr>
          </a:p>
          <a:p>
            <a:pPr marL="299085" indent="-287020">
              <a:lnSpc>
                <a:spcPct val="100000"/>
              </a:lnSpc>
              <a:spcBef>
                <a:spcPts val="78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Boolean</a:t>
            </a:r>
            <a:r>
              <a:rPr sz="2600" b="1" spc="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endParaRPr sz="2600">
              <a:latin typeface="Arial MT"/>
              <a:cs typeface="Arial MT"/>
            </a:endParaRPr>
          </a:p>
          <a:p>
            <a:pPr marL="698500" lvl="1" indent="-229235">
              <a:lnSpc>
                <a:spcPct val="100000"/>
              </a:lnSpc>
              <a:spcBef>
                <a:spcPts val="42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TRUE</a:t>
            </a:r>
            <a:r>
              <a:rPr sz="2400" spc="-4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FALSE</a:t>
            </a:r>
            <a:r>
              <a:rPr sz="2400" spc="-4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NULL</a:t>
            </a:r>
            <a:endParaRPr sz="2400">
              <a:latin typeface="Courier New"/>
              <a:cs typeface="Courier New"/>
            </a:endParaRPr>
          </a:p>
          <a:p>
            <a:pPr marL="299085" indent="-287020">
              <a:lnSpc>
                <a:spcPct val="100000"/>
              </a:lnSpc>
              <a:spcBef>
                <a:spcPts val="78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600" b="1" spc="-25" dirty="0">
                <a:solidFill>
                  <a:srgbClr val="800000"/>
                </a:solidFill>
                <a:latin typeface="Arial"/>
                <a:cs typeface="Arial"/>
              </a:rPr>
              <a:t>DATE</a:t>
            </a:r>
            <a:r>
              <a:rPr sz="2600" b="1" spc="6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endParaRPr sz="2600">
              <a:latin typeface="Arial MT"/>
              <a:cs typeface="Arial MT"/>
            </a:endParaRPr>
          </a:p>
          <a:p>
            <a:pPr marL="698500" lvl="1" indent="-229235">
              <a:lnSpc>
                <a:spcPct val="100000"/>
              </a:lnSpc>
              <a:spcBef>
                <a:spcPts val="58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Ten</a:t>
            </a:r>
            <a:r>
              <a:rPr sz="24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positions</a:t>
            </a:r>
            <a:endParaRPr sz="2400">
              <a:latin typeface="Arial MT"/>
              <a:cs typeface="Arial MT"/>
            </a:endParaRPr>
          </a:p>
          <a:p>
            <a:pPr marL="698500" marR="508634" lvl="1" indent="-228600">
              <a:lnSpc>
                <a:spcPct val="105800"/>
              </a:lnSpc>
              <a:spcBef>
                <a:spcPts val="244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Components</a:t>
            </a:r>
            <a:r>
              <a:rPr sz="24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YEAR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MONTH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DAY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form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YYYY-MM-DD</a:t>
            </a:r>
            <a:endParaRPr sz="2400">
              <a:latin typeface="Arial MT"/>
              <a:cs typeface="Arial MT"/>
            </a:endParaRPr>
          </a:p>
          <a:p>
            <a:pPr marL="698500" marR="5080" lvl="1" indent="-228600">
              <a:lnSpc>
                <a:spcPct val="100000"/>
              </a:lnSpc>
              <a:spcBef>
                <a:spcPts val="57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6991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Multiple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mapping functions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available in RDBMSs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change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date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formats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5006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Attribute</a:t>
            </a:r>
            <a:r>
              <a:rPr spc="-10" dirty="0"/>
              <a:t> </a:t>
            </a:r>
            <a:r>
              <a:rPr spc="-5" dirty="0"/>
              <a:t>Data</a:t>
            </a:r>
            <a:r>
              <a:rPr spc="-10" dirty="0"/>
              <a:t> Types</a:t>
            </a:r>
            <a:r>
              <a:rPr spc="2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Domains</a:t>
            </a:r>
            <a:r>
              <a:rPr spc="1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4365"/>
            <a:ext cx="8216900" cy="519112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Additional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Timestamp</a:t>
            </a:r>
            <a:r>
              <a:rPr sz="2600" b="1" spc="5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endParaRPr sz="26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spcBef>
                <a:spcPts val="459"/>
              </a:spcBef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Inclu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DATE</a:t>
            </a:r>
            <a:r>
              <a:rPr sz="2600" spc="-8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TIME</a:t>
            </a:r>
            <a:r>
              <a:rPr sz="2600" spc="-8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fields</a:t>
            </a:r>
            <a:endParaRPr sz="2600">
              <a:latin typeface="Arial MT"/>
              <a:cs typeface="Arial MT"/>
            </a:endParaRPr>
          </a:p>
          <a:p>
            <a:pPr marL="1155700" marR="1223645" lvl="2" indent="-228600">
              <a:lnSpc>
                <a:spcPct val="100000"/>
              </a:lnSpc>
              <a:spcBef>
                <a:spcPts val="75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Plus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minimum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six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positions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decimal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fractions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seconds</a:t>
            </a:r>
            <a:endParaRPr sz="24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409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p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ti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ona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l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WIT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H</a:t>
            </a:r>
            <a:r>
              <a:rPr sz="2400" spc="-2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TIM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400" spc="-2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ZON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400" spc="-76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q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ua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l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i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f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ier</a:t>
            </a:r>
            <a:endParaRPr sz="24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78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5" dirty="0">
                <a:solidFill>
                  <a:srgbClr val="800000"/>
                </a:solidFill>
                <a:latin typeface="Arial"/>
                <a:cs typeface="Arial"/>
              </a:rPr>
              <a:t>INTERVAL</a:t>
            </a:r>
            <a:r>
              <a:rPr sz="2600" b="1" spc="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endParaRPr sz="2600">
              <a:latin typeface="Arial MT"/>
              <a:cs typeface="Arial MT"/>
            </a:endParaRPr>
          </a:p>
          <a:p>
            <a:pPr marL="1155700" marR="5080" lvl="2" indent="-228600">
              <a:lnSpc>
                <a:spcPct val="100000"/>
              </a:lnSpc>
              <a:spcBef>
                <a:spcPts val="58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Specifies a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relative value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that can be used to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increment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 decrement</a:t>
            </a:r>
            <a:r>
              <a:rPr sz="24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absolute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date,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time,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timestamp</a:t>
            </a:r>
            <a:endParaRPr sz="2400">
              <a:latin typeface="Arial MT"/>
              <a:cs typeface="Arial MT"/>
            </a:endParaRPr>
          </a:p>
          <a:p>
            <a:pPr marL="756285" marR="103505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  <a:tab pos="6122670" algn="l"/>
              </a:tabLst>
            </a:pPr>
            <a:r>
              <a:rPr sz="2400" b="1" spc="-20" dirty="0">
                <a:solidFill>
                  <a:srgbClr val="800000"/>
                </a:solidFill>
                <a:latin typeface="Arial"/>
                <a:cs typeface="Arial"/>
              </a:rPr>
              <a:t>DATE,</a:t>
            </a:r>
            <a:r>
              <a:rPr sz="2400" b="1" spc="8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TIME,</a:t>
            </a:r>
            <a:r>
              <a:rPr sz="2400" b="1" spc="-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Timestamp,</a:t>
            </a:r>
            <a:r>
              <a:rPr sz="2400" b="1" spc="-10" dirty="0">
                <a:solidFill>
                  <a:srgbClr val="800000"/>
                </a:solidFill>
                <a:latin typeface="Arial"/>
                <a:cs typeface="Arial"/>
              </a:rPr>
              <a:t> INTERVAL	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400" spc="-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can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cast</a:t>
            </a:r>
            <a:r>
              <a:rPr sz="2400" b="1" spc="-2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or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converted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string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formats</a:t>
            </a:r>
            <a:r>
              <a:rPr sz="2400" spc="-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comparison.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5006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Attribute</a:t>
            </a:r>
            <a:r>
              <a:rPr spc="-10" dirty="0"/>
              <a:t> </a:t>
            </a:r>
            <a:r>
              <a:rPr spc="-5" dirty="0"/>
              <a:t>Data</a:t>
            </a:r>
            <a:r>
              <a:rPr spc="-10" dirty="0"/>
              <a:t> Types</a:t>
            </a:r>
            <a:r>
              <a:rPr spc="2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Domains</a:t>
            </a:r>
            <a:r>
              <a:rPr spc="1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280517" y="1381271"/>
            <a:ext cx="8154670" cy="466534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Domain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with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specification</a:t>
            </a:r>
            <a:endParaRPr sz="2600">
              <a:latin typeface="Arial MT"/>
              <a:cs typeface="Arial MT"/>
            </a:endParaRPr>
          </a:p>
          <a:p>
            <a:pPr marL="756285" marR="86360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Makes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easier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change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domain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numerous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Improves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schema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readability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Example:</a:t>
            </a:r>
            <a:endParaRPr sz="26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37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400" spc="-1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DOMAIN</a:t>
            </a:r>
            <a:r>
              <a:rPr sz="2400" spc="-3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Courier New"/>
                <a:cs typeface="Courier New"/>
              </a:rPr>
              <a:t>SSN_TYPE</a:t>
            </a:r>
            <a:r>
              <a:rPr sz="2400" spc="-1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AS</a:t>
            </a:r>
            <a:r>
              <a:rPr sz="2400" spc="-1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Courier New"/>
                <a:cs typeface="Courier New"/>
              </a:rPr>
              <a:t>CHAR(9);</a:t>
            </a:r>
            <a:endParaRPr sz="24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869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TYPE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Defined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(UDTs)</a:t>
            </a:r>
            <a:r>
              <a:rPr sz="26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supported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object-oriented</a:t>
            </a:r>
            <a:r>
              <a:rPr sz="2600" spc="7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applications.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(See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Ch.12)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24534" y="6007100"/>
            <a:ext cx="156210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command: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44800" y="6031483"/>
            <a:ext cx="20339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400" spc="-114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TYPE</a:t>
            </a:r>
            <a:endParaRPr sz="24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1048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Specifying</a:t>
            </a:r>
            <a:r>
              <a:rPr spc="55" dirty="0"/>
              <a:t> </a:t>
            </a:r>
            <a:r>
              <a:rPr spc="-5" dirty="0"/>
              <a:t>Constraints</a:t>
            </a:r>
            <a:r>
              <a:rPr spc="25" dirty="0"/>
              <a:t> </a:t>
            </a:r>
            <a:r>
              <a:rPr spc="-5" dirty="0"/>
              <a:t>in</a:t>
            </a:r>
            <a:r>
              <a:rPr dirty="0"/>
              <a:t> 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8230870" cy="449135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Basic</a:t>
            </a:r>
            <a:r>
              <a:rPr sz="2800" b="1" spc="-4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constraints:</a:t>
            </a:r>
            <a:endParaRPr sz="2800">
              <a:latin typeface="Arial"/>
              <a:cs typeface="Arial"/>
            </a:endParaRPr>
          </a:p>
          <a:p>
            <a:pPr marL="356870" marR="2095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Relational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Model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has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3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basic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that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supported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SQL:</a:t>
            </a:r>
            <a:endParaRPr sz="2800">
              <a:latin typeface="Arial MT"/>
              <a:cs typeface="Arial MT"/>
            </a:endParaRPr>
          </a:p>
          <a:p>
            <a:pPr marL="756285" marR="69532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Key</a:t>
            </a:r>
            <a:r>
              <a:rPr sz="26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constraint: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primary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key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cannot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duplicated</a:t>
            </a:r>
            <a:endParaRPr sz="2600">
              <a:latin typeface="Arial MT"/>
              <a:cs typeface="Arial MT"/>
            </a:endParaRPr>
          </a:p>
          <a:p>
            <a:pPr marL="756285" marR="46926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Entity</a:t>
            </a:r>
            <a:r>
              <a:rPr sz="2600" b="1" spc="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Integrity</a:t>
            </a:r>
            <a:r>
              <a:rPr sz="2600" b="1" spc="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Constraint: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primary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key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cannot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null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Referential</a:t>
            </a:r>
            <a:r>
              <a:rPr sz="2600" b="1" spc="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integrity</a:t>
            </a:r>
            <a:r>
              <a:rPr sz="2600" b="1" spc="2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: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“foreign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key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“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have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already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present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primary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key,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null.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960614" y="6602965"/>
            <a:ext cx="82931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2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7561580" cy="301498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Definition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Types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Specifying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Basic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Retrieval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Queries 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SQL</a:t>
            </a:r>
            <a:endParaRPr sz="2800">
              <a:latin typeface="Arial MT"/>
              <a:cs typeface="Arial MT"/>
            </a:endParaRPr>
          </a:p>
          <a:p>
            <a:pPr marL="356870" marR="5080" indent="-344805">
              <a:lnSpc>
                <a:spcPct val="105800"/>
              </a:lnSpc>
              <a:spcBef>
                <a:spcPts val="28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INSER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DELET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UPDAT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ents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  SQL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Additional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Features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403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Specifying</a:t>
            </a:r>
            <a:r>
              <a:rPr spc="45" dirty="0"/>
              <a:t> </a:t>
            </a:r>
            <a:r>
              <a:rPr dirty="0"/>
              <a:t>Attribute</a:t>
            </a:r>
            <a:r>
              <a:rPr spc="-20" dirty="0"/>
              <a:t> </a:t>
            </a:r>
            <a:r>
              <a:rPr spc="-5" dirty="0"/>
              <a:t>Constraints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364198"/>
            <a:ext cx="7967980" cy="3855085"/>
          </a:xfrm>
          <a:prstGeom prst="rect">
            <a:avLst/>
          </a:prstGeom>
        </p:spPr>
        <p:txBody>
          <a:bodyPr vert="horz" wrap="square" lIns="0" tIns="8826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695"/>
              </a:spcBef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Other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Restrictions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domains: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Default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endParaRPr sz="2800">
              <a:latin typeface="Arial MT"/>
              <a:cs typeface="Arial MT"/>
            </a:endParaRPr>
          </a:p>
          <a:p>
            <a:pPr marL="607060" lvl="1" indent="-137795">
              <a:lnSpc>
                <a:spcPct val="100000"/>
              </a:lnSpc>
              <a:spcBef>
                <a:spcPts val="415"/>
              </a:spcBef>
              <a:buClr>
                <a:srgbClr val="333399"/>
              </a:buClr>
              <a:buSzPct val="51923"/>
              <a:buFont typeface="Wingdings"/>
              <a:buChar char=""/>
              <a:tabLst>
                <a:tab pos="607695" algn="l"/>
              </a:tabLst>
            </a:pP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DEFAULT</a:t>
            </a:r>
            <a:r>
              <a:rPr sz="2600" b="1" spc="-4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&lt;value&gt;</a:t>
            </a:r>
            <a:endParaRPr sz="2600">
              <a:latin typeface="Courier New"/>
              <a:cs typeface="Courier New"/>
            </a:endParaRPr>
          </a:p>
          <a:p>
            <a:pPr marL="469900" marR="107314" lvl="1">
              <a:lnSpc>
                <a:spcPct val="102200"/>
              </a:lnSpc>
              <a:spcBef>
                <a:spcPts val="1315"/>
              </a:spcBef>
              <a:buClr>
                <a:srgbClr val="990033"/>
              </a:buClr>
              <a:buSzPct val="55357"/>
              <a:buFont typeface="Wingdings"/>
              <a:buChar char=""/>
              <a:tabLst>
                <a:tab pos="629920" algn="l"/>
              </a:tabLst>
            </a:pP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NULL</a:t>
            </a:r>
            <a:r>
              <a:rPr sz="2800" spc="1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 not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permitted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particular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attribute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(NOT</a:t>
            </a:r>
            <a:r>
              <a:rPr sz="28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NULL)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8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CHECK</a:t>
            </a:r>
            <a:r>
              <a:rPr sz="2600" b="1" spc="7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607060" lvl="1" indent="-137795">
              <a:lnSpc>
                <a:spcPct val="100000"/>
              </a:lnSpc>
              <a:spcBef>
                <a:spcPts val="610"/>
              </a:spcBef>
              <a:buClr>
                <a:srgbClr val="333399"/>
              </a:buClr>
              <a:buSzPct val="51923"/>
              <a:buFont typeface="Wingdings"/>
              <a:buChar char=""/>
              <a:tabLst>
                <a:tab pos="607695" algn="l"/>
              </a:tabLst>
            </a:pP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Dnumber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INT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5" dirty="0">
                <a:solidFill>
                  <a:srgbClr val="800000"/>
                </a:solidFill>
                <a:latin typeface="Courier New"/>
                <a:cs typeface="Courier New"/>
              </a:rPr>
              <a:t>NOT</a:t>
            </a:r>
            <a:r>
              <a:rPr sz="2600" spc="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NULL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CHECK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5" dirty="0">
                <a:solidFill>
                  <a:srgbClr val="800000"/>
                </a:solidFill>
                <a:latin typeface="Courier New"/>
                <a:cs typeface="Courier New"/>
              </a:rPr>
              <a:t>(Dnumber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 &gt;</a:t>
            </a:r>
            <a:endParaRPr sz="2600">
              <a:latin typeface="Courier New"/>
              <a:cs typeface="Courier New"/>
            </a:endParaRPr>
          </a:p>
          <a:p>
            <a:pPr marL="469900">
              <a:lnSpc>
                <a:spcPct val="100000"/>
              </a:lnSpc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0</a:t>
            </a:r>
            <a:r>
              <a:rPr sz="2600" spc="-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AND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Dnumber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21);</a:t>
            </a:r>
            <a:endParaRPr sz="2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27697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Specifying</a:t>
            </a:r>
            <a:r>
              <a:rPr spc="55" dirty="0"/>
              <a:t> </a:t>
            </a:r>
            <a:r>
              <a:rPr dirty="0"/>
              <a:t>Key</a:t>
            </a:r>
            <a:r>
              <a:rPr spc="-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Referential </a:t>
            </a:r>
            <a:r>
              <a:rPr spc="-985" dirty="0"/>
              <a:t> </a:t>
            </a:r>
            <a:r>
              <a:rPr spc="-5" dirty="0"/>
              <a:t>Integrity</a:t>
            </a:r>
            <a:r>
              <a:rPr spc="10" dirty="0"/>
              <a:t> </a:t>
            </a:r>
            <a:r>
              <a:rPr spc="-5" dirty="0"/>
              <a:t>Constraints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7991475" cy="377444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PRIMARY</a:t>
            </a:r>
            <a:r>
              <a:rPr sz="2800" b="1" spc="-8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KEY</a:t>
            </a:r>
            <a:r>
              <a:rPr sz="2800" b="1" spc="-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Specifies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more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make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primary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09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Dnumber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INT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PRIMARY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KEY;</a:t>
            </a:r>
            <a:endParaRPr sz="26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69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UNIQUE</a:t>
            </a:r>
            <a:r>
              <a:rPr sz="2800" b="1" spc="-10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756285" marR="837565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Specifies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alternate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(secondary)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keys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(called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CANDIDATE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keys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model).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09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Dname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VARCHAR(15)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UNIQUE;</a:t>
            </a:r>
            <a:endParaRPr sz="2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27697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Specifying</a:t>
            </a:r>
            <a:r>
              <a:rPr spc="55" dirty="0"/>
              <a:t> </a:t>
            </a:r>
            <a:r>
              <a:rPr dirty="0"/>
              <a:t>Key</a:t>
            </a:r>
            <a:r>
              <a:rPr spc="-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Referential </a:t>
            </a:r>
            <a:r>
              <a:rPr spc="-985" dirty="0"/>
              <a:t> </a:t>
            </a:r>
            <a:r>
              <a:rPr spc="-5" dirty="0"/>
              <a:t>Integrity</a:t>
            </a:r>
            <a:r>
              <a:rPr spc="15" dirty="0"/>
              <a:t> </a:t>
            </a:r>
            <a:r>
              <a:rPr spc="-10" dirty="0"/>
              <a:t>Constraints</a:t>
            </a:r>
            <a:r>
              <a:rPr spc="35" dirty="0"/>
              <a:t> </a:t>
            </a:r>
            <a:r>
              <a:rPr spc="-5" dirty="0"/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023225" cy="394017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FOREIG</a:t>
            </a:r>
            <a:r>
              <a:rPr sz="2800" b="1" spc="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800" b="1" spc="-9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KE</a:t>
            </a:r>
            <a:r>
              <a:rPr sz="2800" b="1" spc="5" dirty="0">
                <a:solidFill>
                  <a:srgbClr val="333399"/>
                </a:solidFill>
                <a:latin typeface="Courier New"/>
                <a:cs typeface="Courier New"/>
              </a:rPr>
              <a:t>Y</a:t>
            </a:r>
            <a:r>
              <a:rPr sz="2800" b="1" spc="-919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lause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Default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operation: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reject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update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violation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Attach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referential</a:t>
            </a:r>
            <a:r>
              <a:rPr sz="2600" b="1" spc="4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triggered</a:t>
            </a:r>
            <a:r>
              <a:rPr sz="2600" b="1" spc="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action</a:t>
            </a:r>
            <a:r>
              <a:rPr sz="2600" b="1" spc="2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</a:t>
            </a:r>
            <a:endParaRPr sz="2600">
              <a:latin typeface="Arial MT"/>
              <a:cs typeface="Arial MT"/>
            </a:endParaRPr>
          </a:p>
          <a:p>
            <a:pPr marL="1155700" lvl="2" indent="-229235">
              <a:lnSpc>
                <a:spcPts val="2855"/>
              </a:lnSpc>
              <a:spcBef>
                <a:spcPts val="41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Options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include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SET</a:t>
            </a:r>
            <a:r>
              <a:rPr sz="2400" spc="-3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NULL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CASCADE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SET</a:t>
            </a:r>
            <a:endParaRPr sz="2400">
              <a:latin typeface="Courier New"/>
              <a:cs typeface="Courier New"/>
            </a:endParaRPr>
          </a:p>
          <a:p>
            <a:pPr marL="1155700">
              <a:lnSpc>
                <a:spcPts val="2855"/>
              </a:lnSpc>
            </a:pP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DEFAULT</a:t>
            </a:r>
            <a:endParaRPr sz="2400">
              <a:latin typeface="Courier New"/>
              <a:cs typeface="Courier New"/>
            </a:endParaRPr>
          </a:p>
          <a:p>
            <a:pPr marL="1155700" marR="46990" lvl="2" indent="-228600">
              <a:lnSpc>
                <a:spcPct val="99200"/>
              </a:lnSpc>
              <a:spcBef>
                <a:spcPts val="65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Ac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ion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ken</a:t>
            </a:r>
            <a:r>
              <a:rPr sz="24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DB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f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SE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 NUL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L</a:t>
            </a:r>
            <a:r>
              <a:rPr sz="2400" spc="-79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SET  DEFAUL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400" spc="-79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t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h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f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both</a:t>
            </a:r>
            <a:r>
              <a:rPr sz="24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O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400" spc="-2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DELET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400" spc="-79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d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ON 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UPDATE</a:t>
            </a:r>
            <a:endParaRPr sz="2400">
              <a:latin typeface="Courier New"/>
              <a:cs typeface="Courier New"/>
            </a:endParaRPr>
          </a:p>
          <a:p>
            <a:pPr marL="1155700" lvl="2" indent="-229235">
              <a:lnSpc>
                <a:spcPct val="100000"/>
              </a:lnSpc>
              <a:spcBef>
                <a:spcPts val="62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CASCADE</a:t>
            </a:r>
            <a:r>
              <a:rPr sz="2400" spc="-78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option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suitable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“relationship”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relations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8432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Giving</a:t>
            </a:r>
            <a:r>
              <a:rPr dirty="0"/>
              <a:t> </a:t>
            </a:r>
            <a:r>
              <a:rPr spc="-5" dirty="0"/>
              <a:t>Names</a:t>
            </a:r>
            <a:r>
              <a:rPr spc="-15" dirty="0"/>
              <a:t> </a:t>
            </a:r>
            <a:r>
              <a:rPr spc="5" dirty="0"/>
              <a:t>to</a:t>
            </a:r>
            <a:r>
              <a:rPr spc="-10" dirty="0"/>
              <a:t> </a:t>
            </a:r>
            <a:r>
              <a:rPr spc="-5" dirty="0"/>
              <a:t>Constraints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5592445" cy="154495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Using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Keyword</a:t>
            </a:r>
            <a:r>
              <a:rPr sz="28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CONSTRAINT</a:t>
            </a:r>
            <a:endParaRPr sz="28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constraint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Useful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later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altering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48513"/>
            <a:ext cx="7204709" cy="1213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600" spc="-5" dirty="0">
                <a:latin typeface="Verdana"/>
                <a:cs typeface="Verdana"/>
              </a:rPr>
              <a:t>Default</a:t>
            </a:r>
            <a:r>
              <a:rPr sz="2600" spc="2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attribute</a:t>
            </a:r>
            <a:r>
              <a:rPr sz="2600" spc="4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values</a:t>
            </a:r>
            <a:r>
              <a:rPr sz="2600" spc="1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and</a:t>
            </a:r>
            <a:r>
              <a:rPr sz="2600" spc="3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referential 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integrity</a:t>
            </a:r>
            <a:r>
              <a:rPr sz="2600" spc="30" dirty="0">
                <a:latin typeface="Verdana"/>
                <a:cs typeface="Verdana"/>
              </a:rPr>
              <a:t> </a:t>
            </a:r>
            <a:r>
              <a:rPr sz="2600" spc="-10" dirty="0">
                <a:latin typeface="Verdana"/>
                <a:cs typeface="Verdana"/>
              </a:rPr>
              <a:t>triggered</a:t>
            </a:r>
            <a:r>
              <a:rPr sz="2600" spc="9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action</a:t>
            </a:r>
            <a:r>
              <a:rPr sz="26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specification</a:t>
            </a:r>
            <a:r>
              <a:rPr sz="2600" spc="25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(Fig. </a:t>
            </a:r>
            <a:r>
              <a:rPr sz="2600" spc="-900" dirty="0">
                <a:latin typeface="Verdana"/>
                <a:cs typeface="Verdana"/>
              </a:rPr>
              <a:t> </a:t>
            </a:r>
            <a:r>
              <a:rPr sz="2600" spc="-5" dirty="0">
                <a:latin typeface="Verdana"/>
                <a:cs typeface="Verdana"/>
              </a:rPr>
              <a:t>6.2)</a:t>
            </a:r>
            <a:endParaRPr sz="26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8655" y="1600200"/>
            <a:ext cx="5335513" cy="50292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7138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Specifying</a:t>
            </a:r>
            <a:r>
              <a:rPr spc="55" dirty="0"/>
              <a:t> </a:t>
            </a:r>
            <a:r>
              <a:rPr spc="-5" dirty="0"/>
              <a:t>Constraints</a:t>
            </a:r>
            <a:r>
              <a:rPr spc="35" dirty="0"/>
              <a:t> </a:t>
            </a:r>
            <a:r>
              <a:rPr dirty="0"/>
              <a:t>on</a:t>
            </a:r>
            <a:r>
              <a:rPr spc="5" dirty="0"/>
              <a:t> </a:t>
            </a:r>
            <a:r>
              <a:rPr spc="-5" dirty="0"/>
              <a:t>Tuples </a:t>
            </a:r>
            <a:r>
              <a:rPr spc="-985" dirty="0"/>
              <a:t> </a:t>
            </a:r>
            <a:r>
              <a:rPr spc="-5" dirty="0"/>
              <a:t>Using</a:t>
            </a:r>
            <a:r>
              <a:rPr spc="15" dirty="0"/>
              <a:t> </a:t>
            </a:r>
            <a:r>
              <a:rPr spc="-5" dirty="0"/>
              <a:t>CHECK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4"/>
            <a:ext cx="7886700" cy="30765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189230" indent="-344805">
              <a:lnSpc>
                <a:spcPct val="100000"/>
              </a:lnSpc>
              <a:spcBef>
                <a:spcPts val="9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Additional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individual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within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also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possible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using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CHECK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CHECK</a:t>
            </a:r>
            <a:r>
              <a:rPr sz="2800" spc="-4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clauses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at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spc="-6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TABLE</a:t>
            </a:r>
            <a:endParaRPr sz="2800">
              <a:latin typeface="Courier New"/>
              <a:cs typeface="Courier New"/>
            </a:endParaRPr>
          </a:p>
          <a:p>
            <a:pPr marL="356870">
              <a:lnSpc>
                <a:spcPct val="100000"/>
              </a:lnSpc>
              <a:spcBef>
                <a:spcPts val="195"/>
              </a:spcBef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statement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Apply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each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individually</a:t>
            </a:r>
            <a:endParaRPr sz="2600">
              <a:latin typeface="Arial MT"/>
              <a:cs typeface="Arial MT"/>
            </a:endParaRPr>
          </a:p>
          <a:p>
            <a:pPr marL="756285" marR="1963420" lvl="1" indent="-287020">
              <a:lnSpc>
                <a:spcPct val="100000"/>
              </a:lnSpc>
              <a:spcBef>
                <a:spcPts val="40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CHECK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(Dept_create_date</a:t>
            </a:r>
            <a:r>
              <a:rPr sz="2600" spc="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&lt;= </a:t>
            </a:r>
            <a:r>
              <a:rPr sz="2600" spc="-154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Mgr_start_date);</a:t>
            </a:r>
            <a:endParaRPr sz="2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3341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Retrieval</a:t>
            </a:r>
            <a:r>
              <a:rPr spc="45" dirty="0"/>
              <a:t> </a:t>
            </a:r>
            <a:r>
              <a:rPr spc="-5" dirty="0"/>
              <a:t>Queries</a:t>
            </a:r>
            <a:r>
              <a:rPr dirty="0"/>
              <a:t> </a:t>
            </a:r>
            <a:r>
              <a:rPr spc="-5" dirty="0"/>
              <a:t>in</a:t>
            </a:r>
            <a:r>
              <a:rPr spc="10" dirty="0"/>
              <a:t> </a:t>
            </a:r>
            <a:r>
              <a:rPr dirty="0"/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208009" cy="422846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SELEC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tatem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nt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One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basic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statement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retrieving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information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database</a:t>
            </a:r>
            <a:endParaRPr sz="2600">
              <a:latin typeface="Arial MT"/>
              <a:cs typeface="Arial MT"/>
            </a:endParaRPr>
          </a:p>
          <a:p>
            <a:pPr marL="356870" marR="573405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allows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table to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have two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 more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 </a:t>
            </a:r>
            <a:r>
              <a:rPr sz="2800" spc="-7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that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identical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their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endParaRPr sz="2800">
              <a:latin typeface="Arial MT"/>
              <a:cs typeface="Arial MT"/>
            </a:endParaRPr>
          </a:p>
          <a:p>
            <a:pPr marL="756285" marR="21082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Unlike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model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(relational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model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strictly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set-theory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based)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Multiset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bag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behavior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Tuple-id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key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40715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65" dirty="0"/>
              <a:t> </a:t>
            </a:r>
            <a:r>
              <a:rPr dirty="0"/>
              <a:t>SELECT-FROM-WHERE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/>
              <a:t>Structure</a:t>
            </a:r>
            <a:r>
              <a:rPr spc="-10" dirty="0"/>
              <a:t> </a:t>
            </a:r>
            <a:r>
              <a:rPr dirty="0"/>
              <a:t>of </a:t>
            </a:r>
            <a:r>
              <a:rPr spc="-5" dirty="0"/>
              <a:t>Basic </a:t>
            </a:r>
            <a:r>
              <a:rPr dirty="0"/>
              <a:t>SQL</a:t>
            </a:r>
            <a:r>
              <a:rPr spc="-10" dirty="0"/>
              <a:t> </a:t>
            </a:r>
            <a:r>
              <a:rPr spc="-5" dirty="0"/>
              <a:t>Queries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97228"/>
            <a:ext cx="6181090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ic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form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SELEC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tatem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nt:</a:t>
            </a:r>
            <a:endParaRPr sz="2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2785" y="2438400"/>
            <a:ext cx="7200324" cy="25908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203657"/>
            <a:ext cx="805688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65" dirty="0"/>
              <a:t> </a:t>
            </a:r>
            <a:r>
              <a:rPr dirty="0"/>
              <a:t>SELECT-FROM-WHERE</a:t>
            </a:r>
            <a:r>
              <a:rPr spc="-50" dirty="0"/>
              <a:t> </a:t>
            </a:r>
            <a:r>
              <a:rPr dirty="0"/>
              <a:t>Structure </a:t>
            </a:r>
            <a:r>
              <a:rPr spc="-985" dirty="0"/>
              <a:t> </a:t>
            </a:r>
            <a:r>
              <a:rPr spc="-5" dirty="0"/>
              <a:t>of </a:t>
            </a:r>
            <a:r>
              <a:rPr dirty="0"/>
              <a:t>Basic SQL </a:t>
            </a:r>
            <a:r>
              <a:rPr spc="-5" dirty="0"/>
              <a:t>Queries</a:t>
            </a:r>
            <a:r>
              <a:rPr dirty="0"/>
              <a:t> </a:t>
            </a:r>
            <a:r>
              <a:rPr spc="-5" dirty="0"/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2015168"/>
            <a:ext cx="7926705" cy="4159250"/>
          </a:xfrm>
          <a:prstGeom prst="rect">
            <a:avLst/>
          </a:prstGeom>
        </p:spPr>
        <p:txBody>
          <a:bodyPr vert="horz" wrap="square" lIns="0" tIns="7810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1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Logical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comparison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operators</a:t>
            </a:r>
            <a:endParaRPr sz="28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spcBef>
                <a:spcPts val="459"/>
              </a:spcBef>
              <a:tabLst>
                <a:tab pos="756285" algn="l"/>
              </a:tabLst>
            </a:pPr>
            <a:r>
              <a:rPr sz="1450" spc="-10" dirty="0">
                <a:solidFill>
                  <a:srgbClr val="333399"/>
                </a:solidFill>
                <a:latin typeface="Wingdings"/>
                <a:cs typeface="Wingdings"/>
              </a:rPr>
              <a:t></a:t>
            </a:r>
            <a:r>
              <a:rPr sz="1450" spc="-10" dirty="0">
                <a:solidFill>
                  <a:srgbClr val="333399"/>
                </a:solidFill>
                <a:latin typeface="Times New Roman"/>
                <a:cs typeface="Times New Roman"/>
              </a:rPr>
              <a:t>	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,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&lt;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,</a:t>
            </a:r>
            <a:r>
              <a:rPr sz="2600" spc="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&lt;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,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&gt;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,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&gt;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,</a:t>
            </a:r>
            <a:r>
              <a:rPr sz="2600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&lt;&gt;</a:t>
            </a:r>
            <a:endParaRPr sz="26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83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Projection</a:t>
            </a:r>
            <a:r>
              <a:rPr sz="2800" b="1" spc="-7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attributes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whose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values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retrieved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Selection</a:t>
            </a:r>
            <a:r>
              <a:rPr sz="2800" b="1" spc="-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condition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Boolean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true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any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retrieved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tuple.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Selection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conditions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include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conditions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(see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Ch.8)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when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multiple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relations</a:t>
            </a:r>
            <a:r>
              <a:rPr sz="2600" spc="7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involved.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4191" y="2983992"/>
            <a:ext cx="6812327" cy="13732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2000" y="4648200"/>
            <a:ext cx="6824514" cy="13732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7098" y="1550371"/>
            <a:ext cx="4482481" cy="93719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949952" y="1463039"/>
            <a:ext cx="3505200" cy="145480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8050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</a:t>
            </a:r>
            <a:r>
              <a:rPr spc="-15" dirty="0"/>
              <a:t> </a:t>
            </a:r>
            <a:r>
              <a:rPr spc="-5" dirty="0"/>
              <a:t>Retrieval</a:t>
            </a:r>
            <a:r>
              <a:rPr spc="35" dirty="0"/>
              <a:t> </a:t>
            </a:r>
            <a:r>
              <a:rPr spc="-5" dirty="0"/>
              <a:t>Queries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2186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</a:t>
            </a:r>
            <a:r>
              <a:rPr spc="-60" dirty="0"/>
              <a:t> </a:t>
            </a:r>
            <a:r>
              <a:rPr dirty="0"/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255431"/>
            <a:ext cx="8190230" cy="522795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language</a:t>
            </a:r>
            <a:endParaRPr sz="2800">
              <a:latin typeface="Arial MT"/>
              <a:cs typeface="Arial MT"/>
            </a:endParaRPr>
          </a:p>
          <a:p>
            <a:pPr marL="756285" marR="1460500" lvl="1" indent="-287020">
              <a:lnSpc>
                <a:spcPct val="100000"/>
              </a:lnSpc>
              <a:spcBef>
                <a:spcPts val="59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Considered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one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major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reasons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commercial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success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databases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5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59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origin</a:t>
            </a:r>
            <a:r>
              <a:rPr sz="24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predicate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calculus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called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calculus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(see</a:t>
            </a:r>
            <a:r>
              <a:rPr sz="24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Ch.8)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which</a:t>
            </a:r>
            <a:r>
              <a:rPr sz="24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was</a:t>
            </a:r>
            <a:r>
              <a:rPr sz="24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proposed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initially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language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SQUARE.</a:t>
            </a:r>
            <a:endParaRPr sz="2400">
              <a:latin typeface="Arial MT"/>
              <a:cs typeface="Arial MT"/>
            </a:endParaRPr>
          </a:p>
          <a:p>
            <a:pPr marL="756285" marR="46355" lvl="1" indent="-287020">
              <a:lnSpc>
                <a:spcPct val="100299"/>
              </a:lnSpc>
              <a:spcBef>
                <a:spcPts val="61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Actually</a:t>
            </a:r>
            <a:r>
              <a:rPr sz="20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comes</a:t>
            </a:r>
            <a:r>
              <a:rPr sz="20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0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word</a:t>
            </a:r>
            <a:r>
              <a:rPr sz="20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“SEQUEL”</a:t>
            </a:r>
            <a:r>
              <a:rPr sz="20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which</a:t>
            </a:r>
            <a:r>
              <a:rPr sz="20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was</a:t>
            </a:r>
            <a:r>
              <a:rPr sz="20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original</a:t>
            </a:r>
            <a:r>
              <a:rPr sz="20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term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 used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paper:</a:t>
            </a:r>
            <a:r>
              <a:rPr sz="20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“SEQUEL</a:t>
            </a:r>
            <a:r>
              <a:rPr sz="20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 SQUARE”</a:t>
            </a:r>
            <a:r>
              <a:rPr sz="20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by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 Chamberlin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Boyce.</a:t>
            </a:r>
            <a:r>
              <a:rPr sz="2000" spc="9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IBM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could</a:t>
            </a:r>
            <a:r>
              <a:rPr sz="20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not</a:t>
            </a:r>
            <a:r>
              <a:rPr sz="20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copyright</a:t>
            </a:r>
            <a:r>
              <a:rPr sz="2000" spc="9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term,</a:t>
            </a:r>
            <a:r>
              <a:rPr sz="20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so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they </a:t>
            </a:r>
            <a:r>
              <a:rPr sz="2000" spc="-5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abbreviated</a:t>
            </a:r>
            <a:r>
              <a:rPr sz="20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copyrighted</a:t>
            </a:r>
            <a:r>
              <a:rPr sz="2000" spc="1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 term SQL.</a:t>
            </a:r>
            <a:endParaRPr sz="20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84"/>
              </a:spcBef>
              <a:buClr>
                <a:srgbClr val="333399"/>
              </a:buClr>
              <a:buSzPct val="55000"/>
              <a:buFont typeface="Wingdings"/>
              <a:buChar char=""/>
              <a:tabLst>
                <a:tab pos="756285" algn="l"/>
                <a:tab pos="756920" algn="l"/>
                <a:tab pos="2504440" algn="l"/>
              </a:tabLst>
            </a:pP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Now</a:t>
            </a:r>
            <a:r>
              <a:rPr sz="20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popularly	known</a:t>
            </a:r>
            <a:r>
              <a:rPr sz="20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0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“Structured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0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language”.</a:t>
            </a:r>
            <a:endParaRPr sz="20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6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  <a:tab pos="343281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 informal	or</a:t>
            </a:r>
            <a:r>
              <a:rPr sz="24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practical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rendering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7244" y="6467347"/>
            <a:ext cx="459232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latin typeface="Arial MT"/>
                <a:cs typeface="Arial MT"/>
              </a:rPr>
              <a:t>C</a:t>
            </a:r>
            <a:r>
              <a:rPr sz="900" spc="-10" dirty="0">
                <a:latin typeface="Arial MT"/>
                <a:cs typeface="Arial MT"/>
              </a:rPr>
              <a:t>o</a:t>
            </a:r>
            <a:r>
              <a:rPr sz="3600" spc="-1192" baseline="1157" dirty="0">
                <a:solidFill>
                  <a:srgbClr val="800000"/>
                </a:solidFill>
                <a:latin typeface="Arial MT"/>
                <a:cs typeface="Arial MT"/>
              </a:rPr>
              <a:t>r</a:t>
            </a:r>
            <a:r>
              <a:rPr sz="900" dirty="0">
                <a:latin typeface="Arial MT"/>
                <a:cs typeface="Arial MT"/>
              </a:rPr>
              <a:t>p</a:t>
            </a:r>
            <a:r>
              <a:rPr sz="900" spc="-165" dirty="0">
                <a:latin typeface="Arial MT"/>
                <a:cs typeface="Arial MT"/>
              </a:rPr>
              <a:t>y</a:t>
            </a:r>
            <a:r>
              <a:rPr sz="3600" spc="-1762" baseline="1157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900" spc="5" dirty="0">
                <a:latin typeface="Arial MT"/>
                <a:cs typeface="Arial MT"/>
              </a:rPr>
              <a:t>r</a:t>
            </a:r>
            <a:r>
              <a:rPr sz="900" spc="10" dirty="0">
                <a:latin typeface="Arial MT"/>
                <a:cs typeface="Arial MT"/>
              </a:rPr>
              <a:t>i</a:t>
            </a:r>
            <a:r>
              <a:rPr sz="900" dirty="0">
                <a:latin typeface="Arial MT"/>
                <a:cs typeface="Arial MT"/>
              </a:rPr>
              <a:t>g</a:t>
            </a:r>
            <a:r>
              <a:rPr sz="900" spc="-370" dirty="0">
                <a:latin typeface="Arial MT"/>
                <a:cs typeface="Arial MT"/>
              </a:rPr>
              <a:t>h</a:t>
            </a:r>
            <a:r>
              <a:rPr sz="3600" spc="-254" baseline="1157" dirty="0">
                <a:solidFill>
                  <a:srgbClr val="800000"/>
                </a:solidFill>
                <a:latin typeface="Arial MT"/>
                <a:cs typeface="Arial MT"/>
              </a:rPr>
              <a:t>l</a:t>
            </a:r>
            <a:r>
              <a:rPr sz="900" spc="-95" dirty="0">
                <a:latin typeface="Arial MT"/>
                <a:cs typeface="Arial MT"/>
              </a:rPr>
              <a:t>t</a:t>
            </a:r>
            <a:r>
              <a:rPr sz="3600" spc="-1575" baseline="1157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900" spc="5" dirty="0">
                <a:latin typeface="Arial MT"/>
                <a:cs typeface="Arial MT"/>
              </a:rPr>
              <a:t>©</a:t>
            </a:r>
            <a:r>
              <a:rPr sz="900" spc="-15" dirty="0">
                <a:latin typeface="Arial MT"/>
                <a:cs typeface="Arial MT"/>
              </a:rPr>
              <a:t> </a:t>
            </a:r>
            <a:r>
              <a:rPr sz="900" spc="-370" dirty="0">
                <a:latin typeface="Arial MT"/>
                <a:cs typeface="Arial MT"/>
              </a:rPr>
              <a:t>2</a:t>
            </a:r>
            <a:r>
              <a:rPr sz="3600" spc="-450" baseline="1157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900" spc="-204" dirty="0">
                <a:latin typeface="Arial MT"/>
                <a:cs typeface="Arial MT"/>
              </a:rPr>
              <a:t>0</a:t>
            </a:r>
            <a:r>
              <a:rPr sz="3600" spc="-502" baseline="1157" dirty="0">
                <a:solidFill>
                  <a:srgbClr val="800000"/>
                </a:solidFill>
                <a:latin typeface="Arial MT"/>
                <a:cs typeface="Arial MT"/>
              </a:rPr>
              <a:t>i</a:t>
            </a:r>
            <a:r>
              <a:rPr sz="900" spc="-180" dirty="0">
                <a:latin typeface="Arial MT"/>
                <a:cs typeface="Arial MT"/>
              </a:rPr>
              <a:t>1</a:t>
            </a:r>
            <a:r>
              <a:rPr sz="3600" spc="-1747" baseline="1157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900" spc="5" dirty="0">
                <a:latin typeface="Arial MT"/>
                <a:cs typeface="Arial MT"/>
              </a:rPr>
              <a:t>6</a:t>
            </a:r>
            <a:r>
              <a:rPr sz="900" spc="-15" dirty="0">
                <a:latin typeface="Arial MT"/>
                <a:cs typeface="Arial MT"/>
              </a:rPr>
              <a:t> </a:t>
            </a:r>
            <a:r>
              <a:rPr sz="900" spc="-235" dirty="0">
                <a:latin typeface="Arial MT"/>
                <a:cs typeface="Arial MT"/>
              </a:rPr>
              <a:t>R</a:t>
            </a:r>
            <a:r>
              <a:rPr sz="3600" spc="-1672" baseline="1157" dirty="0">
                <a:solidFill>
                  <a:srgbClr val="800000"/>
                </a:solidFill>
                <a:latin typeface="Arial MT"/>
                <a:cs typeface="Arial MT"/>
              </a:rPr>
              <a:t>n</a:t>
            </a:r>
            <a:r>
              <a:rPr sz="900" dirty="0">
                <a:latin typeface="Arial MT"/>
                <a:cs typeface="Arial MT"/>
              </a:rPr>
              <a:t>a</a:t>
            </a:r>
            <a:r>
              <a:rPr sz="900" spc="-145" dirty="0">
                <a:latin typeface="Arial MT"/>
                <a:cs typeface="Arial MT"/>
              </a:rPr>
              <a:t>m</a:t>
            </a:r>
            <a:r>
              <a:rPr sz="3600" spc="-1739" baseline="1157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900" spc="-25" dirty="0">
                <a:latin typeface="Arial MT"/>
                <a:cs typeface="Arial MT"/>
              </a:rPr>
              <a:t>e</a:t>
            </a:r>
            <a:r>
              <a:rPr sz="900" spc="5" dirty="0">
                <a:latin typeface="Arial MT"/>
                <a:cs typeface="Arial MT"/>
              </a:rPr>
              <a:t>z</a:t>
            </a:r>
            <a:r>
              <a:rPr sz="900" spc="-35" dirty="0">
                <a:latin typeface="Arial MT"/>
                <a:cs typeface="Arial MT"/>
              </a:rPr>
              <a:t> </a:t>
            </a:r>
            <a:r>
              <a:rPr sz="900" spc="-600" dirty="0">
                <a:latin typeface="Arial MT"/>
                <a:cs typeface="Arial MT"/>
              </a:rPr>
              <a:t>E</a:t>
            </a:r>
            <a:r>
              <a:rPr sz="3600" spc="75" baseline="1157" dirty="0">
                <a:solidFill>
                  <a:srgbClr val="800000"/>
                </a:solidFill>
                <a:latin typeface="Arial MT"/>
                <a:cs typeface="Arial MT"/>
              </a:rPr>
              <a:t>l</a:t>
            </a:r>
            <a:r>
              <a:rPr sz="900" spc="10" dirty="0">
                <a:latin typeface="Arial MT"/>
                <a:cs typeface="Arial MT"/>
              </a:rPr>
              <a:t>l</a:t>
            </a:r>
            <a:r>
              <a:rPr sz="900" spc="-385" dirty="0">
                <a:latin typeface="Arial MT"/>
                <a:cs typeface="Arial MT"/>
              </a:rPr>
              <a:t>m</a:t>
            </a:r>
            <a:r>
              <a:rPr sz="3600" spc="-1380" baseline="1157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900" dirty="0">
                <a:latin typeface="Arial MT"/>
                <a:cs typeface="Arial MT"/>
              </a:rPr>
              <a:t>a</a:t>
            </a:r>
            <a:r>
              <a:rPr sz="900" spc="-40" dirty="0">
                <a:latin typeface="Arial MT"/>
                <a:cs typeface="Arial MT"/>
              </a:rPr>
              <a:t>s</a:t>
            </a:r>
            <a:r>
              <a:rPr sz="3600" spc="-1950" baseline="1157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900" spc="-20" dirty="0">
                <a:latin typeface="Arial MT"/>
                <a:cs typeface="Arial MT"/>
              </a:rPr>
              <a:t>r</a:t>
            </a:r>
            <a:r>
              <a:rPr sz="900" dirty="0">
                <a:latin typeface="Arial MT"/>
                <a:cs typeface="Arial MT"/>
              </a:rPr>
              <a:t>i</a:t>
            </a:r>
            <a:r>
              <a:rPr sz="900" spc="-70" dirty="0">
                <a:latin typeface="Arial MT"/>
                <a:cs typeface="Arial MT"/>
              </a:rPr>
              <a:t> </a:t>
            </a:r>
            <a:r>
              <a:rPr sz="900" dirty="0">
                <a:latin typeface="Arial MT"/>
                <a:cs typeface="Arial MT"/>
              </a:rPr>
              <a:t>a</a:t>
            </a:r>
            <a:r>
              <a:rPr sz="900" spc="-380" dirty="0">
                <a:latin typeface="Arial MT"/>
                <a:cs typeface="Arial MT"/>
              </a:rPr>
              <a:t>n</a:t>
            </a:r>
            <a:r>
              <a:rPr sz="3600" spc="-434" baseline="1157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900" spc="-215" dirty="0">
                <a:latin typeface="Arial MT"/>
                <a:cs typeface="Arial MT"/>
              </a:rPr>
              <a:t>d</a:t>
            </a:r>
            <a:r>
              <a:rPr sz="3600" spc="-1327" baseline="1157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900" spc="-5" dirty="0">
                <a:latin typeface="Arial MT"/>
                <a:cs typeface="Arial MT"/>
              </a:rPr>
              <a:t>S</a:t>
            </a:r>
            <a:r>
              <a:rPr sz="900" dirty="0">
                <a:latin typeface="Arial MT"/>
                <a:cs typeface="Arial MT"/>
              </a:rPr>
              <a:t>h</a:t>
            </a:r>
            <a:r>
              <a:rPr sz="900" spc="-70" dirty="0">
                <a:latin typeface="Arial MT"/>
                <a:cs typeface="Arial MT"/>
              </a:rPr>
              <a:t>a</a:t>
            </a:r>
            <a:r>
              <a:rPr sz="3600" spc="-2895" baseline="1157" dirty="0">
                <a:solidFill>
                  <a:srgbClr val="800000"/>
                </a:solidFill>
                <a:latin typeface="Arial MT"/>
                <a:cs typeface="Arial MT"/>
              </a:rPr>
              <a:t>m</a:t>
            </a:r>
            <a:r>
              <a:rPr sz="900" spc="40" dirty="0">
                <a:latin typeface="Arial MT"/>
                <a:cs typeface="Arial MT"/>
              </a:rPr>
              <a:t>m</a:t>
            </a:r>
            <a:r>
              <a:rPr sz="900" spc="5" dirty="0">
                <a:latin typeface="Arial MT"/>
                <a:cs typeface="Arial MT"/>
              </a:rPr>
              <a:t>k</a:t>
            </a:r>
            <a:r>
              <a:rPr sz="900" dirty="0">
                <a:latin typeface="Arial MT"/>
                <a:cs typeface="Arial MT"/>
              </a:rPr>
              <a:t>a</a:t>
            </a:r>
            <a:r>
              <a:rPr sz="900" spc="-315" dirty="0">
                <a:latin typeface="Arial MT"/>
                <a:cs typeface="Arial MT"/>
              </a:rPr>
              <a:t>n</a:t>
            </a:r>
            <a:r>
              <a:rPr sz="3600" spc="-1545" baseline="1157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900" dirty="0">
                <a:latin typeface="Arial MT"/>
                <a:cs typeface="Arial MT"/>
              </a:rPr>
              <a:t>t</a:t>
            </a:r>
            <a:r>
              <a:rPr sz="900" spc="-75" dirty="0">
                <a:latin typeface="Arial MT"/>
                <a:cs typeface="Arial MT"/>
              </a:rPr>
              <a:t> </a:t>
            </a:r>
            <a:r>
              <a:rPr sz="900" spc="-5" dirty="0">
                <a:latin typeface="Arial MT"/>
                <a:cs typeface="Arial MT"/>
              </a:rPr>
              <a:t>B</a:t>
            </a:r>
            <a:r>
              <a:rPr sz="3600" spc="-2010" baseline="1157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900" dirty="0">
                <a:latin typeface="Arial MT"/>
                <a:cs typeface="Arial MT"/>
              </a:rPr>
              <a:t>.</a:t>
            </a:r>
            <a:r>
              <a:rPr sz="900" spc="-5" dirty="0">
                <a:latin typeface="Arial MT"/>
                <a:cs typeface="Arial MT"/>
              </a:rPr>
              <a:t> N</a:t>
            </a:r>
            <a:r>
              <a:rPr sz="900" spc="-315" dirty="0">
                <a:latin typeface="Arial MT"/>
                <a:cs typeface="Arial MT"/>
              </a:rPr>
              <a:t>a</a:t>
            </a:r>
            <a:r>
              <a:rPr sz="3600" spc="-1537" baseline="1157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900" spc="5" dirty="0">
                <a:latin typeface="Arial MT"/>
                <a:cs typeface="Arial MT"/>
              </a:rPr>
              <a:t>v</a:t>
            </a:r>
            <a:r>
              <a:rPr sz="900" dirty="0">
                <a:latin typeface="Arial MT"/>
                <a:cs typeface="Arial MT"/>
              </a:rPr>
              <a:t>a</a:t>
            </a:r>
            <a:r>
              <a:rPr sz="900" spc="-190" dirty="0">
                <a:latin typeface="Arial MT"/>
                <a:cs typeface="Arial MT"/>
              </a:rPr>
              <a:t>t</a:t>
            </a:r>
            <a:r>
              <a:rPr sz="3600" spc="-517" baseline="1157" dirty="0">
                <a:solidFill>
                  <a:srgbClr val="800000"/>
                </a:solidFill>
                <a:latin typeface="Arial MT"/>
                <a:cs typeface="Arial MT"/>
              </a:rPr>
              <a:t>l</a:t>
            </a:r>
            <a:r>
              <a:rPr sz="900" dirty="0">
                <a:latin typeface="Arial MT"/>
                <a:cs typeface="Arial MT"/>
              </a:rPr>
              <a:t>h</a:t>
            </a:r>
            <a:r>
              <a:rPr sz="900" spc="-55" dirty="0">
                <a:latin typeface="Arial MT"/>
                <a:cs typeface="Arial MT"/>
              </a:rPr>
              <a:t>e</a:t>
            </a:r>
            <a:r>
              <a:rPr sz="3600" spc="-52" baseline="1157" dirty="0">
                <a:solidFill>
                  <a:srgbClr val="800000"/>
                </a:solidFill>
                <a:latin typeface="Arial MT"/>
                <a:cs typeface="Arial MT"/>
              </a:rPr>
              <a:t>w</a:t>
            </a:r>
            <a:r>
              <a:rPr sz="3600" spc="-7" baseline="1157" dirty="0">
                <a:solidFill>
                  <a:srgbClr val="800000"/>
                </a:solidFill>
                <a:latin typeface="Arial MT"/>
                <a:cs typeface="Arial MT"/>
              </a:rPr>
              <a:t>ith</a:t>
            </a:r>
            <a:r>
              <a:rPr sz="3600" spc="44" baseline="1157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3600" baseline="1157" dirty="0">
                <a:solidFill>
                  <a:srgbClr val="800000"/>
                </a:solidFill>
                <a:latin typeface="Arial MT"/>
                <a:cs typeface="Arial MT"/>
              </a:rPr>
              <a:t>s</a:t>
            </a:r>
            <a:r>
              <a:rPr sz="3600" spc="-37" baseline="1157" dirty="0">
                <a:solidFill>
                  <a:srgbClr val="800000"/>
                </a:solidFill>
                <a:latin typeface="Arial MT"/>
                <a:cs typeface="Arial MT"/>
              </a:rPr>
              <a:t>y</a:t>
            </a:r>
            <a:r>
              <a:rPr sz="3600" baseline="1157" dirty="0">
                <a:solidFill>
                  <a:srgbClr val="800000"/>
                </a:solidFill>
                <a:latin typeface="Arial MT"/>
                <a:cs typeface="Arial MT"/>
              </a:rPr>
              <a:t>nt</a:t>
            </a:r>
            <a:r>
              <a:rPr sz="3600" spc="15" baseline="1157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3600" baseline="1157" dirty="0">
                <a:solidFill>
                  <a:srgbClr val="800000"/>
                </a:solidFill>
                <a:latin typeface="Arial MT"/>
                <a:cs typeface="Arial MT"/>
              </a:rPr>
              <a:t>x</a:t>
            </a:r>
            <a:endParaRPr sz="3600" baseline="1157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960614" y="6586219"/>
            <a:ext cx="803910" cy="2381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3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5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4</a:t>
            </a:r>
            <a:endParaRPr sz="1400">
              <a:latin typeface="Arial"/>
              <a:cs typeface="Arial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D5FFC6-A632-BA39-0D17-3E642D1AFB24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lang="en-IN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820007"/>
            <a:ext cx="7152803" cy="120161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08431" y="3429000"/>
            <a:ext cx="7276727" cy="2008761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5836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 Retrieval</a:t>
            </a:r>
            <a:r>
              <a:rPr spc="50" dirty="0"/>
              <a:t> </a:t>
            </a:r>
            <a:r>
              <a:rPr spc="-5" dirty="0"/>
              <a:t>Queries</a:t>
            </a:r>
            <a:r>
              <a:rPr spc="5" dirty="0"/>
              <a:t> </a:t>
            </a:r>
            <a:r>
              <a:rPr spc="-5" dirty="0"/>
              <a:t>(Contd.)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7200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Ambiguous</a:t>
            </a:r>
            <a:r>
              <a:rPr spc="10" dirty="0"/>
              <a:t> </a:t>
            </a:r>
            <a:r>
              <a:rPr dirty="0"/>
              <a:t>Attribute</a:t>
            </a:r>
            <a:r>
              <a:rPr spc="-35" dirty="0"/>
              <a:t> </a:t>
            </a:r>
            <a:r>
              <a:rPr spc="-5" dirty="0"/>
              <a:t>Names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860030" cy="22294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80010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Same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name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can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 used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two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(or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more)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attributes</a:t>
            </a:r>
            <a:r>
              <a:rPr sz="28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different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long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different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relations</a:t>
            </a:r>
            <a:endParaRPr sz="2600">
              <a:latin typeface="Arial MT"/>
              <a:cs typeface="Arial MT"/>
            </a:endParaRPr>
          </a:p>
          <a:p>
            <a:pPr marL="756285" marR="6096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qualify</a:t>
            </a:r>
            <a:r>
              <a:rPr sz="2600" b="1" spc="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name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with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prevent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ambiguity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0" y="4724400"/>
            <a:ext cx="6578629" cy="119235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8526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Aliasing,</a:t>
            </a:r>
            <a:r>
              <a:rPr dirty="0"/>
              <a:t> </a:t>
            </a:r>
            <a:r>
              <a:rPr spc="-10" dirty="0"/>
              <a:t>and </a:t>
            </a:r>
            <a:r>
              <a:rPr spc="-5" dirty="0"/>
              <a:t>Renaming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192134" cy="256476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Aliases</a:t>
            </a:r>
            <a:r>
              <a:rPr sz="2800" b="1" spc="4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tuple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variables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Declare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alternative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names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refer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EMPLOYEE</a:t>
            </a:r>
            <a:r>
              <a:rPr sz="2600" spc="1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twice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query:</a:t>
            </a:r>
            <a:endParaRPr sz="2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3650">
              <a:latin typeface="Arial MT"/>
              <a:cs typeface="Arial MT"/>
            </a:endParaRPr>
          </a:p>
          <a:p>
            <a:pPr marL="356870" marR="10795" indent="-344805">
              <a:lnSpc>
                <a:spcPct val="100000"/>
              </a:lnSpc>
            </a:pP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Query</a:t>
            </a:r>
            <a:r>
              <a:rPr sz="20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8.</a:t>
            </a:r>
            <a:r>
              <a:rPr sz="2000" b="1" spc="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employee,</a:t>
            </a:r>
            <a:r>
              <a:rPr sz="2000" spc="9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retrieve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employee’s</a:t>
            </a:r>
            <a:r>
              <a:rPr sz="2000" spc="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first</a:t>
            </a:r>
            <a:r>
              <a:rPr sz="20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last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name </a:t>
            </a:r>
            <a:r>
              <a:rPr sz="2000" spc="-5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0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first</a:t>
            </a:r>
            <a:r>
              <a:rPr sz="20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last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name</a:t>
            </a:r>
            <a:r>
              <a:rPr sz="20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his</a:t>
            </a:r>
            <a:r>
              <a:rPr sz="20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or her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immediate</a:t>
            </a:r>
            <a:r>
              <a:rPr sz="20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supervisor.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4235322"/>
            <a:ext cx="1397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990033"/>
                </a:solidFill>
                <a:latin typeface="Wingdings"/>
                <a:cs typeface="Wingdings"/>
              </a:rPr>
              <a:t></a:t>
            </a:r>
            <a:endParaRPr sz="1200">
              <a:latin typeface="Wingdings"/>
              <a:cs typeface="Wingdings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33322" y="4072939"/>
            <a:ext cx="6594475" cy="75692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927100">
              <a:lnSpc>
                <a:spcPct val="100000"/>
              </a:lnSpc>
              <a:spcBef>
                <a:spcPts val="575"/>
              </a:spcBef>
              <a:tabLst>
                <a:tab pos="2073275" algn="l"/>
              </a:tabLst>
            </a:pPr>
            <a:r>
              <a:rPr sz="2000" b="1" spc="-15" dirty="0">
                <a:solidFill>
                  <a:srgbClr val="333399"/>
                </a:solidFill>
                <a:latin typeface="Arial"/>
                <a:cs typeface="Arial"/>
              </a:rPr>
              <a:t>SELECT	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E.Fname,</a:t>
            </a:r>
            <a:r>
              <a:rPr sz="20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E.Lname,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S.Fname,</a:t>
            </a:r>
            <a:r>
              <a:rPr sz="20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S.Lname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  <a:tabLst>
                <a:tab pos="927100" algn="l"/>
              </a:tabLst>
            </a:pP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FROM	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9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333399"/>
                </a:solidFill>
                <a:latin typeface="Arial"/>
                <a:cs typeface="Arial"/>
              </a:rPr>
              <a:t>AS</a:t>
            </a:r>
            <a:r>
              <a:rPr sz="2000" b="1" spc="7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E,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1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333399"/>
                </a:solidFill>
                <a:latin typeface="Arial"/>
                <a:cs typeface="Arial"/>
              </a:rPr>
              <a:t>AS</a:t>
            </a:r>
            <a:r>
              <a:rPr sz="2000" b="1" spc="7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5817" y="4807284"/>
            <a:ext cx="7533005" cy="1654175"/>
          </a:xfrm>
          <a:prstGeom prst="rect">
            <a:avLst/>
          </a:prstGeom>
        </p:spPr>
        <p:txBody>
          <a:bodyPr vert="horz" wrap="square" lIns="0" tIns="70485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555"/>
              </a:spcBef>
            </a:pP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WHERE</a:t>
            </a:r>
            <a:r>
              <a:rPr sz="2000" b="1" spc="3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E.Super_ssn=S.Ssn;</a:t>
            </a:r>
            <a:endParaRPr sz="2000">
              <a:latin typeface="Arial MT"/>
              <a:cs typeface="Arial MT"/>
            </a:endParaRPr>
          </a:p>
          <a:p>
            <a:pPr marL="299085" marR="5080" indent="-287020">
              <a:lnSpc>
                <a:spcPct val="100000"/>
              </a:lnSpc>
              <a:spcBef>
                <a:spcPts val="60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Recommended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practice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abbreviate</a:t>
            </a:r>
            <a:r>
              <a:rPr sz="2600" spc="8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names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prefix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same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similar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multiple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0020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Aliasing,Renaming</a:t>
            </a:r>
            <a:r>
              <a:rPr spc="45" dirty="0"/>
              <a:t> </a:t>
            </a:r>
            <a:r>
              <a:rPr spc="-10" dirty="0"/>
              <a:t>and</a:t>
            </a:r>
            <a:r>
              <a:rPr spc="-25" dirty="0"/>
              <a:t> </a:t>
            </a:r>
            <a:r>
              <a:rPr dirty="0"/>
              <a:t>Tuple </a:t>
            </a:r>
            <a:r>
              <a:rPr spc="-985" dirty="0"/>
              <a:t> </a:t>
            </a:r>
            <a:r>
              <a:rPr spc="-5" dirty="0"/>
              <a:t>Variables</a:t>
            </a:r>
            <a:r>
              <a:rPr spc="45" dirty="0"/>
              <a:t> </a:t>
            </a:r>
            <a:r>
              <a:rPr dirty="0"/>
              <a:t>(contd.)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75817" y="1518812"/>
            <a:ext cx="7518400" cy="380111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marL="299085" indent="-287020">
              <a:lnSpc>
                <a:spcPct val="100000"/>
              </a:lnSpc>
              <a:spcBef>
                <a:spcPts val="725"/>
              </a:spcBef>
              <a:buClr>
                <a:srgbClr val="333399"/>
              </a:buClr>
              <a:buSzPct val="53571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8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8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names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can</a:t>
            </a:r>
            <a:r>
              <a:rPr sz="28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also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 be</a:t>
            </a:r>
            <a:r>
              <a:rPr sz="28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renamed</a:t>
            </a:r>
            <a:endParaRPr sz="2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30"/>
              </a:spcBef>
            </a:pP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EMPLOYEE</a:t>
            </a:r>
            <a:r>
              <a:rPr sz="28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AS</a:t>
            </a:r>
            <a:r>
              <a:rPr sz="2800" spc="-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E(Fn,</a:t>
            </a:r>
            <a:r>
              <a:rPr sz="28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Mi,</a:t>
            </a:r>
            <a:r>
              <a:rPr sz="2800" spc="-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800000"/>
                </a:solidFill>
                <a:latin typeface="Courier New"/>
                <a:cs typeface="Courier New"/>
              </a:rPr>
              <a:t>Ln,</a:t>
            </a:r>
            <a:r>
              <a:rPr sz="2800" spc="-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10" dirty="0">
                <a:solidFill>
                  <a:srgbClr val="800000"/>
                </a:solidFill>
                <a:latin typeface="Courier New"/>
                <a:cs typeface="Courier New"/>
              </a:rPr>
              <a:t>Ssn,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Bd,</a:t>
            </a:r>
            <a:endParaRPr sz="2800">
              <a:latin typeface="Courier New"/>
              <a:cs typeface="Courier New"/>
            </a:endParaRPr>
          </a:p>
          <a:p>
            <a:pPr marL="299085">
              <a:lnSpc>
                <a:spcPct val="100000"/>
              </a:lnSpc>
            </a:pP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Addr,</a:t>
            </a:r>
            <a:r>
              <a:rPr sz="28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10" dirty="0">
                <a:solidFill>
                  <a:srgbClr val="800000"/>
                </a:solidFill>
                <a:latin typeface="Courier New"/>
                <a:cs typeface="Courier New"/>
              </a:rPr>
              <a:t>Sex,</a:t>
            </a:r>
            <a:r>
              <a:rPr sz="28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15" dirty="0">
                <a:solidFill>
                  <a:srgbClr val="800000"/>
                </a:solidFill>
                <a:latin typeface="Courier New"/>
                <a:cs typeface="Courier New"/>
              </a:rPr>
              <a:t>Sal,</a:t>
            </a:r>
            <a:r>
              <a:rPr sz="28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Sssn,</a:t>
            </a:r>
            <a:r>
              <a:rPr sz="2800" spc="-4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Courier New"/>
                <a:cs typeface="Courier New"/>
              </a:rPr>
              <a:t>Dno)</a:t>
            </a:r>
            <a:endParaRPr sz="2800">
              <a:latin typeface="Courier New"/>
              <a:cs typeface="Courier New"/>
            </a:endParaRPr>
          </a:p>
          <a:p>
            <a:pPr marL="299085" marR="5080" indent="-287020">
              <a:lnSpc>
                <a:spcPct val="100000"/>
              </a:lnSpc>
              <a:spcBef>
                <a:spcPts val="910"/>
              </a:spcBef>
              <a:buClr>
                <a:srgbClr val="333399"/>
              </a:buClr>
              <a:buSzPct val="53571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Note that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relation EMPLOYEE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now has a </a:t>
            </a:r>
            <a:r>
              <a:rPr sz="28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variable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name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E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which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corresponds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to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a tuple </a:t>
            </a:r>
            <a:r>
              <a:rPr sz="2800" spc="-7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variable</a:t>
            </a:r>
            <a:endParaRPr sz="2800">
              <a:latin typeface="Arial MT"/>
              <a:cs typeface="Arial MT"/>
            </a:endParaRPr>
          </a:p>
          <a:p>
            <a:pPr marL="299085" marR="1054735" indent="-287020">
              <a:lnSpc>
                <a:spcPct val="100000"/>
              </a:lnSpc>
              <a:spcBef>
                <a:spcPts val="680"/>
              </a:spcBef>
              <a:buClr>
                <a:srgbClr val="333399"/>
              </a:buClr>
              <a:buSzPct val="53571"/>
              <a:buFont typeface="Wingdings"/>
              <a:buChar char=""/>
              <a:tabLst>
                <a:tab pos="299085" algn="l"/>
                <a:tab pos="299720" algn="l"/>
              </a:tabLst>
            </a:pP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“AS”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may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be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dropped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in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most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SQL </a:t>
            </a:r>
            <a:r>
              <a:rPr sz="2800" spc="-7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implementations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579564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Unspecified</a:t>
            </a:r>
            <a:r>
              <a:rPr spc="15" dirty="0"/>
              <a:t> </a:t>
            </a:r>
            <a:r>
              <a:rPr dirty="0"/>
              <a:t>WHERE</a:t>
            </a:r>
            <a:r>
              <a:rPr spc="-20" dirty="0"/>
              <a:t> </a:t>
            </a:r>
            <a:r>
              <a:rPr spc="-5" dirty="0"/>
              <a:t>Clause </a:t>
            </a:r>
            <a:r>
              <a:rPr spc="-985" dirty="0"/>
              <a:t> </a:t>
            </a:r>
            <a:r>
              <a:rPr spc="-10" dirty="0"/>
              <a:t>and</a:t>
            </a:r>
            <a:r>
              <a:rPr spc="10" dirty="0"/>
              <a:t> </a:t>
            </a:r>
            <a:r>
              <a:rPr spc="-5" dirty="0"/>
              <a:t>Use </a:t>
            </a:r>
            <a:r>
              <a:rPr dirty="0"/>
              <a:t>of the</a:t>
            </a:r>
            <a:r>
              <a:rPr spc="-5" dirty="0"/>
              <a:t> </a:t>
            </a:r>
            <a:r>
              <a:rPr dirty="0"/>
              <a:t>Asterisk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197850" cy="245364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Missing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WHERE</a:t>
            </a:r>
            <a:r>
              <a:rPr sz="2800" spc="-8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Indicates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selection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Effect</a:t>
            </a:r>
            <a:r>
              <a:rPr sz="2800" spc="-8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CROSS</a:t>
            </a:r>
            <a:r>
              <a:rPr sz="2800" spc="-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PRODUCT</a:t>
            </a:r>
            <a:endParaRPr sz="2800">
              <a:latin typeface="Courier New"/>
              <a:cs typeface="Courier New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all possible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combinations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(or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Algebra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Cartesian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Product–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Ch.8)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75334" y="3955460"/>
            <a:ext cx="805815" cy="368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70"/>
              </a:lnSpc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" y="3962400"/>
            <a:ext cx="6701245" cy="1828800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53288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Unspecified</a:t>
            </a:r>
            <a:r>
              <a:rPr spc="25" dirty="0"/>
              <a:t> </a:t>
            </a:r>
            <a:r>
              <a:rPr dirty="0"/>
              <a:t>WHERE</a:t>
            </a:r>
            <a:r>
              <a:rPr spc="-5" dirty="0"/>
              <a:t> Clause </a:t>
            </a:r>
            <a:r>
              <a:rPr dirty="0"/>
              <a:t> </a:t>
            </a:r>
            <a:r>
              <a:rPr spc="-10" dirty="0"/>
              <a:t>and</a:t>
            </a:r>
            <a:r>
              <a:rPr spc="15" dirty="0"/>
              <a:t> </a:t>
            </a:r>
            <a:r>
              <a:rPr spc="-5" dirty="0"/>
              <a:t>Use</a:t>
            </a:r>
            <a:r>
              <a:rPr spc="-10" dirty="0"/>
              <a:t> </a:t>
            </a:r>
            <a:r>
              <a:rPr spc="-5" dirty="0"/>
              <a:t>of</a:t>
            </a:r>
            <a:r>
              <a:rPr dirty="0"/>
              <a:t> the</a:t>
            </a:r>
            <a:r>
              <a:rPr spc="-5" dirty="0"/>
              <a:t> Asterisk 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827009" cy="228727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Specify</a:t>
            </a:r>
            <a:r>
              <a:rPr sz="28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asterisk</a:t>
            </a:r>
            <a:r>
              <a:rPr sz="28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(*)</a:t>
            </a:r>
            <a:endParaRPr sz="2800">
              <a:latin typeface="Arial MT"/>
              <a:cs typeface="Arial MT"/>
            </a:endParaRPr>
          </a:p>
          <a:p>
            <a:pPr marL="756285" marR="28511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Retrieve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all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values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selected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 *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prefixed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name;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e.g.,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EMPLOYEE</a:t>
            </a:r>
            <a:r>
              <a:rPr sz="2600" spc="1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*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0600" y="4035552"/>
            <a:ext cx="5344458" cy="241416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5783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Tables</a:t>
            </a:r>
            <a:r>
              <a:rPr spc="-10" dirty="0"/>
              <a:t> </a:t>
            </a:r>
            <a:r>
              <a:rPr spc="-5" dirty="0"/>
              <a:t>as</a:t>
            </a:r>
            <a:r>
              <a:rPr spc="-10" dirty="0"/>
              <a:t> </a:t>
            </a:r>
            <a:r>
              <a:rPr dirty="0"/>
              <a:t>Sets</a:t>
            </a:r>
            <a:r>
              <a:rPr spc="-20" dirty="0"/>
              <a:t> </a:t>
            </a:r>
            <a:r>
              <a:rPr spc="-5" dirty="0"/>
              <a:t>in</a:t>
            </a:r>
            <a:r>
              <a:rPr dirty="0"/>
              <a:t> 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8146415" cy="24758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225425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does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not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automatically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eliminate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duplicate</a:t>
            </a:r>
            <a:r>
              <a:rPr sz="24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query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results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75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For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aggregate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operations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(See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sec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7.1.7)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duplicates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must</a:t>
            </a:r>
            <a:endParaRPr sz="2400">
              <a:latin typeface="Arial MT"/>
              <a:cs typeface="Arial MT"/>
            </a:endParaRPr>
          </a:p>
          <a:p>
            <a:pPr marL="356870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accounted</a:t>
            </a:r>
            <a:r>
              <a:rPr sz="24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05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Use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he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ke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y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w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r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</a:t>
            </a:r>
            <a:r>
              <a:rPr sz="24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b="1" spc="-5" dirty="0">
                <a:solidFill>
                  <a:srgbClr val="333399"/>
                </a:solidFill>
                <a:latin typeface="Courier New"/>
                <a:cs typeface="Courier New"/>
              </a:rPr>
              <a:t>DISTINC</a:t>
            </a:r>
            <a:r>
              <a:rPr sz="2400" b="1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400" b="1" spc="-79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h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SELEC</a:t>
            </a:r>
            <a:r>
              <a:rPr sz="2400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400" spc="-79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cla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u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</a:t>
            </a:r>
            <a:endParaRPr sz="24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79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Only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distinct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should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remain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4191000"/>
            <a:ext cx="6515100" cy="17272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352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Tables as</a:t>
            </a:r>
            <a:r>
              <a:rPr spc="-10" dirty="0"/>
              <a:t> </a:t>
            </a:r>
            <a:r>
              <a:rPr dirty="0"/>
              <a:t>Sets</a:t>
            </a:r>
            <a:r>
              <a:rPr spc="-20" dirty="0"/>
              <a:t> </a:t>
            </a:r>
            <a:r>
              <a:rPr spc="-5" dirty="0"/>
              <a:t>in</a:t>
            </a:r>
            <a:r>
              <a:rPr spc="10" dirty="0"/>
              <a:t> </a:t>
            </a:r>
            <a:r>
              <a:rPr dirty="0"/>
              <a:t>SQL</a:t>
            </a:r>
            <a:r>
              <a:rPr spc="-30" dirty="0"/>
              <a:t> </a:t>
            </a:r>
            <a:r>
              <a:rPr spc="-5" dirty="0"/>
              <a:t>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56490"/>
            <a:ext cx="7950200" cy="273939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2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Set</a:t>
            </a:r>
            <a:r>
              <a:rPr sz="28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operations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7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UNIO</a:t>
            </a:r>
            <a:r>
              <a:rPr sz="2600" b="1" dirty="0">
                <a:solidFill>
                  <a:srgbClr val="800000"/>
                </a:solidFill>
                <a:latin typeface="Courier New"/>
                <a:cs typeface="Courier New"/>
              </a:rPr>
              <a:t>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EXCEPT</a:t>
            </a:r>
            <a:r>
              <a:rPr sz="2600" b="1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(di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f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fere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ce),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INTERSECT</a:t>
            </a:r>
            <a:endParaRPr sz="2600">
              <a:latin typeface="Courier New"/>
              <a:cs typeface="Courier New"/>
            </a:endParaRPr>
          </a:p>
          <a:p>
            <a:pPr marL="756285" marR="19304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Corresponding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multiset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operations:</a:t>
            </a:r>
            <a:r>
              <a:rPr sz="2600" spc="1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UNION</a:t>
            </a:r>
            <a:r>
              <a:rPr sz="2600" spc="-84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ALL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EXCEPT</a:t>
            </a:r>
            <a:r>
              <a:rPr sz="2600" spc="-8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AL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L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INTERSECT</a:t>
            </a:r>
            <a:r>
              <a:rPr sz="2600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AL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L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)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79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compatibility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needed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these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operations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valid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800" y="4343400"/>
            <a:ext cx="4885949" cy="222808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43255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Substring</a:t>
            </a:r>
            <a:r>
              <a:rPr spc="10" dirty="0"/>
              <a:t> </a:t>
            </a:r>
            <a:r>
              <a:rPr dirty="0"/>
              <a:t>Pattern</a:t>
            </a:r>
            <a:r>
              <a:rPr spc="-5" dirty="0"/>
              <a:t> Matching</a:t>
            </a:r>
            <a:r>
              <a:rPr spc="15" dirty="0"/>
              <a:t> </a:t>
            </a:r>
            <a:r>
              <a:rPr spc="-10" dirty="0"/>
              <a:t>and </a:t>
            </a:r>
            <a:r>
              <a:rPr spc="-985" dirty="0"/>
              <a:t> </a:t>
            </a:r>
            <a:r>
              <a:rPr spc="-5" dirty="0"/>
              <a:t>Arithmetic</a:t>
            </a:r>
            <a:r>
              <a:rPr spc="5" dirty="0"/>
              <a:t> </a:t>
            </a:r>
            <a:r>
              <a:rPr spc="-5" dirty="0"/>
              <a:t>Operators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330471"/>
            <a:ext cx="8443595" cy="530796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LIK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b="1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ompari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opera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string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pattern</a:t>
            </a:r>
            <a:r>
              <a:rPr sz="2600" b="1" spc="2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matching</a:t>
            </a:r>
            <a:endParaRPr sz="2600">
              <a:latin typeface="Arial"/>
              <a:cs typeface="Arial"/>
            </a:endParaRPr>
          </a:p>
          <a:p>
            <a:pPr marL="756285" marR="73660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%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replaces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arbitrary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number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zero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more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characters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underscore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(_)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replaces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single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character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0"/>
              </a:spcBef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Examples: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WHERE</a:t>
            </a:r>
            <a:r>
              <a:rPr sz="2600" b="1" spc="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Address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LIKE</a:t>
            </a:r>
            <a:r>
              <a:rPr sz="26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‘%Houston,TX%’;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WHERE</a:t>
            </a:r>
            <a:r>
              <a:rPr sz="26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Ssn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LIKE</a:t>
            </a:r>
            <a:r>
              <a:rPr sz="2600" b="1" spc="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‘_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_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1_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_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8901’;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BETWEE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800" b="1" spc="-9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pari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operator</a:t>
            </a:r>
            <a:endParaRPr sz="2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E.g.,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6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Q14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:</a:t>
            </a:r>
            <a:endParaRPr sz="2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WHERE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(Salary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BETWEEN</a:t>
            </a:r>
            <a:r>
              <a:rPr sz="2600" b="1" spc="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30000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30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r>
              <a:rPr sz="2600" b="1" spc="6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40000)</a:t>
            </a:r>
            <a:endParaRPr sz="2600">
              <a:latin typeface="Arial MT"/>
              <a:cs typeface="Arial MT"/>
            </a:endParaRPr>
          </a:p>
          <a:p>
            <a:pPr marL="2406015">
              <a:lnSpc>
                <a:spcPct val="100000"/>
              </a:lnSpc>
              <a:spcBef>
                <a:spcPts val="625"/>
              </a:spcBef>
            </a:pPr>
            <a:r>
              <a:rPr sz="2600" b="1" spc="-35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r>
              <a:rPr sz="2600" b="1" spc="7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Dno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=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5;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4215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Arithmetic</a:t>
            </a:r>
            <a:r>
              <a:rPr spc="-10" dirty="0"/>
              <a:t> </a:t>
            </a:r>
            <a:r>
              <a:rPr spc="-5" dirty="0"/>
              <a:t>Operations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78739" y="1762369"/>
            <a:ext cx="8039734" cy="433324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Standard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arithmetic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operators: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Addition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(+),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subtraction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(–),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 multiplication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(*),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division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(/)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included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part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SELECT</a:t>
            </a:r>
            <a:endParaRPr sz="2600">
              <a:latin typeface="Arial"/>
              <a:cs typeface="Arial"/>
            </a:endParaRPr>
          </a:p>
          <a:p>
            <a:pPr lvl="1">
              <a:lnSpc>
                <a:spcPct val="100000"/>
              </a:lnSpc>
              <a:spcBef>
                <a:spcPts val="55"/>
              </a:spcBef>
              <a:buClr>
                <a:srgbClr val="333399"/>
              </a:buClr>
              <a:buFont typeface="Wingdings"/>
              <a:buChar char=""/>
            </a:pPr>
            <a:endParaRPr sz="3650">
              <a:latin typeface="Arial"/>
              <a:cs typeface="Arial"/>
            </a:endParaRPr>
          </a:p>
          <a:p>
            <a:pPr marL="356870" indent="-344805">
              <a:lnSpc>
                <a:spcPct val="100000"/>
              </a:lnSpc>
              <a:buClr>
                <a:srgbClr val="990033"/>
              </a:buClr>
              <a:buSzPct val="60000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Query</a:t>
            </a:r>
            <a:r>
              <a:rPr sz="2000" b="1" spc="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13.</a:t>
            </a:r>
            <a:r>
              <a:rPr sz="20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Show</a:t>
            </a:r>
            <a:r>
              <a:rPr sz="20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resulting</a:t>
            </a:r>
            <a:r>
              <a:rPr sz="20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salaries</a:t>
            </a:r>
            <a:r>
              <a:rPr sz="20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if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every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working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endParaRPr sz="2000">
              <a:latin typeface="Arial MT"/>
              <a:cs typeface="Arial MT"/>
            </a:endParaRPr>
          </a:p>
          <a:p>
            <a:pPr marL="356870">
              <a:lnSpc>
                <a:spcPct val="100000"/>
              </a:lnSpc>
            </a:pP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‘ProductX’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project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given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10 percent</a:t>
            </a:r>
            <a:r>
              <a:rPr sz="20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raise.</a:t>
            </a:r>
            <a:endParaRPr sz="20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9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tabLst>
                <a:tab pos="1616075" algn="l"/>
              </a:tabLst>
            </a:pPr>
            <a:r>
              <a:rPr sz="2000" b="1" spc="-15" dirty="0">
                <a:solidFill>
                  <a:srgbClr val="800000"/>
                </a:solidFill>
                <a:latin typeface="Arial"/>
                <a:cs typeface="Arial"/>
              </a:rPr>
              <a:t>SELECT	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E.Fname,</a:t>
            </a:r>
            <a:r>
              <a:rPr sz="20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E.Lname,</a:t>
            </a:r>
            <a:r>
              <a:rPr sz="20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1.1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*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 E.Salary</a:t>
            </a:r>
            <a:r>
              <a:rPr sz="20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2000" b="1" spc="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800000"/>
                </a:solidFill>
                <a:latin typeface="Arial MT"/>
                <a:cs typeface="Arial MT"/>
              </a:rPr>
              <a:t>Increased_sal</a:t>
            </a:r>
            <a:endParaRPr sz="20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spcBef>
                <a:spcPts val="480"/>
              </a:spcBef>
              <a:tabLst>
                <a:tab pos="1356995" algn="l"/>
              </a:tabLst>
            </a:pPr>
            <a:r>
              <a:rPr sz="2000" b="1" spc="-5" dirty="0">
                <a:solidFill>
                  <a:srgbClr val="800000"/>
                </a:solidFill>
                <a:latin typeface="Arial"/>
                <a:cs typeface="Arial"/>
              </a:rPr>
              <a:t>FROM	</a:t>
            </a:r>
            <a:r>
              <a:rPr sz="2000" spc="-15" dirty="0">
                <a:solidFill>
                  <a:srgbClr val="800000"/>
                </a:solidFill>
                <a:latin typeface="Arial MT"/>
                <a:cs typeface="Arial MT"/>
              </a:rPr>
              <a:t>EMPLOYEE</a:t>
            </a:r>
            <a:r>
              <a:rPr sz="2000" spc="1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2000" b="1" spc="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E,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WORKS_ON</a:t>
            </a:r>
            <a:r>
              <a:rPr sz="20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2000" b="1" spc="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000" spc="50" dirty="0">
                <a:solidFill>
                  <a:srgbClr val="800000"/>
                </a:solidFill>
                <a:latin typeface="Arial MT"/>
                <a:cs typeface="Arial MT"/>
              </a:rPr>
              <a:t>W,</a:t>
            </a:r>
            <a:r>
              <a:rPr sz="2000" spc="-8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PROJECT</a:t>
            </a:r>
            <a:r>
              <a:rPr sz="20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2000" b="1" spc="8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P</a:t>
            </a:r>
            <a:endParaRPr sz="20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spcBef>
                <a:spcPts val="484"/>
              </a:spcBef>
              <a:tabLst>
                <a:tab pos="1558290" algn="l"/>
              </a:tabLst>
            </a:pPr>
            <a:r>
              <a:rPr sz="2000" b="1" spc="-10" dirty="0">
                <a:solidFill>
                  <a:srgbClr val="800000"/>
                </a:solidFill>
                <a:latin typeface="Arial"/>
                <a:cs typeface="Arial"/>
              </a:rPr>
              <a:t>WHERE	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E.Ssn=W.Essn</a:t>
            </a:r>
            <a:r>
              <a:rPr sz="2000" spc="-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30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r>
              <a:rPr sz="20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800000"/>
                </a:solidFill>
                <a:latin typeface="Arial MT"/>
                <a:cs typeface="Arial MT"/>
              </a:rPr>
              <a:t>W.Pno=P.Pnumber</a:t>
            </a:r>
            <a:r>
              <a:rPr sz="20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b="1" spc="-30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endParaRPr sz="20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000" spc="-10" dirty="0">
                <a:solidFill>
                  <a:srgbClr val="800000"/>
                </a:solidFill>
                <a:latin typeface="Arial MT"/>
                <a:cs typeface="Arial MT"/>
              </a:rPr>
              <a:t>P.Pname=‘ProductX’;</a:t>
            </a:r>
            <a:endParaRPr sz="20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SQL</a:t>
            </a:r>
            <a:r>
              <a:rPr spc="-10" dirty="0"/>
              <a:t> </a:t>
            </a:r>
            <a:r>
              <a:rPr dirty="0"/>
              <a:t>Data</a:t>
            </a:r>
            <a:r>
              <a:rPr spc="-5" dirty="0"/>
              <a:t> Definition,</a:t>
            </a:r>
            <a:r>
              <a:rPr spc="20" dirty="0"/>
              <a:t> </a:t>
            </a:r>
            <a:r>
              <a:rPr spc="-5" dirty="0"/>
              <a:t>Data</a:t>
            </a:r>
            <a:r>
              <a:rPr spc="25" dirty="0"/>
              <a:t> </a:t>
            </a:r>
            <a:r>
              <a:rPr spc="-10" dirty="0"/>
              <a:t>Types, </a:t>
            </a:r>
            <a:r>
              <a:rPr spc="-985" dirty="0"/>
              <a:t> </a:t>
            </a:r>
            <a:r>
              <a:rPr spc="-5" dirty="0"/>
              <a:t>Standards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4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197215" cy="486092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Terminology:</a:t>
            </a:r>
            <a:endParaRPr sz="2800">
              <a:latin typeface="Arial MT"/>
              <a:cs typeface="Arial MT"/>
            </a:endParaRPr>
          </a:p>
          <a:p>
            <a:pPr marL="756285" marR="8255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Table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5" dirty="0">
                <a:solidFill>
                  <a:srgbClr val="800000"/>
                </a:solidFill>
                <a:latin typeface="Arial"/>
                <a:cs typeface="Arial"/>
              </a:rPr>
              <a:t>row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column</a:t>
            </a:r>
            <a:r>
              <a:rPr sz="2600" b="1" spc="4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model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terms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relation,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CREAT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tatem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nt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Main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command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definition</a:t>
            </a:r>
            <a:endParaRPr sz="26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25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language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has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features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: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definition,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Manipulation,</a:t>
            </a:r>
            <a:r>
              <a:rPr sz="2600" spc="1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Transaction</a:t>
            </a:r>
            <a:r>
              <a:rPr sz="26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control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(Transact-SQL,</a:t>
            </a:r>
            <a:r>
              <a:rPr sz="2600" spc="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Ch.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20),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Indexing</a:t>
            </a:r>
            <a:r>
              <a:rPr sz="2600" spc="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(Ch.17),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Security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specification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(Grant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Revoke-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see</a:t>
            </a:r>
            <a:r>
              <a:rPr sz="2600" spc="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Ch.30),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Active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databases</a:t>
            </a:r>
            <a:r>
              <a:rPr sz="26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(Ch.26),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Multi-media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(Ch.26),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Distributed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databases</a:t>
            </a:r>
            <a:r>
              <a:rPr sz="26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(Ch.23)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etc.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337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Ordering </a:t>
            </a:r>
            <a:r>
              <a:rPr dirty="0"/>
              <a:t>of</a:t>
            </a:r>
            <a:r>
              <a:rPr spc="-10" dirty="0"/>
              <a:t> </a:t>
            </a:r>
            <a:r>
              <a:rPr dirty="0"/>
              <a:t>Query</a:t>
            </a:r>
            <a:r>
              <a:rPr spc="-10" dirty="0"/>
              <a:t> </a:t>
            </a:r>
            <a:r>
              <a:rPr spc="-5" dirty="0"/>
              <a:t>Results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05667"/>
            <a:ext cx="8219440" cy="3714750"/>
          </a:xfrm>
          <a:prstGeom prst="rect">
            <a:avLst/>
          </a:prstGeom>
        </p:spPr>
        <p:txBody>
          <a:bodyPr vert="horz" wrap="square" lIns="0" tIns="10541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3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ORDER</a:t>
            </a:r>
            <a:r>
              <a:rPr sz="2800" b="1" spc="-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BY</a:t>
            </a:r>
            <a:r>
              <a:rPr sz="2800" b="1" spc="-5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5400"/>
              </a:lnSpc>
              <a:spcBef>
                <a:spcPts val="49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Keyword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DESC</a:t>
            </a:r>
            <a:r>
              <a:rPr sz="2600" b="1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 see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descending</a:t>
            </a:r>
            <a:r>
              <a:rPr sz="2600" spc="9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order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values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59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Keyword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dirty="0">
                <a:solidFill>
                  <a:srgbClr val="800000"/>
                </a:solidFill>
                <a:latin typeface="Courier New"/>
                <a:cs typeface="Courier New"/>
              </a:rPr>
              <a:t>ASC</a:t>
            </a:r>
            <a:r>
              <a:rPr sz="2600" b="1" spc="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ascending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order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explicitly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79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Typically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placed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end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600">
              <a:latin typeface="Arial MT"/>
              <a:cs typeface="Arial MT"/>
            </a:endParaRPr>
          </a:p>
          <a:p>
            <a:pPr marL="469900">
              <a:lnSpc>
                <a:spcPct val="100000"/>
              </a:lnSpc>
              <a:spcBef>
                <a:spcPts val="5"/>
              </a:spcBef>
            </a:pP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ORDER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 BY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5" dirty="0">
                <a:solidFill>
                  <a:srgbClr val="800000"/>
                </a:solidFill>
                <a:latin typeface="Courier New"/>
                <a:cs typeface="Courier New"/>
              </a:rPr>
              <a:t>D.Dname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DESC, E.Lname</a:t>
            </a:r>
            <a:r>
              <a:rPr sz="2600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ASC,</a:t>
            </a:r>
            <a:endParaRPr sz="2600">
              <a:latin typeface="Courier New"/>
              <a:cs typeface="Courier New"/>
            </a:endParaRPr>
          </a:p>
          <a:p>
            <a:pPr marL="756285">
              <a:lnSpc>
                <a:spcPct val="100000"/>
              </a:lnSpc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E.Fname</a:t>
            </a:r>
            <a:r>
              <a:rPr sz="2600" spc="-6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ASC</a:t>
            </a:r>
            <a:endParaRPr sz="2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797433"/>
            <a:ext cx="672845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Basic</a:t>
            </a:r>
            <a:r>
              <a:rPr spc="-20" dirty="0"/>
              <a:t> </a:t>
            </a:r>
            <a:r>
              <a:rPr dirty="0"/>
              <a:t>SQL</a:t>
            </a:r>
            <a:r>
              <a:rPr spc="-15" dirty="0"/>
              <a:t> </a:t>
            </a:r>
            <a:r>
              <a:rPr spc="-5" dirty="0"/>
              <a:t>Retrieval</a:t>
            </a:r>
            <a:r>
              <a:rPr dirty="0"/>
              <a:t> Query</a:t>
            </a:r>
            <a:r>
              <a:rPr spc="-25" dirty="0"/>
              <a:t> </a:t>
            </a:r>
            <a:r>
              <a:rPr spc="-5" dirty="0"/>
              <a:t>Block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62200" y="2667000"/>
            <a:ext cx="3950970" cy="1463802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74052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INSERT,</a:t>
            </a:r>
            <a:r>
              <a:rPr spc="-50" dirty="0"/>
              <a:t> </a:t>
            </a:r>
            <a:r>
              <a:rPr dirty="0"/>
              <a:t>DELETE,</a:t>
            </a:r>
            <a:r>
              <a:rPr spc="-20" dirty="0"/>
              <a:t> </a:t>
            </a:r>
            <a:r>
              <a:rPr spc="-5" dirty="0"/>
              <a:t>and</a:t>
            </a:r>
            <a:r>
              <a:rPr spc="-10" dirty="0"/>
              <a:t> </a:t>
            </a:r>
            <a:r>
              <a:rPr dirty="0"/>
              <a:t>UPDATE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pc="-5" dirty="0"/>
              <a:t>Statements</a:t>
            </a:r>
            <a:r>
              <a:rPr spc="-10" dirty="0"/>
              <a:t> </a:t>
            </a:r>
            <a:r>
              <a:rPr spc="-5" dirty="0"/>
              <a:t>in</a:t>
            </a:r>
            <a:r>
              <a:rPr spc="-15" dirty="0"/>
              <a:t> </a:t>
            </a:r>
            <a:r>
              <a:rPr dirty="0"/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55398"/>
            <a:ext cx="8206740" cy="427736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Three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modify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database: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INSERT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DELETE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UPDATE</a:t>
            </a:r>
            <a:endParaRPr sz="2600">
              <a:latin typeface="Courier New"/>
              <a:cs typeface="Courier New"/>
            </a:endParaRPr>
          </a:p>
          <a:p>
            <a:pPr marL="356870" marR="5080" indent="-344805">
              <a:lnSpc>
                <a:spcPct val="105700"/>
              </a:lnSpc>
              <a:spcBef>
                <a:spcPts val="434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INSERT</a:t>
            </a:r>
            <a:r>
              <a:rPr sz="2600" spc="13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typically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inserts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(row)</a:t>
            </a:r>
            <a:r>
              <a:rPr sz="2800" spc="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(table)</a:t>
            </a:r>
            <a:endParaRPr sz="2800">
              <a:latin typeface="Arial MT"/>
              <a:cs typeface="Arial MT"/>
            </a:endParaRPr>
          </a:p>
          <a:p>
            <a:pPr marL="356870" marR="64135" indent="-344805">
              <a:lnSpc>
                <a:spcPct val="105800"/>
              </a:lnSpc>
              <a:spcBef>
                <a:spcPts val="29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UPDATE</a:t>
            </a:r>
            <a:r>
              <a:rPr sz="2600" spc="114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may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update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number 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(rows)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(table) that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satisfy</a:t>
            </a:r>
            <a:r>
              <a:rPr sz="2800" spc="-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condition</a:t>
            </a:r>
            <a:endParaRPr sz="2800">
              <a:latin typeface="Arial MT"/>
              <a:cs typeface="Arial MT"/>
            </a:endParaRPr>
          </a:p>
          <a:p>
            <a:pPr marL="356870" marR="771525" indent="-344805">
              <a:lnSpc>
                <a:spcPct val="102899"/>
              </a:lnSpc>
              <a:spcBef>
                <a:spcPts val="38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DELETE</a:t>
            </a:r>
            <a:r>
              <a:rPr sz="2600" spc="1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may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also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update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number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(rows)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 (table)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that satisfy the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condition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17024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INSERT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049895" cy="412559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its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simplest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form,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it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add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more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endParaRPr sz="2800">
              <a:latin typeface="Arial MT"/>
              <a:cs typeface="Arial MT"/>
            </a:endParaRPr>
          </a:p>
          <a:p>
            <a:pPr marL="356870" marR="71056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r>
              <a:rPr sz="28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should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listed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the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same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order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 the attributes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were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specified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spc="-15" dirty="0">
                <a:solidFill>
                  <a:srgbClr val="333399"/>
                </a:solidFill>
                <a:latin typeface="Arial"/>
                <a:cs typeface="Arial"/>
              </a:rPr>
              <a:t>CREATE</a:t>
            </a:r>
            <a:r>
              <a:rPr sz="2800" b="1" spc="7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333399"/>
                </a:solidFill>
                <a:latin typeface="Arial"/>
                <a:cs typeface="Arial"/>
              </a:rPr>
              <a:t>TABLE</a:t>
            </a:r>
            <a:r>
              <a:rPr sz="2800" b="1" spc="6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</a:t>
            </a:r>
            <a:endParaRPr sz="2800">
              <a:latin typeface="Arial MT"/>
              <a:cs typeface="Arial MT"/>
            </a:endParaRPr>
          </a:p>
          <a:p>
            <a:pPr marL="356870" marR="146685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observed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automatically</a:t>
            </a:r>
            <a:endParaRPr sz="2800">
              <a:latin typeface="Arial MT"/>
              <a:cs typeface="Arial MT"/>
            </a:endParaRPr>
          </a:p>
          <a:p>
            <a:pPr marL="356870" marR="62230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Any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integrity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as a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part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DDL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specification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enforced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8539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65" dirty="0"/>
              <a:t> </a:t>
            </a:r>
            <a:r>
              <a:rPr dirty="0"/>
              <a:t>INSERT</a:t>
            </a:r>
            <a:r>
              <a:rPr spc="-15" dirty="0"/>
              <a:t> </a:t>
            </a:r>
            <a:r>
              <a:rPr spc="-5" dirty="0"/>
              <a:t>Command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56550" cy="8807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Specify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name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list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values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tuple.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values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including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nulls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 supplied.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3585413"/>
            <a:ext cx="8055609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 variation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below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inserts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multiple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where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 new table is loaded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from the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result of a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query.</a:t>
            </a:r>
            <a:endParaRPr sz="28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648" y="2667000"/>
            <a:ext cx="6920554" cy="8382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9872" y="4946903"/>
            <a:ext cx="7035683" cy="1519727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05409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BULK</a:t>
            </a:r>
            <a:r>
              <a:rPr spc="-30" dirty="0"/>
              <a:t> </a:t>
            </a:r>
            <a:r>
              <a:rPr dirty="0"/>
              <a:t>LOADING</a:t>
            </a:r>
            <a:r>
              <a:rPr spc="-15" dirty="0"/>
              <a:t> </a:t>
            </a:r>
            <a:r>
              <a:rPr spc="5" dirty="0"/>
              <a:t>OF</a:t>
            </a:r>
            <a:r>
              <a:rPr spc="-35" dirty="0"/>
              <a:t> </a:t>
            </a:r>
            <a:r>
              <a:rPr spc="5" dirty="0"/>
              <a:t>TABLES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4"/>
            <a:ext cx="8029575" cy="32962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9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Another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variation</a:t>
            </a:r>
            <a:r>
              <a:rPr sz="2600" spc="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333399"/>
                </a:solidFill>
                <a:latin typeface="Arial"/>
                <a:cs typeface="Arial"/>
              </a:rPr>
              <a:t>INSERT</a:t>
            </a:r>
            <a:r>
              <a:rPr sz="2600" b="1" spc="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bulk-loading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several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into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tables</a:t>
            </a:r>
            <a:endParaRPr sz="2600">
              <a:latin typeface="Arial MT"/>
              <a:cs typeface="Arial MT"/>
            </a:endParaRPr>
          </a:p>
          <a:p>
            <a:pPr marL="356870" marR="461645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new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table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TNEW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created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same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attributes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using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LIKE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333399"/>
                </a:solidFill>
                <a:latin typeface="Arial MT"/>
                <a:cs typeface="Arial MT"/>
              </a:rPr>
              <a:t>syntax,</a:t>
            </a:r>
            <a:r>
              <a:rPr sz="2600" spc="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it can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loaded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entire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data.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25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endParaRPr sz="26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9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  <a:tabLst>
                <a:tab pos="3235325" algn="l"/>
                <a:tab pos="3954779" algn="l"/>
              </a:tabLst>
            </a:pPr>
            <a:r>
              <a:rPr sz="2000" b="1" spc="-15" dirty="0">
                <a:solidFill>
                  <a:srgbClr val="990033"/>
                </a:solidFill>
                <a:latin typeface="Arial"/>
                <a:cs typeface="Arial"/>
              </a:rPr>
              <a:t>CREATE</a:t>
            </a:r>
            <a:r>
              <a:rPr sz="2000" b="1" spc="11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2000" b="1" spc="-15" dirty="0">
                <a:solidFill>
                  <a:srgbClr val="990033"/>
                </a:solidFill>
                <a:latin typeface="Arial"/>
                <a:cs typeface="Arial"/>
              </a:rPr>
              <a:t>TABLE</a:t>
            </a:r>
            <a:r>
              <a:rPr sz="2000" b="1" spc="75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990033"/>
                </a:solidFill>
                <a:latin typeface="Arial MT"/>
                <a:cs typeface="Arial MT"/>
              </a:rPr>
              <a:t>D5EMPS	</a:t>
            </a:r>
            <a:r>
              <a:rPr sz="2000" b="1" spc="-5" dirty="0">
                <a:solidFill>
                  <a:srgbClr val="990033"/>
                </a:solidFill>
                <a:latin typeface="Arial"/>
                <a:cs typeface="Arial"/>
              </a:rPr>
              <a:t>LIKE	</a:t>
            </a:r>
            <a:r>
              <a:rPr sz="2000" spc="-15" dirty="0">
                <a:solidFill>
                  <a:srgbClr val="990033"/>
                </a:solidFill>
                <a:latin typeface="Arial MT"/>
                <a:cs typeface="Arial MT"/>
              </a:rPr>
              <a:t>EMPLOYEE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532126" y="4896127"/>
            <a:ext cx="2122170" cy="112268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spc="-10" dirty="0">
                <a:solidFill>
                  <a:srgbClr val="990033"/>
                </a:solidFill>
                <a:latin typeface="Arial MT"/>
                <a:cs typeface="Arial MT"/>
              </a:rPr>
              <a:t>E.*</a:t>
            </a:r>
            <a:endParaRPr sz="2000">
              <a:latin typeface="Arial MT"/>
              <a:cs typeface="Arial MT"/>
            </a:endParaRPr>
          </a:p>
          <a:p>
            <a:pPr marL="48895">
              <a:lnSpc>
                <a:spcPct val="100000"/>
              </a:lnSpc>
              <a:spcBef>
                <a:spcPts val="484"/>
              </a:spcBef>
            </a:pPr>
            <a:r>
              <a:rPr sz="2000" spc="-15" dirty="0">
                <a:solidFill>
                  <a:srgbClr val="990033"/>
                </a:solidFill>
                <a:latin typeface="Arial MT"/>
                <a:cs typeface="Arial MT"/>
              </a:rPr>
              <a:t>EMPLOYEE</a:t>
            </a:r>
            <a:r>
              <a:rPr sz="2000" spc="40" dirty="0">
                <a:solidFill>
                  <a:srgbClr val="990033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990033"/>
                </a:solidFill>
                <a:latin typeface="Arial"/>
                <a:cs typeface="Arial"/>
              </a:rPr>
              <a:t>AS</a:t>
            </a:r>
            <a:r>
              <a:rPr sz="2000" b="1" spc="5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990033"/>
                </a:solidFill>
                <a:latin typeface="Arial MT"/>
                <a:cs typeface="Arial MT"/>
              </a:rPr>
              <a:t>E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10" dirty="0">
                <a:solidFill>
                  <a:srgbClr val="990033"/>
                </a:solidFill>
                <a:latin typeface="Arial MT"/>
                <a:cs typeface="Arial MT"/>
              </a:rPr>
              <a:t>E.Dno=5)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8721" y="4896127"/>
            <a:ext cx="1951355" cy="14890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57250" marR="5080">
              <a:lnSpc>
                <a:spcPct val="120100"/>
              </a:lnSpc>
              <a:spcBef>
                <a:spcPts val="95"/>
              </a:spcBef>
            </a:pPr>
            <a:r>
              <a:rPr sz="2000" dirty="0">
                <a:solidFill>
                  <a:srgbClr val="990033"/>
                </a:solidFill>
                <a:latin typeface="Arial MT"/>
                <a:cs typeface="Arial MT"/>
              </a:rPr>
              <a:t>(</a:t>
            </a:r>
            <a:r>
              <a:rPr sz="2000" b="1" spc="-20" dirty="0">
                <a:solidFill>
                  <a:srgbClr val="990033"/>
                </a:solidFill>
                <a:latin typeface="Arial"/>
                <a:cs typeface="Arial"/>
              </a:rPr>
              <a:t>SE</a:t>
            </a:r>
            <a:r>
              <a:rPr sz="2000" b="1" spc="-5" dirty="0">
                <a:solidFill>
                  <a:srgbClr val="990033"/>
                </a:solidFill>
                <a:latin typeface="Arial"/>
                <a:cs typeface="Arial"/>
              </a:rPr>
              <a:t>L</a:t>
            </a:r>
            <a:r>
              <a:rPr sz="2000" b="1" spc="-20" dirty="0">
                <a:solidFill>
                  <a:srgbClr val="990033"/>
                </a:solidFill>
                <a:latin typeface="Arial"/>
                <a:cs typeface="Arial"/>
              </a:rPr>
              <a:t>E</a:t>
            </a:r>
            <a:r>
              <a:rPr sz="2000" b="1" spc="-5" dirty="0">
                <a:solidFill>
                  <a:srgbClr val="990033"/>
                </a:solidFill>
                <a:latin typeface="Arial"/>
                <a:cs typeface="Arial"/>
              </a:rPr>
              <a:t>CT  FROM </a:t>
            </a:r>
            <a:r>
              <a:rPr sz="2000" b="1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990033"/>
                </a:solidFill>
                <a:latin typeface="Arial"/>
                <a:cs typeface="Arial"/>
              </a:rPr>
              <a:t>WHERE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990033"/>
                </a:solidFill>
                <a:latin typeface="Arial"/>
                <a:cs typeface="Arial"/>
              </a:rPr>
              <a:t>WITH</a:t>
            </a:r>
            <a:r>
              <a:rPr sz="2000" b="1" spc="-65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2000" b="1" spc="-25" dirty="0">
                <a:solidFill>
                  <a:srgbClr val="990033"/>
                </a:solidFill>
                <a:latin typeface="Arial"/>
                <a:cs typeface="Arial"/>
              </a:rPr>
              <a:t>DATA</a:t>
            </a:r>
            <a:r>
              <a:rPr sz="2000" spc="-25" dirty="0">
                <a:solidFill>
                  <a:srgbClr val="990033"/>
                </a:solidFill>
                <a:latin typeface="Arial MT"/>
                <a:cs typeface="Arial MT"/>
              </a:rPr>
              <a:t>;</a:t>
            </a:r>
            <a:endParaRPr sz="20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18072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DELE</a:t>
            </a:r>
            <a:r>
              <a:rPr spc="15" dirty="0"/>
              <a:t>T</a:t>
            </a:r>
            <a:r>
              <a:rPr spc="-5" dirty="0"/>
              <a:t>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51432"/>
            <a:ext cx="8171180" cy="4856480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Removes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4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endParaRPr sz="2400">
              <a:latin typeface="Arial MT"/>
              <a:cs typeface="Arial MT"/>
            </a:endParaRPr>
          </a:p>
          <a:p>
            <a:pPr marL="756285" marR="426720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Includes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WHERE-clause</a:t>
            </a:r>
            <a:r>
              <a:rPr sz="2400" spc="-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select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deleted</a:t>
            </a:r>
            <a:endParaRPr sz="24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Referential</a:t>
            </a:r>
            <a:r>
              <a:rPr sz="24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integrity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should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enforced</a:t>
            </a:r>
            <a:endParaRPr sz="24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57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Tuples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are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deleted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from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only </a:t>
            </a:r>
            <a:r>
              <a:rPr sz="2400" i="1" dirty="0">
                <a:solidFill>
                  <a:srgbClr val="800000"/>
                </a:solidFill>
                <a:latin typeface="Arial"/>
                <a:cs typeface="Arial"/>
              </a:rPr>
              <a:t>one table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 a time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(unless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CASCADE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specified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referential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integrity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constraint)</a:t>
            </a:r>
            <a:endParaRPr sz="2400">
              <a:latin typeface="Arial MT"/>
              <a:cs typeface="Arial MT"/>
            </a:endParaRPr>
          </a:p>
          <a:p>
            <a:pPr marL="756285" marR="187325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 missing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WHERE-clause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specifies that </a:t>
            </a:r>
            <a:r>
              <a:rPr sz="2400" i="1" dirty="0">
                <a:solidFill>
                  <a:srgbClr val="800000"/>
                </a:solidFill>
                <a:latin typeface="Arial"/>
                <a:cs typeface="Arial"/>
              </a:rPr>
              <a:t>all tuples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deleted;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then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becomes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empty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endParaRPr sz="2400">
              <a:latin typeface="Arial MT"/>
              <a:cs typeface="Arial MT"/>
            </a:endParaRPr>
          </a:p>
          <a:p>
            <a:pPr marL="756285" marR="74930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number of tuples deleted depends on the number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satisfy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WHERE-clause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9549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55" dirty="0"/>
              <a:t> </a:t>
            </a:r>
            <a:r>
              <a:rPr dirty="0"/>
              <a:t>DELETE</a:t>
            </a:r>
            <a:r>
              <a:rPr spc="-40" dirty="0"/>
              <a:t> </a:t>
            </a:r>
            <a:r>
              <a:rPr spc="-5" dirty="0"/>
              <a:t>Command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56490"/>
            <a:ext cx="8086725" cy="139192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2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Removes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relation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5400"/>
              </a:lnSpc>
              <a:spcBef>
                <a:spcPts val="30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Includes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WHERE</a:t>
            </a:r>
            <a:r>
              <a:rPr sz="2600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  deleted.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number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deleted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will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vary.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3346703"/>
            <a:ext cx="4903809" cy="247338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18834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UPDA</a:t>
            </a:r>
            <a:r>
              <a:rPr spc="20" dirty="0"/>
              <a:t>T</a:t>
            </a:r>
            <a:r>
              <a:rPr spc="-5" dirty="0"/>
              <a:t>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013700" cy="46380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342265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modify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more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selected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endParaRPr sz="2800">
              <a:latin typeface="Arial MT"/>
              <a:cs typeface="Arial MT"/>
            </a:endParaRPr>
          </a:p>
          <a:p>
            <a:pPr marL="356870" marR="110045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WHERE-clause</a:t>
            </a:r>
            <a:r>
              <a:rPr sz="2800" spc="-9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selects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modified</a:t>
            </a:r>
            <a:endParaRPr sz="28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 additional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SET-clause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specifies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attributes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modified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their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new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endParaRPr sz="2800">
              <a:latin typeface="Arial MT"/>
              <a:cs typeface="Arial MT"/>
            </a:endParaRPr>
          </a:p>
          <a:p>
            <a:pPr marL="356870" marR="75882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modifies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333399"/>
                </a:solidFill>
                <a:latin typeface="Arial"/>
                <a:cs typeface="Arial"/>
              </a:rPr>
              <a:t>in</a:t>
            </a:r>
            <a:r>
              <a:rPr sz="2800" i="1" spc="-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i="1" spc="5" dirty="0">
                <a:solidFill>
                  <a:srgbClr val="333399"/>
                </a:solidFill>
                <a:latin typeface="Arial"/>
                <a:cs typeface="Arial"/>
              </a:rPr>
              <a:t>the</a:t>
            </a:r>
            <a:r>
              <a:rPr sz="2800" i="1" spc="-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i="1" dirty="0">
                <a:solidFill>
                  <a:srgbClr val="333399"/>
                </a:solidFill>
                <a:latin typeface="Arial"/>
                <a:cs typeface="Arial"/>
              </a:rPr>
              <a:t>same </a:t>
            </a:r>
            <a:r>
              <a:rPr sz="2800" i="1" spc="-76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i="1" dirty="0">
                <a:solidFill>
                  <a:srgbClr val="333399"/>
                </a:solidFill>
                <a:latin typeface="Arial"/>
                <a:cs typeface="Arial"/>
              </a:rPr>
              <a:t>relation</a:t>
            </a:r>
            <a:endParaRPr sz="2800">
              <a:latin typeface="Arial"/>
              <a:cs typeface="Arial"/>
            </a:endParaRPr>
          </a:p>
          <a:p>
            <a:pPr marL="356870" marR="67881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Referential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integrity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specified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as part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DDL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specification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enforced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558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UPDATE</a:t>
            </a:r>
            <a:r>
              <a:rPr spc="-50" dirty="0"/>
              <a:t> </a:t>
            </a:r>
            <a:r>
              <a:rPr spc="-5" dirty="0"/>
              <a:t>(contd.)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546975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Change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location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controlling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department number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project number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10 to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'Bellaire'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5,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respectively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5817" y="3497326"/>
            <a:ext cx="537845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U5: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077" y="3497326"/>
            <a:ext cx="1363345" cy="81724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UPDA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 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SET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48077" y="4686680"/>
            <a:ext cx="125984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W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HERE</a:t>
            </a:r>
            <a:endParaRPr sz="26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77385" y="3497326"/>
            <a:ext cx="3627754" cy="16103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PROJECT</a:t>
            </a:r>
            <a:endParaRPr sz="2600">
              <a:latin typeface="Arial MT"/>
              <a:cs typeface="Arial MT"/>
            </a:endParaRPr>
          </a:p>
          <a:p>
            <a:pPr marL="927100" marR="5080" indent="-915035">
              <a:lnSpc>
                <a:spcPct val="100000"/>
              </a:lnSpc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PLOCATION = 'Bellaire',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DNUM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=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5</a:t>
            </a:r>
            <a:endParaRPr sz="2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PNUMBER=10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15023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SQL</a:t>
            </a:r>
            <a:r>
              <a:rPr spc="-65" dirty="0"/>
              <a:t> </a:t>
            </a:r>
            <a:r>
              <a:rPr spc="-5" dirty="0"/>
              <a:t>Standards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5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4"/>
            <a:ext cx="8157209" cy="46228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71755" indent="-344805">
              <a:lnSpc>
                <a:spcPct val="100000"/>
              </a:lnSpc>
              <a:spcBef>
                <a:spcPts val="9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has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gone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through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many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standards: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starting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333399"/>
                </a:solidFill>
                <a:latin typeface="Arial MT"/>
                <a:cs typeface="Arial MT"/>
              </a:rPr>
              <a:t>with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SQL-86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1.A.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SQL-92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is referred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SQL-2.</a:t>
            </a:r>
            <a:endParaRPr sz="2600">
              <a:latin typeface="Arial MT"/>
              <a:cs typeface="Arial MT"/>
            </a:endParaRPr>
          </a:p>
          <a:p>
            <a:pPr marL="356870" marR="62865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Later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standards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(from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SQL-1999)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divided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into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333399"/>
                </a:solidFill>
                <a:latin typeface="Arial"/>
                <a:cs typeface="Arial"/>
              </a:rPr>
              <a:t>core</a:t>
            </a:r>
            <a:r>
              <a:rPr sz="26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specification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specialized</a:t>
            </a:r>
            <a:r>
              <a:rPr sz="26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333399"/>
                </a:solidFill>
                <a:latin typeface="Arial"/>
                <a:cs typeface="Arial"/>
              </a:rPr>
              <a:t>extensions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.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extensions</a:t>
            </a:r>
            <a:r>
              <a:rPr sz="26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implemented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different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applications</a:t>
            </a:r>
            <a:endParaRPr sz="2600">
              <a:latin typeface="Arial MT"/>
              <a:cs typeface="Arial MT"/>
            </a:endParaRPr>
          </a:p>
          <a:p>
            <a:pPr marL="356870" marR="5080">
              <a:lnSpc>
                <a:spcPct val="100000"/>
              </a:lnSpc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–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such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mining,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warehousing,</a:t>
            </a:r>
            <a:r>
              <a:rPr sz="2600" spc="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multimedia </a:t>
            </a:r>
            <a:r>
              <a:rPr sz="2600" spc="-70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etc.</a:t>
            </a:r>
            <a:endParaRPr sz="2600">
              <a:latin typeface="Arial MT"/>
              <a:cs typeface="Arial MT"/>
            </a:endParaRPr>
          </a:p>
          <a:p>
            <a:pPr marL="356870" marR="642620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SQL-2006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added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333399"/>
                </a:solidFill>
                <a:latin typeface="Arial MT"/>
                <a:cs typeface="Arial MT"/>
              </a:rPr>
              <a:t>XML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features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13);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2008 </a:t>
            </a:r>
            <a:r>
              <a:rPr sz="2600" spc="-70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they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added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Object-oriented</a:t>
            </a:r>
            <a:r>
              <a:rPr sz="2600" spc="9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features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(Ch.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12).</a:t>
            </a:r>
            <a:endParaRPr sz="2600">
              <a:latin typeface="Arial MT"/>
              <a:cs typeface="Arial MT"/>
            </a:endParaRPr>
          </a:p>
          <a:p>
            <a:pPr marL="356870" marR="27305" indent="-344805">
              <a:lnSpc>
                <a:spcPct val="100000"/>
              </a:lnSpc>
              <a:spcBef>
                <a:spcPts val="625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SQL-3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is the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current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standard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which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started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333399"/>
                </a:solidFill>
                <a:latin typeface="Arial MT"/>
                <a:cs typeface="Arial MT"/>
              </a:rPr>
              <a:t>with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SQL-1999.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It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is not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fully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implemented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any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RDBMS.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558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UPDATE</a:t>
            </a:r>
            <a:r>
              <a:rPr spc="-50" dirty="0"/>
              <a:t> </a:t>
            </a:r>
            <a:r>
              <a:rPr spc="-5" dirty="0"/>
              <a:t>(contd.)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51813"/>
            <a:ext cx="6639559" cy="683895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356870" marR="5080" indent="-344805">
              <a:lnSpc>
                <a:spcPts val="2300"/>
              </a:lnSpc>
              <a:spcBef>
                <a:spcPts val="66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Give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all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the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'Research'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department</a:t>
            </a:r>
            <a:r>
              <a:rPr sz="24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10%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raise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in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salary.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62732" y="2210562"/>
            <a:ext cx="3122295" cy="6305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2375"/>
              </a:lnSpc>
              <a:spcBef>
                <a:spcPts val="105"/>
              </a:spcBef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EMPLOYEE</a:t>
            </a:r>
            <a:endParaRPr sz="2200">
              <a:latin typeface="Arial MT"/>
              <a:cs typeface="Arial MT"/>
            </a:endParaRPr>
          </a:p>
          <a:p>
            <a:pPr marL="12700">
              <a:lnSpc>
                <a:spcPts val="2375"/>
              </a:lnSpc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200" spc="-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=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2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*1.1</a:t>
            </a:r>
            <a:endParaRPr sz="22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5817" y="2210562"/>
            <a:ext cx="1617980" cy="899160"/>
          </a:xfrm>
          <a:prstGeom prst="rect">
            <a:avLst/>
          </a:prstGeom>
        </p:spPr>
        <p:txBody>
          <a:bodyPr vert="horz" wrap="square" lIns="0" tIns="78740" rIns="0" bIns="0" rtlCol="0">
            <a:spAutoFit/>
          </a:bodyPr>
          <a:lstStyle/>
          <a:p>
            <a:pPr marL="469900" marR="5080" indent="-457834">
              <a:lnSpc>
                <a:spcPts val="2110"/>
              </a:lnSpc>
              <a:spcBef>
                <a:spcPts val="620"/>
              </a:spcBef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U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6</a:t>
            </a:r>
            <a:r>
              <a:rPr sz="2200" spc="175" dirty="0">
                <a:solidFill>
                  <a:srgbClr val="800000"/>
                </a:solidFill>
                <a:latin typeface="Arial MT"/>
                <a:cs typeface="Arial MT"/>
              </a:rPr>
              <a:t>: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U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P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200" spc="20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E  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SET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WHERE</a:t>
            </a:r>
            <a:endParaRPr sz="22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62732" y="2747263"/>
            <a:ext cx="4175760" cy="3619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89305" algn="l"/>
                <a:tab pos="2756535" algn="l"/>
              </a:tabLst>
            </a:pP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DN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	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(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SE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L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EC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T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	</a:t>
            </a:r>
            <a:r>
              <a:rPr sz="2200" spc="-10" dirty="0">
                <a:solidFill>
                  <a:srgbClr val="800000"/>
                </a:solidFill>
                <a:latin typeface="Arial MT"/>
                <a:cs typeface="Arial MT"/>
              </a:rPr>
              <a:t>DNU</a:t>
            </a:r>
            <a:r>
              <a:rPr sz="2200" spc="-35" dirty="0">
                <a:solidFill>
                  <a:srgbClr val="800000"/>
                </a:solidFill>
                <a:latin typeface="Arial MT"/>
                <a:cs typeface="Arial MT"/>
              </a:rPr>
              <a:t>M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R</a:t>
            </a:r>
            <a:endParaRPr sz="2200">
              <a:latin typeface="Arial MT"/>
              <a:cs typeface="Arial MT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067685">
              <a:lnSpc>
                <a:spcPts val="2375"/>
              </a:lnSpc>
              <a:spcBef>
                <a:spcPts val="105"/>
              </a:spcBef>
              <a:tabLst>
                <a:tab pos="4585970" algn="l"/>
              </a:tabLst>
            </a:pPr>
            <a:r>
              <a:rPr dirty="0"/>
              <a:t>FROM	</a:t>
            </a:r>
            <a:r>
              <a:rPr spc="-10" dirty="0"/>
              <a:t>DEPARTMENT</a:t>
            </a:r>
          </a:p>
          <a:p>
            <a:pPr marL="3067685">
              <a:lnSpc>
                <a:spcPts val="2375"/>
              </a:lnSpc>
              <a:tabLst>
                <a:tab pos="4585970" algn="l"/>
              </a:tabLst>
            </a:pPr>
            <a:r>
              <a:rPr spc="15" dirty="0"/>
              <a:t>WHERE	</a:t>
            </a:r>
            <a:r>
              <a:rPr spc="-5" dirty="0"/>
              <a:t>DNAME='Research')</a:t>
            </a:r>
          </a:p>
          <a:p>
            <a:pPr marL="356870" indent="-344805">
              <a:lnSpc>
                <a:spcPts val="2595"/>
              </a:lnSpc>
              <a:spcBef>
                <a:spcPts val="2105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</a:rPr>
              <a:t>In</a:t>
            </a:r>
            <a:r>
              <a:rPr sz="2400" spc="-15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this</a:t>
            </a:r>
            <a:r>
              <a:rPr sz="2400" spc="-30" dirty="0">
                <a:solidFill>
                  <a:srgbClr val="333399"/>
                </a:solidFill>
              </a:rPr>
              <a:t> </a:t>
            </a:r>
            <a:r>
              <a:rPr sz="2400" spc="-5" dirty="0">
                <a:solidFill>
                  <a:srgbClr val="333399"/>
                </a:solidFill>
              </a:rPr>
              <a:t>request,</a:t>
            </a:r>
            <a:r>
              <a:rPr sz="2400" spc="-15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the</a:t>
            </a:r>
            <a:r>
              <a:rPr sz="2400" spc="-15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modified</a:t>
            </a:r>
            <a:r>
              <a:rPr sz="2400" spc="-60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SALARY</a:t>
            </a:r>
            <a:r>
              <a:rPr sz="2400" spc="-20" dirty="0">
                <a:solidFill>
                  <a:srgbClr val="333399"/>
                </a:solidFill>
              </a:rPr>
              <a:t> </a:t>
            </a:r>
            <a:r>
              <a:rPr sz="2400" spc="-5" dirty="0">
                <a:solidFill>
                  <a:srgbClr val="333399"/>
                </a:solidFill>
              </a:rPr>
              <a:t>value</a:t>
            </a:r>
            <a:r>
              <a:rPr sz="2400" spc="10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depends</a:t>
            </a:r>
            <a:r>
              <a:rPr sz="2400" spc="-45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on</a:t>
            </a:r>
            <a:endParaRPr sz="2400"/>
          </a:p>
          <a:p>
            <a:pPr marL="356870">
              <a:lnSpc>
                <a:spcPts val="2595"/>
              </a:lnSpc>
            </a:pPr>
            <a:r>
              <a:rPr sz="2400" dirty="0">
                <a:solidFill>
                  <a:srgbClr val="333399"/>
                </a:solidFill>
              </a:rPr>
              <a:t>the</a:t>
            </a:r>
            <a:r>
              <a:rPr sz="2400" spc="-20" dirty="0">
                <a:solidFill>
                  <a:srgbClr val="333399"/>
                </a:solidFill>
              </a:rPr>
              <a:t> </a:t>
            </a:r>
            <a:r>
              <a:rPr sz="2400" spc="-5" dirty="0">
                <a:solidFill>
                  <a:srgbClr val="333399"/>
                </a:solidFill>
              </a:rPr>
              <a:t>original</a:t>
            </a:r>
            <a:r>
              <a:rPr sz="2400" spc="20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SALARY</a:t>
            </a:r>
            <a:r>
              <a:rPr sz="2400" spc="-40" dirty="0">
                <a:solidFill>
                  <a:srgbClr val="333399"/>
                </a:solidFill>
              </a:rPr>
              <a:t> </a:t>
            </a:r>
            <a:r>
              <a:rPr sz="2400" spc="-5" dirty="0">
                <a:solidFill>
                  <a:srgbClr val="333399"/>
                </a:solidFill>
              </a:rPr>
              <a:t>value</a:t>
            </a:r>
            <a:r>
              <a:rPr sz="2400" spc="10" dirty="0">
                <a:solidFill>
                  <a:srgbClr val="333399"/>
                </a:solidFill>
              </a:rPr>
              <a:t> </a:t>
            </a:r>
            <a:r>
              <a:rPr sz="2400" spc="-5" dirty="0">
                <a:solidFill>
                  <a:srgbClr val="333399"/>
                </a:solidFill>
              </a:rPr>
              <a:t>in</a:t>
            </a:r>
            <a:r>
              <a:rPr sz="2400" dirty="0">
                <a:solidFill>
                  <a:srgbClr val="333399"/>
                </a:solidFill>
              </a:rPr>
              <a:t> each</a:t>
            </a:r>
            <a:r>
              <a:rPr sz="2400" spc="-15" dirty="0">
                <a:solidFill>
                  <a:srgbClr val="333399"/>
                </a:solidFill>
              </a:rPr>
              <a:t> </a:t>
            </a:r>
            <a:r>
              <a:rPr sz="2400" dirty="0">
                <a:solidFill>
                  <a:srgbClr val="333399"/>
                </a:solidFill>
              </a:rPr>
              <a:t>tuple</a:t>
            </a:r>
            <a:endParaRPr sz="2400"/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950"/>
          </a:p>
          <a:p>
            <a:pPr marL="756285" marR="5080" lvl="1" indent="-287020">
              <a:lnSpc>
                <a:spcPts val="2300"/>
              </a:lnSpc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reference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right</a:t>
            </a:r>
            <a:r>
              <a:rPr sz="24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=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old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before</a:t>
            </a:r>
            <a:r>
              <a:rPr sz="2400" spc="-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modification</a:t>
            </a:r>
            <a:endParaRPr sz="2400">
              <a:latin typeface="Arial MT"/>
              <a:cs typeface="Arial MT"/>
            </a:endParaRPr>
          </a:p>
          <a:p>
            <a:pPr marL="756285" marR="193675" lvl="1" indent="-287020">
              <a:lnSpc>
                <a:spcPts val="2300"/>
              </a:lnSpc>
              <a:spcBef>
                <a:spcPts val="59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reference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left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=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refers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new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SALARY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after</a:t>
            </a:r>
            <a:r>
              <a:rPr sz="24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modification</a:t>
            </a:r>
            <a:endParaRPr sz="24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5187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Additional</a:t>
            </a:r>
            <a:r>
              <a:rPr spc="25" dirty="0"/>
              <a:t> </a:t>
            </a:r>
            <a:r>
              <a:rPr spc="-5" dirty="0"/>
              <a:t>Features</a:t>
            </a:r>
            <a:r>
              <a:rPr spc="-10" dirty="0"/>
              <a:t> </a:t>
            </a:r>
            <a:r>
              <a:rPr spc="-5" dirty="0"/>
              <a:t>of </a:t>
            </a:r>
            <a:r>
              <a:rPr dirty="0"/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4"/>
            <a:ext cx="8039100" cy="41471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6870" marR="164465" indent="-344805">
              <a:lnSpc>
                <a:spcPct val="100000"/>
              </a:lnSpc>
              <a:spcBef>
                <a:spcPts val="9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Techniques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specifying</a:t>
            </a:r>
            <a:r>
              <a:rPr sz="26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complex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retrieval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queries </a:t>
            </a:r>
            <a:r>
              <a:rPr sz="2600" spc="-70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(see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Ch.7)</a:t>
            </a:r>
            <a:endParaRPr sz="26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Writing</a:t>
            </a:r>
            <a:r>
              <a:rPr sz="2600" spc="-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programs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various</a:t>
            </a:r>
            <a:r>
              <a:rPr sz="26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programming</a:t>
            </a:r>
            <a:r>
              <a:rPr sz="26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languages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that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include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statements: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Embedded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dynamic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SQL,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SQL/CLI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(Call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 Level</a:t>
            </a:r>
            <a:r>
              <a:rPr sz="26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Interface)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6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its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predecessor</a:t>
            </a:r>
            <a:r>
              <a:rPr sz="26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ODBC,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SQL/PSM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(Persistent</a:t>
            </a:r>
            <a:r>
              <a:rPr sz="26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Stored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Module)</a:t>
            </a:r>
            <a:r>
              <a:rPr sz="26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(See</a:t>
            </a:r>
            <a:r>
              <a:rPr sz="26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Ch.10)</a:t>
            </a:r>
            <a:endParaRPr sz="2600">
              <a:latin typeface="Arial MT"/>
              <a:cs typeface="Arial MT"/>
            </a:endParaRPr>
          </a:p>
          <a:p>
            <a:pPr marL="356870" marR="234315" indent="-344805" algn="just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615"/>
              <a:buFont typeface="Wingdings"/>
              <a:buChar char=""/>
              <a:tabLst>
                <a:tab pos="357505" algn="l"/>
              </a:tabLst>
            </a:pP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Set of commands for </a:t>
            </a:r>
            <a:r>
              <a:rPr sz="2600" spc="-10" dirty="0">
                <a:solidFill>
                  <a:srgbClr val="333399"/>
                </a:solidFill>
                <a:latin typeface="Arial MT"/>
                <a:cs typeface="Arial MT"/>
              </a:rPr>
              <a:t>specifying physical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database </a:t>
            </a:r>
            <a:r>
              <a:rPr sz="26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design parameters, file structures for relations, and </a:t>
            </a:r>
            <a:r>
              <a:rPr sz="2600" spc="-7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access</a:t>
            </a:r>
            <a:r>
              <a:rPr sz="26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paths,</a:t>
            </a:r>
            <a:r>
              <a:rPr sz="26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e.g.,</a:t>
            </a:r>
            <a:r>
              <a:rPr sz="26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CREATE</a:t>
            </a:r>
            <a:r>
              <a:rPr sz="26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333399"/>
                </a:solidFill>
                <a:latin typeface="Arial MT"/>
                <a:cs typeface="Arial MT"/>
              </a:rPr>
              <a:t>INDEX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2974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Additional</a:t>
            </a:r>
            <a:r>
              <a:rPr spc="35" dirty="0"/>
              <a:t> </a:t>
            </a:r>
            <a:r>
              <a:rPr spc="-5" dirty="0"/>
              <a:t>Features</a:t>
            </a:r>
            <a:r>
              <a:rPr dirty="0"/>
              <a:t> </a:t>
            </a:r>
            <a:r>
              <a:rPr spc="-5" dirty="0"/>
              <a:t>of</a:t>
            </a:r>
            <a:r>
              <a:rPr dirty="0"/>
              <a:t> 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8133080" cy="472249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Transaction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control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(Ch.20)</a:t>
            </a:r>
            <a:endParaRPr sz="28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Specifying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granting and revoking of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privileges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users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(Ch.30)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Constructs</a:t>
            </a:r>
            <a:r>
              <a:rPr sz="28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creating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triggers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(Ch.26)</a:t>
            </a:r>
            <a:endParaRPr sz="2800">
              <a:latin typeface="Arial MT"/>
              <a:cs typeface="Arial MT"/>
            </a:endParaRPr>
          </a:p>
          <a:p>
            <a:pPr marL="356870" marR="434975" indent="-344805" algn="just">
              <a:lnSpc>
                <a:spcPct val="100000"/>
              </a:lnSpc>
              <a:spcBef>
                <a:spcPts val="6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Enhanced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relational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systems known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object-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relational define relations as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classes. Abstract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(called User Defined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Types- UDTs)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supported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CREATE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</a:t>
            </a:r>
            <a:endParaRPr sz="2800">
              <a:latin typeface="Arial MT"/>
              <a:cs typeface="Arial MT"/>
            </a:endParaRPr>
          </a:p>
          <a:p>
            <a:pPr marL="356870" marR="795020" indent="-344805">
              <a:lnSpc>
                <a:spcPct val="100000"/>
              </a:lnSpc>
              <a:spcBef>
                <a:spcPts val="68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New technologies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such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XML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(Ch.13) and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OLAP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(Ch.29)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added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versions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66947" y="3173679"/>
            <a:ext cx="2331085" cy="51244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00" b="1" spc="-15" dirty="0">
                <a:solidFill>
                  <a:srgbClr val="333399"/>
                </a:solidFill>
                <a:latin typeface="Arial"/>
                <a:cs typeface="Arial"/>
              </a:rPr>
              <a:t>CHAPTER</a:t>
            </a:r>
            <a:r>
              <a:rPr sz="3200" b="1" spc="2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200" b="1" spc="-5" dirty="0">
                <a:solidFill>
                  <a:srgbClr val="333399"/>
                </a:solidFill>
                <a:latin typeface="Arial"/>
                <a:cs typeface="Arial"/>
              </a:rPr>
              <a:t>7</a:t>
            </a:r>
            <a:endParaRPr sz="32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257680" y="4353890"/>
            <a:ext cx="6347460" cy="16725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333399"/>
                </a:solidFill>
                <a:latin typeface="Arial"/>
                <a:cs typeface="Arial"/>
              </a:rPr>
              <a:t>More</a:t>
            </a:r>
            <a:r>
              <a:rPr sz="36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333399"/>
                </a:solidFill>
                <a:latin typeface="Arial"/>
                <a:cs typeface="Arial"/>
              </a:rPr>
              <a:t>SQL:</a:t>
            </a:r>
            <a:r>
              <a:rPr sz="36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333399"/>
                </a:solidFill>
                <a:latin typeface="Arial"/>
                <a:cs typeface="Arial"/>
              </a:rPr>
              <a:t>Complex</a:t>
            </a:r>
            <a:r>
              <a:rPr sz="36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333399"/>
                </a:solidFill>
                <a:latin typeface="Arial"/>
                <a:cs typeface="Arial"/>
              </a:rPr>
              <a:t>Queries, </a:t>
            </a:r>
            <a:r>
              <a:rPr sz="3600" b="1" spc="-98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333399"/>
                </a:solidFill>
                <a:latin typeface="Arial"/>
                <a:cs typeface="Arial"/>
              </a:rPr>
              <a:t>Triggers,</a:t>
            </a:r>
            <a:r>
              <a:rPr sz="3600" b="1" spc="-2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5" dirty="0">
                <a:solidFill>
                  <a:srgbClr val="333399"/>
                </a:solidFill>
                <a:latin typeface="Arial"/>
                <a:cs typeface="Arial"/>
              </a:rPr>
              <a:t>Views,</a:t>
            </a:r>
            <a:r>
              <a:rPr sz="3600" b="1" spc="-7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333399"/>
                </a:solidFill>
                <a:latin typeface="Arial"/>
                <a:cs typeface="Arial"/>
              </a:rPr>
              <a:t>and</a:t>
            </a:r>
            <a:r>
              <a:rPr sz="36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spc="-5" dirty="0">
                <a:solidFill>
                  <a:srgbClr val="333399"/>
                </a:solidFill>
                <a:latin typeface="Arial"/>
                <a:cs typeface="Arial"/>
              </a:rPr>
              <a:t>Schema </a:t>
            </a:r>
            <a:r>
              <a:rPr sz="3600" b="1" spc="-98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333399"/>
                </a:solidFill>
                <a:latin typeface="Arial"/>
                <a:cs typeface="Arial"/>
              </a:rPr>
              <a:t>Modification</a:t>
            </a:r>
            <a:endParaRPr sz="3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372114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6093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Chapter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7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Outline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7740650" cy="250253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More Complex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Retrieval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Queries</a:t>
            </a:r>
            <a:endParaRPr sz="28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Specifying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Semantic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Constraints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Assertions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 Actions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Triggers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Views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(Virtual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Tables)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Schema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Modification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SQL</a:t>
            </a:r>
            <a:endParaRPr sz="2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19849654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597090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dirty="0">
                <a:latin typeface="Arial MT"/>
                <a:cs typeface="Arial MT"/>
              </a:rPr>
              <a:t>More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Complex</a:t>
            </a:r>
            <a:r>
              <a:rPr b="0" spc="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SQL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Retrieval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845425" cy="21501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13335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Additional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features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allow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users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specify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more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complex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retrievals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database: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Nested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queries,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joined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tables,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outer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(in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clause),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aggregate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functions,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grouping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30479512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594804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Comparisons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Involving NULL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Three-Valued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Logic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12470" y="1270283"/>
            <a:ext cx="7401559" cy="445897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Meanings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NULL</a:t>
            </a:r>
            <a:endParaRPr sz="28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dirty="0">
                <a:solidFill>
                  <a:srgbClr val="800000"/>
                </a:solidFill>
                <a:latin typeface="Arial"/>
                <a:cs typeface="Arial"/>
              </a:rPr>
              <a:t>Unknown</a:t>
            </a:r>
            <a:r>
              <a:rPr sz="2600" b="1" spc="-4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15" dirty="0">
                <a:solidFill>
                  <a:srgbClr val="800000"/>
                </a:solidFill>
                <a:latin typeface="Arial"/>
                <a:cs typeface="Arial"/>
              </a:rPr>
              <a:t>value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0" dirty="0">
                <a:solidFill>
                  <a:srgbClr val="800000"/>
                </a:solidFill>
                <a:latin typeface="Arial"/>
                <a:cs typeface="Arial"/>
              </a:rPr>
              <a:t>Unavailable</a:t>
            </a:r>
            <a:r>
              <a:rPr sz="2600" b="1" spc="9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or</a:t>
            </a:r>
            <a:r>
              <a:rPr sz="2600" b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dirty="0">
                <a:solidFill>
                  <a:srgbClr val="800000"/>
                </a:solidFill>
                <a:latin typeface="Arial"/>
                <a:cs typeface="Arial"/>
              </a:rPr>
              <a:t>withheld</a:t>
            </a:r>
            <a:r>
              <a:rPr sz="2600" b="1" spc="-15" dirty="0">
                <a:solidFill>
                  <a:srgbClr val="800000"/>
                </a:solidFill>
                <a:latin typeface="Arial"/>
                <a:cs typeface="Arial"/>
              </a:rPr>
              <a:t> value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Not</a:t>
            </a:r>
            <a:r>
              <a:rPr sz="2600" b="1" spc="-3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applicable</a:t>
            </a:r>
            <a:r>
              <a:rPr sz="2600" b="1" spc="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attribute</a:t>
            </a:r>
            <a:endParaRPr sz="2600">
              <a:latin typeface="Arial"/>
              <a:cs typeface="Arial"/>
            </a:endParaRPr>
          </a:p>
          <a:p>
            <a:pPr marL="356870" marR="508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individual</a:t>
            </a:r>
            <a:r>
              <a:rPr sz="2800" spc="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NULL</a:t>
            </a:r>
            <a:r>
              <a:rPr sz="2800" spc="-93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considered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dif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f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erent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v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ery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other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NUL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L</a:t>
            </a:r>
            <a:r>
              <a:rPr sz="2800" spc="-94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v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alue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8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three-valued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logic: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6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TRUE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FALSE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UNKNOWN</a:t>
            </a:r>
            <a:r>
              <a:rPr sz="2600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(like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Maybe)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83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  <a:tab pos="2856230" algn="l"/>
              </a:tabLst>
            </a:pP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NULL</a:t>
            </a:r>
            <a:r>
              <a:rPr sz="2800" b="1" spc="3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=</a:t>
            </a:r>
            <a:r>
              <a:rPr sz="2800" b="1" spc="-10" dirty="0">
                <a:solidFill>
                  <a:srgbClr val="333399"/>
                </a:solidFill>
                <a:latin typeface="Arial"/>
                <a:cs typeface="Arial"/>
              </a:rPr>
              <a:t> NULL	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comparison</a:t>
            </a:r>
            <a:r>
              <a:rPr sz="28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is</a:t>
            </a:r>
            <a:r>
              <a:rPr sz="2800" b="1" spc="-6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avoided</a:t>
            </a:r>
            <a:endParaRPr sz="28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047768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68020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Comparisons</a:t>
            </a:r>
            <a:r>
              <a:rPr b="0" spc="4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Involving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NULL 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Three-Valued </a:t>
            </a:r>
            <a:r>
              <a:rPr b="0" spc="-10" dirty="0">
                <a:latin typeface="Arial MT"/>
                <a:cs typeface="Arial MT"/>
              </a:rPr>
              <a:t>Logic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62000" y="1444752"/>
            <a:ext cx="7659624" cy="5053584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8356677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68020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Comparisons</a:t>
            </a:r>
            <a:r>
              <a:rPr b="0" spc="4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Involving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NULL 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Three-Valued </a:t>
            </a:r>
            <a:r>
              <a:rPr b="0" spc="-10" dirty="0">
                <a:latin typeface="Arial MT"/>
                <a:cs typeface="Arial MT"/>
              </a:rPr>
              <a:t>Logic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025005" cy="1336040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356870" marR="5080" indent="-344805">
              <a:lnSpc>
                <a:spcPts val="3170"/>
              </a:lnSpc>
              <a:spcBef>
                <a:spcPts val="3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allows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queries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that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check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whether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an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NULL</a:t>
            </a:r>
            <a:endParaRPr sz="28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IS</a:t>
            </a:r>
            <a:r>
              <a:rPr sz="2600" spc="-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IS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NOT</a:t>
            </a:r>
            <a:r>
              <a:rPr sz="2600" spc="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NULL</a:t>
            </a:r>
            <a:endParaRPr sz="2600">
              <a:latin typeface="Courier New"/>
              <a:cs typeface="Courier New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3581400"/>
            <a:ext cx="7126972" cy="1244338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9503261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12267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Queries,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Tuples,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b="0" spc="-10" dirty="0">
                <a:latin typeface="Arial MT"/>
                <a:cs typeface="Arial MT"/>
              </a:rPr>
              <a:t>and </a:t>
            </a:r>
            <a:r>
              <a:rPr b="0" dirty="0">
                <a:latin typeface="Arial MT"/>
                <a:cs typeface="Arial MT"/>
              </a:rPr>
              <a:t>Set/Multiset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Comparisons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8214995" cy="3729354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Nested</a:t>
            </a:r>
            <a:r>
              <a:rPr sz="2800" b="1" spc="-3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queries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Complete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select-from-where</a:t>
            </a:r>
            <a:r>
              <a:rPr sz="2600" spc="1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blocks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within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WHERE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another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Outer query</a:t>
            </a:r>
            <a:r>
              <a:rPr sz="2600" b="1" spc="2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and nested</a:t>
            </a:r>
            <a:r>
              <a:rPr sz="2600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subqueries</a:t>
            </a:r>
            <a:endParaRPr sz="2600">
              <a:latin typeface="Arial"/>
              <a:cs typeface="Arial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Comparison operator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IN</a:t>
            </a:r>
            <a:endParaRPr sz="2800">
              <a:latin typeface="Courier New"/>
              <a:cs typeface="Courier New"/>
            </a:endParaRPr>
          </a:p>
          <a:p>
            <a:pPr marL="756285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Compares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i="1" spc="-5" dirty="0">
                <a:solidFill>
                  <a:srgbClr val="800000"/>
                </a:solidFill>
                <a:latin typeface="Arial"/>
                <a:cs typeface="Arial"/>
              </a:rPr>
              <a:t>v</a:t>
            </a:r>
            <a:r>
              <a:rPr sz="2600" i="1" spc="-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with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(or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multiset)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values</a:t>
            </a:r>
            <a:endParaRPr sz="2600">
              <a:latin typeface="Arial MT"/>
              <a:cs typeface="Arial MT"/>
            </a:endParaRPr>
          </a:p>
          <a:p>
            <a:pPr marL="756285">
              <a:lnSpc>
                <a:spcPct val="100000"/>
              </a:lnSpc>
            </a:pPr>
            <a:r>
              <a:rPr sz="2600" i="1" spc="-5" dirty="0">
                <a:solidFill>
                  <a:srgbClr val="800000"/>
                </a:solidFill>
                <a:latin typeface="Arial"/>
                <a:cs typeface="Arial"/>
              </a:rPr>
              <a:t>V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459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2600" spc="-35" dirty="0">
                <a:solidFill>
                  <a:srgbClr val="800000"/>
                </a:solidFill>
                <a:latin typeface="Arial MT"/>
                <a:cs typeface="Arial MT"/>
              </a:rPr>
              <a:t>v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aluates</a:t>
            </a:r>
            <a:r>
              <a:rPr sz="2600" spc="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TRUE</a:t>
            </a:r>
            <a:r>
              <a:rPr sz="2600" spc="-83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if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i="1" spc="-5" dirty="0">
                <a:solidFill>
                  <a:srgbClr val="800000"/>
                </a:solidFill>
                <a:latin typeface="Arial"/>
                <a:cs typeface="Arial"/>
              </a:rPr>
              <a:t>v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elements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i="1" spc="-10" dirty="0">
                <a:solidFill>
                  <a:srgbClr val="800000"/>
                </a:solidFill>
                <a:latin typeface="Arial"/>
                <a:cs typeface="Arial"/>
              </a:rPr>
              <a:t>V</a:t>
            </a:r>
            <a:endParaRPr sz="2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79535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8408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Schema</a:t>
            </a:r>
            <a:r>
              <a:rPr spc="5" dirty="0"/>
              <a:t> </a:t>
            </a:r>
            <a:r>
              <a:rPr spc="-10" dirty="0"/>
              <a:t>and </a:t>
            </a:r>
            <a:r>
              <a:rPr spc="-5" dirty="0"/>
              <a:t>Catalog</a:t>
            </a:r>
            <a:r>
              <a:rPr spc="30" dirty="0"/>
              <a:t> </a:t>
            </a:r>
            <a:r>
              <a:rPr spc="-5" dirty="0"/>
              <a:t>Concepts</a:t>
            </a:r>
            <a:r>
              <a:rPr spc="2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6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039100" cy="44672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10795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We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cover</a:t>
            </a:r>
            <a:r>
              <a:rPr sz="28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basic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standard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syntax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–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there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variations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existing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RDBMS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systems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SQL</a:t>
            </a:r>
            <a:r>
              <a:rPr sz="2800" b="1" spc="-6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schema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59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Identified</a:t>
            </a:r>
            <a:r>
              <a:rPr sz="2400" spc="-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by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4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schema</a:t>
            </a:r>
            <a:r>
              <a:rPr sz="2400" b="1" spc="-4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name</a:t>
            </a:r>
            <a:endParaRPr sz="24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57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Includes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authorization</a:t>
            </a:r>
            <a:r>
              <a:rPr sz="2400" b="1" spc="-5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800000"/>
                </a:solidFill>
                <a:latin typeface="Arial"/>
                <a:cs typeface="Arial"/>
              </a:rPr>
              <a:t>identifier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b="1" dirty="0">
                <a:solidFill>
                  <a:srgbClr val="800000"/>
                </a:solidFill>
                <a:latin typeface="Arial"/>
                <a:cs typeface="Arial"/>
              </a:rPr>
              <a:t>descriptors</a:t>
            </a:r>
            <a:endParaRPr sz="2400">
              <a:latin typeface="Arial"/>
              <a:cs typeface="Arial"/>
            </a:endParaRPr>
          </a:p>
          <a:p>
            <a:pPr marL="756285">
              <a:lnSpc>
                <a:spcPct val="100000"/>
              </a:lnSpc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400" spc="-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each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element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Schema</a:t>
            </a:r>
            <a:r>
              <a:rPr sz="28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elements</a:t>
            </a:r>
            <a:r>
              <a:rPr sz="2800" b="1" spc="-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include</a:t>
            </a:r>
            <a:endParaRPr sz="2800">
              <a:latin typeface="Arial MT"/>
              <a:cs typeface="Arial MT"/>
            </a:endParaRPr>
          </a:p>
          <a:p>
            <a:pPr marL="756285" marR="1006475" lvl="1" indent="-287020">
              <a:lnSpc>
                <a:spcPct val="100000"/>
              </a:lnSpc>
              <a:spcBef>
                <a:spcPts val="59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Tables,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constraints,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views,</a:t>
            </a:r>
            <a:r>
              <a:rPr sz="24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domains,</a:t>
            </a:r>
            <a:r>
              <a:rPr sz="2400" spc="-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other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constructs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5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statement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ends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a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semicolon</a:t>
            </a:r>
            <a:endParaRPr sz="2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980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0310" y="2362200"/>
            <a:ext cx="6893959" cy="3276600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9442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980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6076950" cy="101854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values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comparisons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Place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them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within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parentheses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" y="3276600"/>
            <a:ext cx="6549748" cy="1511404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7635794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0" y="1621612"/>
            <a:ext cx="8383905" cy="390652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751205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 other comparison operators to compare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single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333399"/>
                </a:solidFill>
                <a:latin typeface="Arial"/>
                <a:cs typeface="Arial"/>
              </a:rPr>
              <a:t>v</a:t>
            </a:r>
            <a:endParaRPr sz="28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  <a:spcBef>
                <a:spcPts val="465"/>
              </a:spcBef>
              <a:tabLst>
                <a:tab pos="756285" algn="l"/>
              </a:tabLst>
            </a:pPr>
            <a:r>
              <a:rPr sz="1450" spc="-10" dirty="0">
                <a:solidFill>
                  <a:srgbClr val="333399"/>
                </a:solidFill>
                <a:latin typeface="Wingdings"/>
                <a:cs typeface="Wingdings"/>
              </a:rPr>
              <a:t></a:t>
            </a:r>
            <a:r>
              <a:rPr sz="1450" spc="-10" dirty="0">
                <a:solidFill>
                  <a:srgbClr val="333399"/>
                </a:solidFill>
                <a:latin typeface="Times New Roman"/>
                <a:cs typeface="Times New Roman"/>
              </a:rPr>
              <a:t>	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ANY</a:t>
            </a:r>
            <a:r>
              <a:rPr sz="2600" spc="2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(or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=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SOME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)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operator</a:t>
            </a:r>
            <a:endParaRPr sz="2600">
              <a:latin typeface="Arial MT"/>
              <a:cs typeface="Arial MT"/>
            </a:endParaRPr>
          </a:p>
          <a:p>
            <a:pPr marL="1156335" marR="5080" lvl="1" indent="-229235">
              <a:lnSpc>
                <a:spcPct val="100000"/>
              </a:lnSpc>
              <a:spcBef>
                <a:spcPts val="58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Returns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TRUE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if the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 </a:t>
            </a:r>
            <a:r>
              <a:rPr sz="2400" i="1" dirty="0">
                <a:solidFill>
                  <a:srgbClr val="333399"/>
                </a:solidFill>
                <a:latin typeface="Arial"/>
                <a:cs typeface="Arial"/>
              </a:rPr>
              <a:t>v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is equal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 some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 in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set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i="1" dirty="0">
                <a:solidFill>
                  <a:srgbClr val="333399"/>
                </a:solidFill>
                <a:latin typeface="Arial"/>
                <a:cs typeface="Arial"/>
              </a:rPr>
              <a:t>V</a:t>
            </a:r>
            <a:r>
              <a:rPr sz="2400" i="1" spc="-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hence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equivalent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Courier New"/>
                <a:cs typeface="Courier New"/>
              </a:rPr>
              <a:t>IN</a:t>
            </a:r>
            <a:endParaRPr sz="2400">
              <a:latin typeface="Courier New"/>
              <a:cs typeface="Courier New"/>
            </a:endParaRPr>
          </a:p>
          <a:p>
            <a:pPr marL="756285" indent="-287020">
              <a:lnSpc>
                <a:spcPct val="100000"/>
              </a:lnSpc>
              <a:spcBef>
                <a:spcPts val="62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Other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tors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combin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35" dirty="0">
                <a:solidFill>
                  <a:srgbClr val="800000"/>
                </a:solidFill>
                <a:latin typeface="Arial MT"/>
                <a:cs typeface="Arial MT"/>
              </a:rPr>
              <a:t>w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ith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AN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Y</a:t>
            </a:r>
            <a:r>
              <a:rPr sz="2600" spc="-8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(or</a:t>
            </a:r>
            <a:endParaRPr sz="2600">
              <a:latin typeface="Arial MT"/>
              <a:cs typeface="Arial MT"/>
            </a:endParaRPr>
          </a:p>
          <a:p>
            <a:pPr marL="756285">
              <a:lnSpc>
                <a:spcPct val="100000"/>
              </a:lnSpc>
              <a:spcBef>
                <a:spcPts val="5"/>
              </a:spcBef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SOME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):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&gt;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&gt;=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&lt;=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&lt;&gt;</a:t>
            </a:r>
            <a:endParaRPr sz="2600">
              <a:latin typeface="Courier New"/>
              <a:cs typeface="Courier New"/>
            </a:endParaRPr>
          </a:p>
          <a:p>
            <a:pPr marL="756285" marR="560705" indent="-287020">
              <a:lnSpc>
                <a:spcPct val="105400"/>
              </a:lnSpc>
              <a:spcBef>
                <a:spcPts val="45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ALL:</a:t>
            </a:r>
            <a:r>
              <a:rPr sz="2600" spc="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exceed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all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values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nested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62200" y="5175503"/>
            <a:ext cx="4875549" cy="130628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980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4272031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9803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193915" cy="14147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Avoid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potential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errors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ambiguities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Create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variables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(aliases)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all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referenced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SQL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3429000"/>
            <a:ext cx="7182882" cy="22860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369585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464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Correlated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Nested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075930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Queries that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are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nested using the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= 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or 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IN </a:t>
            </a:r>
            <a:r>
              <a:rPr sz="28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comparison</a:t>
            </a:r>
            <a:r>
              <a:rPr sz="2800" b="1" spc="-3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operator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collapsed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one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single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block: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E.g.,</a:t>
            </a:r>
            <a:r>
              <a:rPr sz="2800" spc="-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Q16 can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written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as: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3475990"/>
            <a:ext cx="10401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58333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1800" b="1" spc="-10" dirty="0">
                <a:solidFill>
                  <a:srgbClr val="800000"/>
                </a:solidFill>
                <a:latin typeface="Arial"/>
                <a:cs typeface="Arial"/>
              </a:rPr>
              <a:t>Q</a:t>
            </a: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16</a:t>
            </a:r>
            <a:r>
              <a:rPr sz="1800" b="1" spc="-35" dirty="0">
                <a:solidFill>
                  <a:srgbClr val="800000"/>
                </a:solidFill>
                <a:latin typeface="Arial"/>
                <a:cs typeface="Arial"/>
              </a:rPr>
              <a:t>A</a:t>
            </a: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: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077" y="3421126"/>
            <a:ext cx="927735" cy="1013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95"/>
              </a:spcBef>
            </a:pP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SELECT  </a:t>
            </a:r>
            <a:r>
              <a:rPr sz="1800" b="1" spc="-5" dirty="0">
                <a:solidFill>
                  <a:srgbClr val="800000"/>
                </a:solidFill>
                <a:latin typeface="Arial"/>
                <a:cs typeface="Arial"/>
              </a:rPr>
              <a:t>FROM </a:t>
            </a:r>
            <a:r>
              <a:rPr sz="1800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800000"/>
                </a:solidFill>
                <a:latin typeface="Arial"/>
                <a:cs typeface="Arial"/>
              </a:rPr>
              <a:t>WHERE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77385" y="3421126"/>
            <a:ext cx="4026535" cy="1617345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spc="5" dirty="0">
                <a:solidFill>
                  <a:srgbClr val="800000"/>
                </a:solidFill>
                <a:latin typeface="Arial MT"/>
                <a:cs typeface="Arial MT"/>
              </a:rPr>
              <a:t>E.Fname,</a:t>
            </a:r>
            <a:r>
              <a:rPr sz="1800" spc="-8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E.Lname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spc="-10" dirty="0">
                <a:solidFill>
                  <a:srgbClr val="800000"/>
                </a:solidFill>
                <a:latin typeface="Arial MT"/>
                <a:cs typeface="Arial MT"/>
              </a:rPr>
              <a:t>EMPLOYEE</a:t>
            </a:r>
            <a:r>
              <a:rPr sz="18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b="1" spc="-20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1800" b="1" spc="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E,</a:t>
            </a: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 DEPENDENT</a:t>
            </a:r>
            <a:r>
              <a:rPr sz="18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b="1" spc="-20" dirty="0">
                <a:solidFill>
                  <a:srgbClr val="800000"/>
                </a:solidFill>
                <a:latin typeface="Arial"/>
                <a:cs typeface="Arial"/>
              </a:rPr>
              <a:t>AS</a:t>
            </a:r>
            <a:r>
              <a:rPr sz="1800" b="1" spc="1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D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39"/>
              </a:spcBef>
            </a:pP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E.Ssn=D.Essn</a:t>
            </a:r>
            <a:r>
              <a:rPr sz="1800" spc="-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b="1" spc="-15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r>
              <a:rPr sz="1800" b="1" spc="3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E.Sex=D.Sex</a:t>
            </a:r>
            <a:endParaRPr sz="1800">
              <a:latin typeface="Arial MT"/>
              <a:cs typeface="Arial MT"/>
            </a:endParaRPr>
          </a:p>
          <a:p>
            <a:pPr marR="769620" algn="r">
              <a:lnSpc>
                <a:spcPct val="100000"/>
              </a:lnSpc>
              <a:spcBef>
                <a:spcPts val="430"/>
              </a:spcBef>
            </a:pPr>
            <a:r>
              <a:rPr sz="1800" b="1" spc="-15" dirty="0">
                <a:solidFill>
                  <a:srgbClr val="800000"/>
                </a:solidFill>
                <a:latin typeface="Arial"/>
                <a:cs typeface="Arial"/>
              </a:rPr>
              <a:t>AND</a:t>
            </a:r>
            <a:endParaRPr sz="1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E.Fname=D.Dependent_name;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8617" y="5003560"/>
            <a:ext cx="7809230" cy="101854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Correlated</a:t>
            </a:r>
            <a:r>
              <a:rPr sz="2800" b="1" spc="-3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nested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query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Evaluated</a:t>
            </a:r>
            <a:r>
              <a:rPr sz="2600" spc="7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once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for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each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outer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90040136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47268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5" dirty="0">
                <a:latin typeface="Arial MT"/>
                <a:cs typeface="Arial MT"/>
              </a:rPr>
              <a:t>The</a:t>
            </a:r>
            <a:r>
              <a:rPr b="0" spc="-4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EXISTS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UNIQUE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Functions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  <a:r>
              <a:rPr b="0" spc="-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for </a:t>
            </a:r>
            <a:r>
              <a:rPr b="0" spc="-5" dirty="0">
                <a:latin typeface="Arial MT"/>
                <a:cs typeface="Arial MT"/>
              </a:rPr>
              <a:t>correlating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058784" cy="4631055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EXIST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S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func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ion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Check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whether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correlated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nested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empty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not.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They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Boolean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functions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return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TRUE or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FALSE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result.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EXIST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S</a:t>
            </a:r>
            <a:r>
              <a:rPr sz="2800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N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O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T</a:t>
            </a:r>
            <a:r>
              <a:rPr sz="2800" spc="-3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X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I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S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TS</a:t>
            </a:r>
            <a:endParaRPr sz="2800">
              <a:latin typeface="Courier New"/>
              <a:cs typeface="Courier New"/>
            </a:endParaRPr>
          </a:p>
          <a:p>
            <a:pPr marL="756285" marR="576580" lvl="1" indent="-287020">
              <a:lnSpc>
                <a:spcPct val="100000"/>
              </a:lnSpc>
              <a:spcBef>
                <a:spcPts val="8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Typically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conjunction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with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correlated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nested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function</a:t>
            </a:r>
            <a:r>
              <a:rPr sz="2800" spc="-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UNIQUE(Q)</a:t>
            </a:r>
            <a:endParaRPr sz="2800">
              <a:latin typeface="Courier New"/>
              <a:cs typeface="Courier New"/>
            </a:endParaRPr>
          </a:p>
          <a:p>
            <a:pPr marL="756285" marR="377825" lvl="1" indent="-287020">
              <a:lnSpc>
                <a:spcPct val="105500"/>
              </a:lnSpc>
              <a:spcBef>
                <a:spcPts val="484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Retur</a:t>
            </a:r>
            <a:r>
              <a:rPr sz="2600" spc="-20" dirty="0">
                <a:solidFill>
                  <a:srgbClr val="800000"/>
                </a:solidFill>
                <a:latin typeface="Arial MT"/>
                <a:cs typeface="Arial MT"/>
              </a:rPr>
              <a:t>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TRUE</a:t>
            </a:r>
            <a:r>
              <a:rPr sz="2600" spc="-8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if th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dupli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c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ate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e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  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1712914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2321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of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EXISTS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460044" y="1856308"/>
            <a:ext cx="5188585" cy="3044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latin typeface="Arial"/>
                <a:cs typeface="Arial"/>
              </a:rPr>
              <a:t>Q7: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SELECT</a:t>
            </a:r>
            <a:r>
              <a:rPr sz="1800" spc="-65" dirty="0">
                <a:latin typeface="Arial MT"/>
                <a:cs typeface="Arial MT"/>
              </a:rPr>
              <a:t> </a:t>
            </a:r>
            <a:r>
              <a:rPr sz="1800" spc="5" dirty="0">
                <a:latin typeface="Arial MT"/>
                <a:cs typeface="Arial MT"/>
              </a:rPr>
              <a:t>Fname,</a:t>
            </a:r>
            <a:r>
              <a:rPr sz="1800" spc="-6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Lname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Employee</a:t>
            </a:r>
            <a:endParaRPr sz="18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9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EXISTS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(SELECT</a:t>
            </a:r>
            <a:r>
              <a:rPr sz="1800" spc="-65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*</a:t>
            </a:r>
            <a:endParaRPr sz="1800">
              <a:latin typeface="Arial MT"/>
              <a:cs typeface="Arial MT"/>
            </a:endParaRPr>
          </a:p>
          <a:p>
            <a:pPr marL="1981835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DEPENDENT</a:t>
            </a:r>
            <a:endParaRPr sz="1800">
              <a:latin typeface="Arial MT"/>
              <a:cs typeface="Arial MT"/>
            </a:endParaRPr>
          </a:p>
          <a:p>
            <a:pPr marL="1981835">
              <a:lnSpc>
                <a:spcPct val="100000"/>
              </a:lnSpc>
            </a:pP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9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Ssn=</a:t>
            </a:r>
            <a:r>
              <a:rPr sz="1800" spc="-3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Essn)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 MT"/>
              <a:cs typeface="Arial MT"/>
            </a:endParaRPr>
          </a:p>
          <a:p>
            <a:pPr marL="1143635">
              <a:lnSpc>
                <a:spcPct val="100000"/>
              </a:lnSpc>
              <a:spcBef>
                <a:spcPts val="5"/>
              </a:spcBef>
              <a:tabLst>
                <a:tab pos="3719195" algn="l"/>
              </a:tabLst>
            </a:pPr>
            <a:r>
              <a:rPr sz="1800" spc="-5" dirty="0">
                <a:latin typeface="Arial MT"/>
                <a:cs typeface="Arial MT"/>
              </a:rPr>
              <a:t>AND</a:t>
            </a:r>
            <a:r>
              <a:rPr sz="1800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EXISTS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(SELECT	*</a:t>
            </a:r>
            <a:endParaRPr sz="1800">
              <a:latin typeface="Arial MT"/>
              <a:cs typeface="Arial MT"/>
            </a:endParaRPr>
          </a:p>
          <a:p>
            <a:pPr marL="2680335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Department</a:t>
            </a:r>
            <a:endParaRPr sz="1800">
              <a:latin typeface="Arial MT"/>
              <a:cs typeface="Arial MT"/>
            </a:endParaRPr>
          </a:p>
          <a:p>
            <a:pPr marL="2680335">
              <a:lnSpc>
                <a:spcPct val="100000"/>
              </a:lnSpc>
            </a:pP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10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Ssn=</a:t>
            </a:r>
            <a:r>
              <a:rPr sz="1800" spc="-45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Mgr_Ssn)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9528938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5764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OF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NOT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EXISTS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8230234" cy="50323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</a:pP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To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achieve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“for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all” (universal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quantifier-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see Ch.8)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effect, </a:t>
            </a:r>
            <a:r>
              <a:rPr sz="2400" spc="-6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we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double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negation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this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way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SQL: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Query: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List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first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last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name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who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work</a:t>
            </a:r>
            <a:r>
              <a:rPr sz="24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endParaRPr sz="2400">
              <a:latin typeface="Arial MT"/>
              <a:cs typeface="Arial MT"/>
            </a:endParaRPr>
          </a:p>
          <a:p>
            <a:pPr marL="356870">
              <a:lnSpc>
                <a:spcPct val="100000"/>
              </a:lnSpc>
              <a:spcBef>
                <a:spcPts val="5"/>
              </a:spcBef>
            </a:pPr>
            <a:r>
              <a:rPr sz="2400" u="heavy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ALL</a:t>
            </a:r>
            <a:r>
              <a:rPr sz="2400" u="heavy" spc="-30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 </a:t>
            </a:r>
            <a:r>
              <a:rPr sz="2400" u="heavy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projects</a:t>
            </a:r>
            <a:r>
              <a:rPr sz="2400" u="heavy" spc="-30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 </a:t>
            </a:r>
            <a:r>
              <a:rPr sz="2400" u="heavy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controlled</a:t>
            </a:r>
            <a:r>
              <a:rPr sz="2400" u="heavy" spc="-30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 </a:t>
            </a:r>
            <a:r>
              <a:rPr sz="2400" u="heavy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by</a:t>
            </a:r>
            <a:r>
              <a:rPr sz="2400" u="heavy" spc="-40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 </a:t>
            </a:r>
            <a:r>
              <a:rPr sz="2400" u="heavy" dirty="0">
                <a:solidFill>
                  <a:srgbClr val="333399"/>
                </a:solidFill>
                <a:uFill>
                  <a:solidFill>
                    <a:srgbClr val="333399"/>
                  </a:solidFill>
                </a:uFill>
                <a:latin typeface="Arial MT"/>
                <a:cs typeface="Arial MT"/>
              </a:rPr>
              <a:t>Dno=5.</a:t>
            </a:r>
            <a:endParaRPr sz="2400">
              <a:latin typeface="Arial MT"/>
              <a:cs typeface="Arial MT"/>
            </a:endParaRPr>
          </a:p>
          <a:p>
            <a:pPr marL="431800">
              <a:lnSpc>
                <a:spcPct val="100000"/>
              </a:lnSpc>
              <a:spcBef>
                <a:spcPts val="1390"/>
              </a:spcBef>
            </a:pPr>
            <a:r>
              <a:rPr sz="1800" dirty="0">
                <a:latin typeface="Arial MT"/>
                <a:cs typeface="Arial MT"/>
              </a:rPr>
              <a:t>SELECT</a:t>
            </a:r>
            <a:r>
              <a:rPr sz="1800" spc="-70" dirty="0">
                <a:latin typeface="Arial MT"/>
                <a:cs typeface="Arial MT"/>
              </a:rPr>
              <a:t> </a:t>
            </a:r>
            <a:r>
              <a:rPr sz="1800" spc="5" dirty="0">
                <a:latin typeface="Arial MT"/>
                <a:cs typeface="Arial MT"/>
              </a:rPr>
              <a:t>Fname,</a:t>
            </a:r>
            <a:r>
              <a:rPr sz="1800" spc="-6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Lname</a:t>
            </a:r>
            <a:endParaRPr sz="1800">
              <a:latin typeface="Arial MT"/>
              <a:cs typeface="Arial MT"/>
            </a:endParaRPr>
          </a:p>
          <a:p>
            <a:pPr marL="431800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Employee</a:t>
            </a:r>
            <a:endParaRPr sz="1800">
              <a:latin typeface="Arial MT"/>
              <a:cs typeface="Arial MT"/>
            </a:endParaRPr>
          </a:p>
          <a:p>
            <a:pPr marL="431800">
              <a:lnSpc>
                <a:spcPct val="100000"/>
              </a:lnSpc>
              <a:spcBef>
                <a:spcPts val="5"/>
              </a:spcBef>
            </a:pP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80" dirty="0">
                <a:latin typeface="Arial MT"/>
                <a:cs typeface="Arial MT"/>
              </a:rPr>
              <a:t> </a:t>
            </a:r>
            <a:r>
              <a:rPr sz="1800" b="1" spc="-5" dirty="0">
                <a:latin typeface="Arial"/>
                <a:cs typeface="Arial"/>
              </a:rPr>
              <a:t>NOT</a:t>
            </a:r>
            <a:r>
              <a:rPr sz="1800" b="1" dirty="0">
                <a:latin typeface="Arial"/>
                <a:cs typeface="Arial"/>
              </a:rPr>
              <a:t> EXISTS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(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(SELECT</a:t>
            </a:r>
            <a:r>
              <a:rPr sz="1800" spc="43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Pnumber</a:t>
            </a:r>
            <a:endParaRPr sz="1800">
              <a:latin typeface="Arial MT"/>
              <a:cs typeface="Arial MT"/>
            </a:endParaRPr>
          </a:p>
          <a:p>
            <a:pPr marL="3035300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PROJECT</a:t>
            </a:r>
            <a:endParaRPr sz="1800">
              <a:latin typeface="Arial MT"/>
              <a:cs typeface="Arial MT"/>
            </a:endParaRPr>
          </a:p>
          <a:p>
            <a:pPr marL="2971165">
              <a:lnSpc>
                <a:spcPct val="100000"/>
              </a:lnSpc>
            </a:pP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10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Dno=5)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>
              <a:latin typeface="Arial MT"/>
              <a:cs typeface="Arial MT"/>
            </a:endParaRPr>
          </a:p>
          <a:p>
            <a:pPr marR="1646555" algn="ctr">
              <a:lnSpc>
                <a:spcPct val="100000"/>
              </a:lnSpc>
              <a:tabLst>
                <a:tab pos="2127250" algn="l"/>
              </a:tabLst>
            </a:pPr>
            <a:r>
              <a:rPr sz="1800" b="1" spc="-5" dirty="0">
                <a:latin typeface="Arial"/>
                <a:cs typeface="Arial"/>
              </a:rPr>
              <a:t>EXCEPT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(SELECT	Pno</a:t>
            </a:r>
            <a:endParaRPr sz="1800">
              <a:latin typeface="Arial MT"/>
              <a:cs typeface="Arial MT"/>
            </a:endParaRPr>
          </a:p>
          <a:p>
            <a:pPr marL="3099435" marR="2990215" indent="-50800" algn="ctr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FROM </a:t>
            </a:r>
            <a:r>
              <a:rPr sz="1800" spc="10" dirty="0">
                <a:latin typeface="Arial MT"/>
                <a:cs typeface="Arial MT"/>
              </a:rPr>
              <a:t>WORKS_ON 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10" dirty="0">
                <a:latin typeface="Arial MT"/>
                <a:cs typeface="Arial MT"/>
              </a:rPr>
              <a:t>WHERE</a:t>
            </a:r>
            <a:r>
              <a:rPr sz="1800" spc="-9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Ssn=</a:t>
            </a:r>
            <a:r>
              <a:rPr sz="1800" spc="-4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ESsn)</a:t>
            </a:r>
            <a:endParaRPr sz="1800">
              <a:latin typeface="Arial MT"/>
              <a:cs typeface="Arial MT"/>
            </a:endParaRPr>
          </a:p>
          <a:p>
            <a:pPr marL="431800" marR="120904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above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is equivalent to double negation: List names of those </a:t>
            </a:r>
            <a:r>
              <a:rPr sz="1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1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1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whom</a:t>
            </a:r>
            <a:r>
              <a:rPr sz="1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there</a:t>
            </a:r>
            <a:r>
              <a:rPr sz="1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does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 NOT</a:t>
            </a:r>
            <a:r>
              <a:rPr sz="1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exist</a:t>
            </a:r>
            <a:r>
              <a:rPr sz="1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1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project</a:t>
            </a:r>
            <a:r>
              <a:rPr sz="1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managed</a:t>
            </a:r>
            <a:r>
              <a:rPr sz="1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by </a:t>
            </a:r>
            <a:r>
              <a:rPr sz="1800" spc="-484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department</a:t>
            </a:r>
            <a:r>
              <a:rPr sz="1800" spc="-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no.</a:t>
            </a:r>
            <a:r>
              <a:rPr sz="1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5 that</a:t>
            </a:r>
            <a:r>
              <a:rPr sz="1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they</a:t>
            </a:r>
            <a:r>
              <a:rPr sz="1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do</a:t>
            </a:r>
            <a:r>
              <a:rPr sz="1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333399"/>
                </a:solidFill>
                <a:latin typeface="Arial MT"/>
                <a:cs typeface="Arial MT"/>
              </a:rPr>
              <a:t>NOT</a:t>
            </a:r>
            <a:r>
              <a:rPr sz="1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333399"/>
                </a:solidFill>
                <a:latin typeface="Arial MT"/>
                <a:cs typeface="Arial MT"/>
              </a:rPr>
              <a:t>work</a:t>
            </a:r>
            <a:r>
              <a:rPr sz="1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333399"/>
                </a:solidFill>
                <a:latin typeface="Arial MT"/>
                <a:cs typeface="Arial MT"/>
              </a:rPr>
              <a:t>on.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40486374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17359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Double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Negation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to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accomplish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“for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all”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062732" y="1580839"/>
            <a:ext cx="2063750" cy="61087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1600" dirty="0">
                <a:latin typeface="Arial MT"/>
                <a:cs typeface="Arial MT"/>
              </a:rPr>
              <a:t>Lname,</a:t>
            </a:r>
            <a:r>
              <a:rPr sz="1600" spc="-65" dirty="0">
                <a:latin typeface="Arial MT"/>
                <a:cs typeface="Arial MT"/>
              </a:rPr>
              <a:t> </a:t>
            </a:r>
            <a:r>
              <a:rPr sz="1600" spc="5" dirty="0">
                <a:latin typeface="Arial MT"/>
                <a:cs typeface="Arial MT"/>
              </a:rPr>
              <a:t>Fname</a:t>
            </a:r>
            <a:endParaRPr sz="1600">
              <a:latin typeface="Arial MT"/>
              <a:cs typeface="Arial MT"/>
            </a:endParaRPr>
          </a:p>
          <a:p>
            <a:pPr marL="927100">
              <a:lnSpc>
                <a:spcPct val="100000"/>
              </a:lnSpc>
              <a:spcBef>
                <a:spcPts val="380"/>
              </a:spcBef>
            </a:pPr>
            <a:r>
              <a:rPr sz="1600" dirty="0">
                <a:latin typeface="Arial MT"/>
                <a:cs typeface="Arial MT"/>
              </a:rPr>
              <a:t>EMPLOYEE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1580839"/>
            <a:ext cx="1747520" cy="90360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480"/>
              </a:spcBef>
              <a:buClr>
                <a:srgbClr val="990033"/>
              </a:buClr>
              <a:buSzPct val="59375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1600" b="1" spc="-5" dirty="0">
                <a:solidFill>
                  <a:srgbClr val="333399"/>
                </a:solidFill>
                <a:latin typeface="Arial"/>
                <a:cs typeface="Arial"/>
              </a:rPr>
              <a:t>Q3B:</a:t>
            </a:r>
            <a:r>
              <a:rPr sz="1600" b="1" spc="15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1600" b="1" spc="5" dirty="0">
                <a:latin typeface="Arial"/>
                <a:cs typeface="Arial"/>
              </a:rPr>
              <a:t>SELECT</a:t>
            </a:r>
            <a:endParaRPr sz="16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380"/>
              </a:spcBef>
            </a:pPr>
            <a:r>
              <a:rPr sz="1600" b="1" dirty="0">
                <a:latin typeface="Arial"/>
                <a:cs typeface="Arial"/>
              </a:rPr>
              <a:t>FROM</a:t>
            </a:r>
            <a:endParaRPr sz="1600">
              <a:latin typeface="Arial"/>
              <a:cs typeface="Arial"/>
            </a:endParaRPr>
          </a:p>
          <a:p>
            <a:pPr marL="927100">
              <a:lnSpc>
                <a:spcPct val="100000"/>
              </a:lnSpc>
              <a:spcBef>
                <a:spcPts val="390"/>
              </a:spcBef>
            </a:pPr>
            <a:r>
              <a:rPr sz="1600" b="1" spc="10" dirty="0">
                <a:latin typeface="Arial"/>
                <a:cs typeface="Arial"/>
              </a:rPr>
              <a:t>WHERE</a:t>
            </a:r>
            <a:endParaRPr sz="16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077" y="2213610"/>
            <a:ext cx="284924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841500" algn="l"/>
              </a:tabLst>
            </a:pPr>
            <a:r>
              <a:rPr sz="1600" b="1" dirty="0">
                <a:latin typeface="Arial"/>
                <a:cs typeface="Arial"/>
              </a:rPr>
              <a:t>NOT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EXISTS</a:t>
            </a:r>
            <a:r>
              <a:rPr sz="1600" b="1" spc="-15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(	</a:t>
            </a:r>
            <a:r>
              <a:rPr sz="1600" b="1" spc="5" dirty="0">
                <a:latin typeface="Arial"/>
                <a:cs typeface="Arial"/>
              </a:rPr>
              <a:t>SELECT</a:t>
            </a:r>
            <a:r>
              <a:rPr sz="1600" b="1" spc="315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*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77385" y="2458415"/>
            <a:ext cx="789305" cy="6115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95"/>
              </a:spcBef>
            </a:pPr>
            <a:r>
              <a:rPr sz="1600" b="1" dirty="0">
                <a:latin typeface="Arial"/>
                <a:cs typeface="Arial"/>
              </a:rPr>
              <a:t>FROM </a:t>
            </a:r>
            <a:r>
              <a:rPr sz="1600" b="1" spc="5" dirty="0">
                <a:latin typeface="Arial"/>
                <a:cs typeface="Arial"/>
              </a:rPr>
              <a:t> </a:t>
            </a:r>
            <a:r>
              <a:rPr sz="1600" b="1" spc="45" dirty="0">
                <a:latin typeface="Arial"/>
                <a:cs typeface="Arial"/>
              </a:rPr>
              <a:t>W</a:t>
            </a:r>
            <a:r>
              <a:rPr sz="1600" b="1" spc="-5" dirty="0">
                <a:latin typeface="Arial"/>
                <a:cs typeface="Arial"/>
              </a:rPr>
              <a:t>H</a:t>
            </a:r>
            <a:r>
              <a:rPr sz="1600" b="1" spc="10" dirty="0">
                <a:latin typeface="Arial"/>
                <a:cs typeface="Arial"/>
              </a:rPr>
              <a:t>E</a:t>
            </a:r>
            <a:r>
              <a:rPr sz="1600" b="1" spc="-5" dirty="0">
                <a:latin typeface="Arial"/>
                <a:cs typeface="Arial"/>
              </a:rPr>
              <a:t>R</a:t>
            </a:r>
            <a:r>
              <a:rPr sz="1600" b="1" spc="5" dirty="0">
                <a:latin typeface="Arial"/>
                <a:cs typeface="Arial"/>
              </a:rPr>
              <a:t>E</a:t>
            </a:r>
            <a:endParaRPr sz="16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92166" y="2458415"/>
            <a:ext cx="2948305" cy="1196975"/>
          </a:xfrm>
          <a:prstGeom prst="rect">
            <a:avLst/>
          </a:prstGeom>
        </p:spPr>
        <p:txBody>
          <a:bodyPr vert="horz" wrap="square" lIns="0" tIns="6159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1600" spc="65" dirty="0">
                <a:latin typeface="Arial MT"/>
                <a:cs typeface="Arial MT"/>
              </a:rPr>
              <a:t>W</a:t>
            </a:r>
            <a:r>
              <a:rPr sz="1600" spc="5" dirty="0">
                <a:latin typeface="Arial MT"/>
                <a:cs typeface="Arial MT"/>
              </a:rPr>
              <a:t>O</a:t>
            </a:r>
            <a:r>
              <a:rPr sz="1600" spc="-10" dirty="0">
                <a:latin typeface="Arial MT"/>
                <a:cs typeface="Arial MT"/>
              </a:rPr>
              <a:t>R</a:t>
            </a:r>
            <a:r>
              <a:rPr sz="1600" spc="-15" dirty="0">
                <a:latin typeface="Arial MT"/>
                <a:cs typeface="Arial MT"/>
              </a:rPr>
              <a:t>K</a:t>
            </a:r>
            <a:r>
              <a:rPr sz="1600" spc="10" dirty="0">
                <a:latin typeface="Arial MT"/>
                <a:cs typeface="Arial MT"/>
              </a:rPr>
              <a:t>S</a:t>
            </a:r>
            <a:r>
              <a:rPr sz="1600" spc="-10" dirty="0">
                <a:latin typeface="Arial MT"/>
                <a:cs typeface="Arial MT"/>
              </a:rPr>
              <a:t>_</a:t>
            </a:r>
            <a:r>
              <a:rPr sz="1600" spc="5" dirty="0">
                <a:latin typeface="Arial MT"/>
                <a:cs typeface="Arial MT"/>
              </a:rPr>
              <a:t>ON</a:t>
            </a:r>
            <a:r>
              <a:rPr sz="1600" spc="-100" dirty="0">
                <a:latin typeface="Arial MT"/>
                <a:cs typeface="Arial MT"/>
              </a:rPr>
              <a:t> </a:t>
            </a:r>
            <a:r>
              <a:rPr sz="1600" spc="5" dirty="0">
                <a:latin typeface="Arial MT"/>
                <a:cs typeface="Arial MT"/>
              </a:rPr>
              <a:t>B</a:t>
            </a:r>
            <a:endParaRPr sz="16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sz="1600" dirty="0">
                <a:latin typeface="Arial MT"/>
                <a:cs typeface="Arial MT"/>
              </a:rPr>
              <a:t>(</a:t>
            </a:r>
            <a:r>
              <a:rPr sz="1600" spc="-15" dirty="0">
                <a:latin typeface="Arial MT"/>
                <a:cs typeface="Arial MT"/>
              </a:rPr>
              <a:t> </a:t>
            </a:r>
            <a:r>
              <a:rPr sz="1600" spc="5" dirty="0">
                <a:latin typeface="Arial MT"/>
                <a:cs typeface="Arial MT"/>
              </a:rPr>
              <a:t>B.Pno</a:t>
            </a:r>
            <a:r>
              <a:rPr sz="1600" spc="-45" dirty="0">
                <a:latin typeface="Arial MT"/>
                <a:cs typeface="Arial MT"/>
              </a:rPr>
              <a:t> </a:t>
            </a:r>
            <a:r>
              <a:rPr sz="1600" b="1" spc="5" dirty="0">
                <a:latin typeface="Arial"/>
                <a:cs typeface="Arial"/>
              </a:rPr>
              <a:t>IN</a:t>
            </a:r>
            <a:r>
              <a:rPr sz="1600" b="1" spc="409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(</a:t>
            </a:r>
            <a:r>
              <a:rPr sz="1600" spc="440" dirty="0">
                <a:latin typeface="Arial MT"/>
                <a:cs typeface="Arial MT"/>
              </a:rPr>
              <a:t> </a:t>
            </a:r>
            <a:r>
              <a:rPr sz="1600" b="1" spc="5" dirty="0">
                <a:latin typeface="Arial"/>
                <a:cs typeface="Arial"/>
              </a:rPr>
              <a:t>SELECT</a:t>
            </a:r>
            <a:r>
              <a:rPr sz="1600" b="1" spc="-75" dirty="0">
                <a:latin typeface="Arial"/>
                <a:cs typeface="Arial"/>
              </a:rPr>
              <a:t> </a:t>
            </a:r>
            <a:r>
              <a:rPr sz="1600" spc="5" dirty="0">
                <a:latin typeface="Arial MT"/>
                <a:cs typeface="Arial MT"/>
              </a:rPr>
              <a:t>Pnumber</a:t>
            </a:r>
            <a:endParaRPr sz="1600">
              <a:latin typeface="Arial MT"/>
              <a:cs typeface="Arial MT"/>
            </a:endParaRPr>
          </a:p>
          <a:p>
            <a:pPr marL="1271270">
              <a:lnSpc>
                <a:spcPct val="100000"/>
              </a:lnSpc>
              <a:spcBef>
                <a:spcPts val="384"/>
              </a:spcBef>
            </a:pPr>
            <a:r>
              <a:rPr sz="1600" b="1" spc="5" dirty="0">
                <a:latin typeface="Arial"/>
                <a:cs typeface="Arial"/>
              </a:rPr>
              <a:t>FROM</a:t>
            </a:r>
            <a:r>
              <a:rPr sz="1600" b="1" spc="-85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PROJECT</a:t>
            </a:r>
            <a:endParaRPr sz="1600">
              <a:latin typeface="Arial MT"/>
              <a:cs typeface="Arial MT"/>
            </a:endParaRPr>
          </a:p>
          <a:p>
            <a:pPr marL="1271270">
              <a:lnSpc>
                <a:spcPct val="100000"/>
              </a:lnSpc>
              <a:spcBef>
                <a:spcPts val="380"/>
              </a:spcBef>
            </a:pPr>
            <a:r>
              <a:rPr sz="1600" b="1" spc="45" dirty="0">
                <a:latin typeface="Arial"/>
                <a:cs typeface="Arial"/>
              </a:rPr>
              <a:t>W</a:t>
            </a:r>
            <a:r>
              <a:rPr sz="1600" b="1" spc="-5" dirty="0">
                <a:latin typeface="Arial"/>
                <a:cs typeface="Arial"/>
              </a:rPr>
              <a:t>H</a:t>
            </a:r>
            <a:r>
              <a:rPr sz="1600" b="1" spc="10" dirty="0">
                <a:latin typeface="Arial"/>
                <a:cs typeface="Arial"/>
              </a:rPr>
              <a:t>E</a:t>
            </a:r>
            <a:r>
              <a:rPr sz="1600" b="1" spc="-5" dirty="0">
                <a:latin typeface="Arial"/>
                <a:cs typeface="Arial"/>
              </a:rPr>
              <a:t>R</a:t>
            </a:r>
            <a:r>
              <a:rPr sz="1600" b="1" spc="5" dirty="0">
                <a:latin typeface="Arial"/>
                <a:cs typeface="Arial"/>
              </a:rPr>
              <a:t>E</a:t>
            </a:r>
            <a:r>
              <a:rPr sz="1600" b="1" spc="-85" dirty="0">
                <a:latin typeface="Arial"/>
                <a:cs typeface="Arial"/>
              </a:rPr>
              <a:t> </a:t>
            </a:r>
            <a:r>
              <a:rPr sz="1600" spc="-5" dirty="0">
                <a:latin typeface="Arial MT"/>
                <a:cs typeface="Arial MT"/>
              </a:rPr>
              <a:t>D</a:t>
            </a:r>
            <a:r>
              <a:rPr sz="1600" dirty="0">
                <a:latin typeface="Arial MT"/>
                <a:cs typeface="Arial MT"/>
              </a:rPr>
              <a:t>nu</a:t>
            </a:r>
            <a:r>
              <a:rPr sz="1600" spc="25" dirty="0">
                <a:latin typeface="Arial MT"/>
                <a:cs typeface="Arial MT"/>
              </a:rPr>
              <a:t>m</a:t>
            </a:r>
            <a:r>
              <a:rPr sz="1600" spc="5" dirty="0">
                <a:latin typeface="Arial MT"/>
                <a:cs typeface="Arial MT"/>
              </a:rPr>
              <a:t>=5</a:t>
            </a:r>
            <a:endParaRPr sz="16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8617" y="3628390"/>
            <a:ext cx="8157209" cy="26587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259079" algn="ctr">
              <a:lnSpc>
                <a:spcPct val="100000"/>
              </a:lnSpc>
              <a:spcBef>
                <a:spcPts val="105"/>
              </a:spcBef>
            </a:pPr>
            <a:r>
              <a:rPr sz="1600" b="1" spc="-30" dirty="0">
                <a:latin typeface="Arial"/>
                <a:cs typeface="Arial"/>
              </a:rPr>
              <a:t>AND</a:t>
            </a:r>
            <a:endParaRPr sz="16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000">
              <a:latin typeface="Arial"/>
              <a:cs typeface="Arial"/>
            </a:endParaRPr>
          </a:p>
          <a:p>
            <a:pPr marL="4814570">
              <a:lnSpc>
                <a:spcPct val="100000"/>
              </a:lnSpc>
              <a:tabLst>
                <a:tab pos="7329805" algn="l"/>
              </a:tabLst>
            </a:pPr>
            <a:r>
              <a:rPr sz="1600" b="1" dirty="0">
                <a:latin typeface="Arial"/>
                <a:cs typeface="Arial"/>
              </a:rPr>
              <a:t>NOT</a:t>
            </a:r>
            <a:r>
              <a:rPr sz="1600" b="1" spc="-5" dirty="0">
                <a:latin typeface="Arial"/>
                <a:cs typeface="Arial"/>
              </a:rPr>
              <a:t> </a:t>
            </a:r>
            <a:r>
              <a:rPr sz="1600" b="1" dirty="0">
                <a:latin typeface="Arial"/>
                <a:cs typeface="Arial"/>
              </a:rPr>
              <a:t>EXISTS</a:t>
            </a:r>
            <a:r>
              <a:rPr sz="1600" b="1" spc="-10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(</a:t>
            </a:r>
            <a:r>
              <a:rPr sz="1600" b="1" dirty="0">
                <a:latin typeface="Arial"/>
                <a:cs typeface="Arial"/>
              </a:rPr>
              <a:t>SELECT	</a:t>
            </a:r>
            <a:r>
              <a:rPr sz="1600" dirty="0">
                <a:latin typeface="Arial MT"/>
                <a:cs typeface="Arial MT"/>
              </a:rPr>
              <a:t>*</a:t>
            </a:r>
            <a:endParaRPr sz="1600">
              <a:latin typeface="Arial MT"/>
              <a:cs typeface="Arial MT"/>
            </a:endParaRPr>
          </a:p>
          <a:p>
            <a:pPr marL="4872355">
              <a:lnSpc>
                <a:spcPct val="100000"/>
              </a:lnSpc>
              <a:spcBef>
                <a:spcPts val="384"/>
              </a:spcBef>
            </a:pPr>
            <a:r>
              <a:rPr sz="1600" b="1" dirty="0">
                <a:latin typeface="Arial"/>
                <a:cs typeface="Arial"/>
              </a:rPr>
              <a:t>FROM</a:t>
            </a:r>
            <a:r>
              <a:rPr sz="1600" b="1" spc="400" dirty="0">
                <a:latin typeface="Arial"/>
                <a:cs typeface="Arial"/>
              </a:rPr>
              <a:t> </a:t>
            </a:r>
            <a:r>
              <a:rPr sz="1600" spc="5" dirty="0">
                <a:latin typeface="Arial MT"/>
                <a:cs typeface="Arial MT"/>
              </a:rPr>
              <a:t>WORKS_ON</a:t>
            </a:r>
            <a:r>
              <a:rPr sz="1600" spc="-90" dirty="0">
                <a:latin typeface="Arial MT"/>
                <a:cs typeface="Arial MT"/>
              </a:rPr>
              <a:t> </a:t>
            </a:r>
            <a:r>
              <a:rPr sz="1600" spc="5" dirty="0">
                <a:latin typeface="Arial MT"/>
                <a:cs typeface="Arial MT"/>
              </a:rPr>
              <a:t>C</a:t>
            </a:r>
            <a:endParaRPr sz="1600">
              <a:latin typeface="Arial MT"/>
              <a:cs typeface="Arial MT"/>
            </a:endParaRPr>
          </a:p>
          <a:p>
            <a:pPr marL="4872355">
              <a:lnSpc>
                <a:spcPct val="100000"/>
              </a:lnSpc>
              <a:spcBef>
                <a:spcPts val="385"/>
              </a:spcBef>
            </a:pPr>
            <a:r>
              <a:rPr sz="1600" b="1" spc="10" dirty="0">
                <a:latin typeface="Arial"/>
                <a:cs typeface="Arial"/>
              </a:rPr>
              <a:t>WHERE</a:t>
            </a:r>
            <a:r>
              <a:rPr sz="1600" b="1" spc="340" dirty="0">
                <a:latin typeface="Arial"/>
                <a:cs typeface="Arial"/>
              </a:rPr>
              <a:t> </a:t>
            </a:r>
            <a:r>
              <a:rPr sz="1600" dirty="0">
                <a:latin typeface="Arial MT"/>
                <a:cs typeface="Arial MT"/>
              </a:rPr>
              <a:t>C.Essn=Ssn</a:t>
            </a:r>
            <a:endParaRPr sz="1600">
              <a:latin typeface="Arial MT"/>
              <a:cs typeface="Arial MT"/>
            </a:endParaRPr>
          </a:p>
          <a:p>
            <a:pPr marL="4872355">
              <a:lnSpc>
                <a:spcPct val="100000"/>
              </a:lnSpc>
              <a:spcBef>
                <a:spcPts val="384"/>
              </a:spcBef>
              <a:tabLst>
                <a:tab pos="5500370" algn="l"/>
              </a:tabLst>
            </a:pPr>
            <a:r>
              <a:rPr sz="1600" b="1" spc="-30" dirty="0">
                <a:latin typeface="Arial"/>
                <a:cs typeface="Arial"/>
              </a:rPr>
              <a:t>AND	</a:t>
            </a:r>
            <a:r>
              <a:rPr sz="1600" dirty="0">
                <a:latin typeface="Arial MT"/>
                <a:cs typeface="Arial MT"/>
              </a:rPr>
              <a:t>C.Pno=B.Pno</a:t>
            </a:r>
            <a:r>
              <a:rPr sz="1600" spc="-90" dirty="0">
                <a:latin typeface="Arial MT"/>
                <a:cs typeface="Arial MT"/>
              </a:rPr>
              <a:t> </a:t>
            </a:r>
            <a:r>
              <a:rPr sz="1600" spc="-10" dirty="0">
                <a:latin typeface="Arial MT"/>
                <a:cs typeface="Arial MT"/>
              </a:rPr>
              <a:t>)));</a:t>
            </a:r>
            <a:endParaRPr sz="16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459"/>
              </a:spcBef>
            </a:pPr>
            <a:r>
              <a:rPr sz="1800" spc="-1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800000"/>
                </a:solidFill>
                <a:latin typeface="Arial MT"/>
                <a:cs typeface="Arial MT"/>
              </a:rPr>
              <a:t>above</a:t>
            </a:r>
            <a:r>
              <a:rPr sz="18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18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18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direct</a:t>
            </a:r>
            <a:r>
              <a:rPr sz="18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rendering</a:t>
            </a:r>
            <a:r>
              <a:rPr sz="1800" spc="-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800000"/>
                </a:solidFill>
                <a:latin typeface="Arial MT"/>
                <a:cs typeface="Arial MT"/>
              </a:rPr>
              <a:t>of:</a:t>
            </a:r>
            <a:r>
              <a:rPr sz="18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List</a:t>
            </a:r>
            <a:r>
              <a:rPr sz="20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names</a:t>
            </a:r>
            <a:r>
              <a:rPr sz="20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those</a:t>
            </a:r>
            <a:r>
              <a:rPr sz="20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0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0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whom </a:t>
            </a:r>
            <a:r>
              <a:rPr sz="2000" spc="-5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there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does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NOT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exist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project managed by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department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no.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5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that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they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do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NOT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work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on.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9036158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1290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Explicit</a:t>
            </a:r>
            <a:r>
              <a:rPr b="0" spc="4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Sets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Renaming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Attributes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13370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explicit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values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WHERE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509879" y="2152738"/>
          <a:ext cx="5319395" cy="10144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22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99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567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0114">
                <a:tc>
                  <a:txBody>
                    <a:bodyPr/>
                    <a:lstStyle/>
                    <a:p>
                      <a:pPr marL="31750">
                        <a:lnSpc>
                          <a:spcPts val="2205"/>
                        </a:lnSpc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Q17: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ts val="2205"/>
                        </a:lnSpc>
                      </a:pPr>
                      <a:r>
                        <a:rPr sz="2000" b="1" spc="-1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SELECT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527685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FROM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6559">
                        <a:lnSpc>
                          <a:spcPts val="2205"/>
                        </a:lnSpc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DISTINCT</a:t>
                      </a:r>
                      <a:r>
                        <a:rPr sz="2000" b="1" spc="-2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Essn</a:t>
                      </a:r>
                      <a:endParaRPr sz="2000">
                        <a:latin typeface="Arial MT"/>
                        <a:cs typeface="Arial MT"/>
                      </a:endParaRPr>
                    </a:p>
                    <a:p>
                      <a:pPr marL="416559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00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WORKS_ON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42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7685">
                        <a:lnSpc>
                          <a:spcPts val="2320"/>
                        </a:lnSpc>
                        <a:spcBef>
                          <a:spcPts val="130"/>
                        </a:spcBef>
                      </a:pPr>
                      <a:r>
                        <a:rPr sz="20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WHERE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416559">
                        <a:lnSpc>
                          <a:spcPts val="232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Pno</a:t>
                      </a:r>
                      <a:r>
                        <a:rPr sz="200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2000" b="1" spc="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(1,</a:t>
                      </a:r>
                      <a:r>
                        <a:rPr sz="2000" spc="-5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2, 3);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18617" y="3143885"/>
            <a:ext cx="8031480" cy="1414780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qualifier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followed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desired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new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name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Rename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appears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 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6958" y="5044440"/>
            <a:ext cx="7222677" cy="914400"/>
          </a:xfrm>
          <a:prstGeom prst="rect">
            <a:avLst/>
          </a:prstGeom>
        </p:spPr>
      </p:pic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0516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8408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Schema</a:t>
            </a:r>
            <a:r>
              <a:rPr spc="5" dirty="0"/>
              <a:t> </a:t>
            </a:r>
            <a:r>
              <a:rPr spc="-10" dirty="0"/>
              <a:t>and </a:t>
            </a:r>
            <a:r>
              <a:rPr spc="-5" dirty="0"/>
              <a:t>Catalog</a:t>
            </a:r>
            <a:r>
              <a:rPr spc="30" dirty="0"/>
              <a:t> </a:t>
            </a:r>
            <a:r>
              <a:rPr spc="-5" dirty="0"/>
              <a:t>Concepts</a:t>
            </a:r>
            <a:r>
              <a:rPr spc="20" dirty="0"/>
              <a:t> </a:t>
            </a:r>
            <a:r>
              <a:rPr dirty="0"/>
              <a:t>in </a:t>
            </a:r>
            <a:r>
              <a:rPr spc="-985" dirty="0"/>
              <a:t> </a:t>
            </a:r>
            <a:r>
              <a:rPr dirty="0"/>
              <a:t>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7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12277"/>
            <a:ext cx="8213725" cy="3332479"/>
          </a:xfrm>
          <a:prstGeom prst="rect">
            <a:avLst/>
          </a:prstGeom>
        </p:spPr>
        <p:txBody>
          <a:bodyPr vert="horz" wrap="square" lIns="0" tIns="9906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8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spc="-6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SCHEMA</a:t>
            </a:r>
            <a:r>
              <a:rPr sz="2800" spc="-10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statement</a:t>
            </a:r>
            <a:endParaRPr sz="2800">
              <a:latin typeface="Arial MT"/>
              <a:cs typeface="Arial MT"/>
            </a:endParaRPr>
          </a:p>
          <a:p>
            <a:pPr marL="756285" marR="504825" lvl="1" indent="-287020">
              <a:lnSpc>
                <a:spcPct val="100000"/>
              </a:lnSpc>
              <a:spcBef>
                <a:spcPts val="61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SCHEMA</a:t>
            </a:r>
            <a:r>
              <a:rPr sz="2600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COMPANY AUTHORIZATION </a:t>
            </a:r>
            <a:r>
              <a:rPr sz="2600" spc="-154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‘Jsmith’;</a:t>
            </a:r>
            <a:endParaRPr sz="26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88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Catalog</a:t>
            </a:r>
            <a:endParaRPr sz="2800">
              <a:latin typeface="Arial"/>
              <a:cs typeface="Arial"/>
            </a:endParaRPr>
          </a:p>
          <a:p>
            <a:pPr marL="756285" marR="157035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collection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schemas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SQL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environment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also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has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concept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cluster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catalogs.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35762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Specifying</a:t>
            </a:r>
            <a:r>
              <a:rPr b="0" spc="6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Joined</a:t>
            </a:r>
            <a:r>
              <a:rPr b="0" spc="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Tables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in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the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FROM</a:t>
            </a:r>
            <a:r>
              <a:rPr b="0" spc="-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Clause</a:t>
            </a:r>
            <a:r>
              <a:rPr b="0" spc="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896859" cy="27990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Joined</a:t>
            </a:r>
            <a:r>
              <a:rPr sz="2800" b="1" spc="-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table</a:t>
            </a:r>
            <a:endParaRPr sz="2800">
              <a:latin typeface="Arial"/>
              <a:cs typeface="Arial"/>
            </a:endParaRPr>
          </a:p>
          <a:p>
            <a:pPr marL="756285" marR="1720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Permits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users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resulting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operation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clause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Q1A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Contains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single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joined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table.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may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also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called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INNER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4648200"/>
            <a:ext cx="7731281" cy="9906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114530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4250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7055484" algn="l"/>
              </a:tabLst>
            </a:pPr>
            <a:r>
              <a:rPr b="0" dirty="0">
                <a:latin typeface="Arial MT"/>
                <a:cs typeface="Arial MT"/>
              </a:rPr>
              <a:t>D</a:t>
            </a:r>
            <a:r>
              <a:rPr b="0" spc="-15" dirty="0">
                <a:latin typeface="Arial MT"/>
                <a:cs typeface="Arial MT"/>
              </a:rPr>
              <a:t>i</a:t>
            </a:r>
            <a:r>
              <a:rPr b="0" dirty="0">
                <a:latin typeface="Arial MT"/>
                <a:cs typeface="Arial MT"/>
              </a:rPr>
              <a:t>f</a:t>
            </a:r>
            <a:r>
              <a:rPr b="0" spc="10" dirty="0">
                <a:latin typeface="Arial MT"/>
                <a:cs typeface="Arial MT"/>
              </a:rPr>
              <a:t>f</a:t>
            </a:r>
            <a:r>
              <a:rPr b="0" dirty="0">
                <a:latin typeface="Arial MT"/>
                <a:cs typeface="Arial MT"/>
              </a:rPr>
              <a:t>er</a:t>
            </a:r>
            <a:r>
              <a:rPr b="0" spc="-15" dirty="0">
                <a:latin typeface="Arial MT"/>
                <a:cs typeface="Arial MT"/>
              </a:rPr>
              <a:t>e</a:t>
            </a:r>
            <a:r>
              <a:rPr b="0" dirty="0">
                <a:latin typeface="Arial MT"/>
                <a:cs typeface="Arial MT"/>
              </a:rPr>
              <a:t>nt </a:t>
            </a:r>
            <a:r>
              <a:rPr b="0" spc="35" dirty="0">
                <a:latin typeface="Arial MT"/>
                <a:cs typeface="Arial MT"/>
              </a:rPr>
              <a:t>T</a:t>
            </a:r>
            <a:r>
              <a:rPr b="0" spc="-50" dirty="0">
                <a:latin typeface="Arial MT"/>
                <a:cs typeface="Arial MT"/>
              </a:rPr>
              <a:t>y</a:t>
            </a:r>
            <a:r>
              <a:rPr b="0" dirty="0">
                <a:latin typeface="Arial MT"/>
                <a:cs typeface="Arial MT"/>
              </a:rPr>
              <a:t>p</a:t>
            </a:r>
            <a:r>
              <a:rPr b="0" spc="-20" dirty="0">
                <a:latin typeface="Arial MT"/>
                <a:cs typeface="Arial MT"/>
              </a:rPr>
              <a:t>e</a:t>
            </a:r>
            <a:r>
              <a:rPr b="0" dirty="0">
                <a:latin typeface="Arial MT"/>
                <a:cs typeface="Arial MT"/>
              </a:rPr>
              <a:t>s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 J</a:t>
            </a:r>
            <a:r>
              <a:rPr b="0" spc="10" dirty="0">
                <a:latin typeface="Arial MT"/>
                <a:cs typeface="Arial MT"/>
              </a:rPr>
              <a:t>O</a:t>
            </a:r>
            <a:r>
              <a:rPr b="0" dirty="0">
                <a:latin typeface="Arial MT"/>
                <a:cs typeface="Arial MT"/>
              </a:rPr>
              <a:t>INed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35" dirty="0">
                <a:latin typeface="Arial MT"/>
                <a:cs typeface="Arial MT"/>
              </a:rPr>
              <a:t>T</a:t>
            </a:r>
            <a:r>
              <a:rPr b="0" dirty="0">
                <a:latin typeface="Arial MT"/>
                <a:cs typeface="Arial MT"/>
              </a:rPr>
              <a:t>a</a:t>
            </a:r>
            <a:r>
              <a:rPr b="0" spc="-20" dirty="0">
                <a:latin typeface="Arial MT"/>
                <a:cs typeface="Arial MT"/>
              </a:rPr>
              <a:t>b</a:t>
            </a:r>
            <a:r>
              <a:rPr b="0" dirty="0">
                <a:latin typeface="Arial MT"/>
                <a:cs typeface="Arial MT"/>
              </a:rPr>
              <a:t>l</a:t>
            </a:r>
            <a:r>
              <a:rPr b="0" spc="-15" dirty="0">
                <a:latin typeface="Arial MT"/>
                <a:cs typeface="Arial MT"/>
              </a:rPr>
              <a:t>e</a:t>
            </a:r>
            <a:r>
              <a:rPr b="0" dirty="0">
                <a:latin typeface="Arial MT"/>
                <a:cs typeface="Arial MT"/>
              </a:rPr>
              <a:t>s	in  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49369"/>
            <a:ext cx="8171180" cy="414718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Specify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different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types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NATURAL</a:t>
            </a:r>
            <a:r>
              <a:rPr sz="26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endParaRPr sz="2600">
              <a:latin typeface="Arial MT"/>
              <a:cs typeface="Arial MT"/>
            </a:endParaRPr>
          </a:p>
          <a:p>
            <a:pPr marL="756285" marR="633095" lvl="1" indent="-287020">
              <a:lnSpc>
                <a:spcPct val="100000"/>
              </a:lnSpc>
              <a:spcBef>
                <a:spcPts val="6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Various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OUTER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(LEFT,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RIGHT,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FULL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)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NATURAL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two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R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endParaRPr sz="2800">
              <a:latin typeface="Arial MT"/>
              <a:cs typeface="Arial MT"/>
            </a:endParaRPr>
          </a:p>
          <a:p>
            <a:pPr marL="756285" lvl="1" indent="-287020" algn="just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No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join condition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specified</a:t>
            </a:r>
            <a:endParaRPr sz="2600">
              <a:latin typeface="Arial MT"/>
              <a:cs typeface="Arial MT"/>
            </a:endParaRPr>
          </a:p>
          <a:p>
            <a:pPr marL="756285" marR="5080" lvl="1" indent="-287020" algn="just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equivalent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 an implicit EQUIJOIN condition for 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each pair of attributes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with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same name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R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9660164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332479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dirty="0">
                <a:latin typeface="Arial MT"/>
                <a:cs typeface="Arial MT"/>
              </a:rPr>
              <a:t>NATURAL</a:t>
            </a:r>
            <a:r>
              <a:rPr b="0" spc="-7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JOIN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8039734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Rename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one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so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it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can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joined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with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another</a:t>
            </a:r>
            <a:r>
              <a:rPr sz="2400" spc="-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using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NATURAL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JOIN: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2786887"/>
            <a:ext cx="63119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Q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1B</a:t>
            </a: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483233" y="2725087"/>
            <a:ext cx="1021080" cy="756920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b="1" spc="-15" dirty="0">
                <a:solidFill>
                  <a:srgbClr val="333399"/>
                </a:solidFill>
                <a:latin typeface="Arial"/>
                <a:cs typeface="Arial"/>
              </a:rPr>
              <a:t>SELECT</a:t>
            </a:r>
            <a:endParaRPr sz="2000">
              <a:latin typeface="Arial"/>
              <a:cs typeface="Arial"/>
            </a:endParaRPr>
          </a:p>
          <a:p>
            <a:pPr marL="42545">
              <a:lnSpc>
                <a:spcPct val="100000"/>
              </a:lnSpc>
              <a:spcBef>
                <a:spcPts val="480"/>
              </a:spcBef>
            </a:pP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FROM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3713" y="4250563"/>
            <a:ext cx="96837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333399"/>
                </a:solidFill>
                <a:latin typeface="Arial"/>
                <a:cs typeface="Arial"/>
              </a:rPr>
              <a:t>W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H</a:t>
            </a:r>
            <a:r>
              <a:rPr sz="2000" b="1" spc="-20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RE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47492" y="2725087"/>
            <a:ext cx="5450205" cy="18548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Fname,</a:t>
            </a:r>
            <a:r>
              <a:rPr sz="20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Lname,</a:t>
            </a:r>
            <a:r>
              <a:rPr sz="20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Address</a:t>
            </a:r>
            <a:endParaRPr sz="2000">
              <a:latin typeface="Arial MT"/>
              <a:cs typeface="Arial MT"/>
            </a:endParaRPr>
          </a:p>
          <a:p>
            <a:pPr marL="27305">
              <a:lnSpc>
                <a:spcPct val="100000"/>
              </a:lnSpc>
              <a:spcBef>
                <a:spcPts val="480"/>
              </a:spcBef>
            </a:pP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(EMPLOYEE</a:t>
            </a:r>
            <a:r>
              <a:rPr sz="20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b="1" spc="-15" dirty="0">
                <a:solidFill>
                  <a:srgbClr val="333399"/>
                </a:solidFill>
                <a:latin typeface="Arial"/>
                <a:cs typeface="Arial"/>
              </a:rPr>
              <a:t>NATURAL</a:t>
            </a:r>
            <a:r>
              <a:rPr sz="2000" b="1" spc="8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JOIN</a:t>
            </a:r>
            <a:endParaRPr sz="2000">
              <a:latin typeface="Arial"/>
              <a:cs typeface="Arial"/>
            </a:endParaRPr>
          </a:p>
          <a:p>
            <a:pPr marL="27305">
              <a:lnSpc>
                <a:spcPct val="100000"/>
              </a:lnSpc>
              <a:spcBef>
                <a:spcPts val="484"/>
              </a:spcBef>
            </a:pP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(DEPARTMENT</a:t>
            </a:r>
            <a:r>
              <a:rPr sz="20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333399"/>
                </a:solidFill>
                <a:latin typeface="Arial"/>
                <a:cs typeface="Arial"/>
              </a:rPr>
              <a:t>AS</a:t>
            </a:r>
            <a:r>
              <a:rPr sz="2000" b="1" spc="8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DEPT</a:t>
            </a:r>
            <a:r>
              <a:rPr sz="2000" spc="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(Dname,</a:t>
            </a:r>
            <a:r>
              <a:rPr sz="20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Dno,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Mssn,</a:t>
            </a:r>
            <a:endParaRPr sz="2000">
              <a:latin typeface="Arial MT"/>
              <a:cs typeface="Arial MT"/>
            </a:endParaRPr>
          </a:p>
          <a:p>
            <a:pPr marL="79375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Msdate)))</a:t>
            </a:r>
            <a:endParaRPr sz="2000">
              <a:latin typeface="Arial MT"/>
              <a:cs typeface="Arial MT"/>
            </a:endParaRPr>
          </a:p>
          <a:p>
            <a:pPr marL="97790">
              <a:lnSpc>
                <a:spcPct val="100000"/>
              </a:lnSpc>
              <a:spcBef>
                <a:spcPts val="480"/>
              </a:spcBef>
            </a:pP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Dname=‘Research’;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8617" y="4991480"/>
            <a:ext cx="801497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The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above works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with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EMPLOYEE.Dno = DEPT.Dno as an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implicit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condition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1330023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260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INNER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and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OUTER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Joins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58747"/>
            <a:ext cx="8116570" cy="4789170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630"/>
              </a:spcBef>
              <a:buClr>
                <a:srgbClr val="990033"/>
              </a:buClr>
              <a:buSzPct val="59090"/>
              <a:buFont typeface="Wingdings"/>
              <a:buChar char=""/>
              <a:tabLst>
                <a:tab pos="356870" algn="l"/>
                <a:tab pos="357505" algn="l"/>
                <a:tab pos="2098040" algn="l"/>
              </a:tabLst>
            </a:pP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INNER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 JOIN	</a:t>
            </a:r>
            <a:r>
              <a:rPr sz="2200" b="1" spc="-5" dirty="0">
                <a:solidFill>
                  <a:srgbClr val="333399"/>
                </a:solidFill>
                <a:latin typeface="Arial"/>
                <a:cs typeface="Arial"/>
              </a:rPr>
              <a:t>(versus</a:t>
            </a:r>
            <a:r>
              <a:rPr sz="22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OUTER</a:t>
            </a:r>
            <a:r>
              <a:rPr sz="22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r>
              <a:rPr sz="2200" b="1" dirty="0">
                <a:solidFill>
                  <a:srgbClr val="333399"/>
                </a:solidFill>
                <a:latin typeface="Arial"/>
                <a:cs typeface="Arial"/>
              </a:rPr>
              <a:t>)</a:t>
            </a:r>
            <a:endParaRPr sz="22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Default</a:t>
            </a:r>
            <a:r>
              <a:rPr sz="22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type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2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join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a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joined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endParaRPr sz="22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25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2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included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 only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if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matching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2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exists</a:t>
            </a:r>
            <a:endParaRPr sz="2200">
              <a:latin typeface="Arial MT"/>
              <a:cs typeface="Arial MT"/>
            </a:endParaRPr>
          </a:p>
          <a:p>
            <a:pPr marL="756285">
              <a:lnSpc>
                <a:spcPct val="100000"/>
              </a:lnSpc>
              <a:spcBef>
                <a:spcPts val="5"/>
              </a:spcBef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2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other</a:t>
            </a:r>
            <a:r>
              <a:rPr sz="22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endParaRPr sz="22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25"/>
              </a:spcBef>
              <a:buClr>
                <a:srgbClr val="990033"/>
              </a:buClr>
              <a:buSzPct val="59090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LEFT</a:t>
            </a:r>
            <a:r>
              <a:rPr sz="22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OUTER</a:t>
            </a:r>
            <a:r>
              <a:rPr sz="2200" spc="-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endParaRPr sz="22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Every</a:t>
            </a:r>
            <a:r>
              <a:rPr sz="22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2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left</a:t>
            </a:r>
            <a:r>
              <a:rPr sz="22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2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appear</a:t>
            </a:r>
            <a:r>
              <a:rPr sz="22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endParaRPr sz="22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If</a:t>
            </a:r>
            <a:r>
              <a:rPr sz="22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no</a:t>
            </a:r>
            <a:r>
              <a:rPr sz="22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matching</a:t>
            </a:r>
            <a:r>
              <a:rPr sz="22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endParaRPr sz="22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530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Padded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-10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NULL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2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1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2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attributes</a:t>
            </a:r>
            <a:r>
              <a:rPr sz="22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right</a:t>
            </a:r>
            <a:r>
              <a:rPr sz="22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table</a:t>
            </a:r>
            <a:endParaRPr sz="22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30"/>
              </a:spcBef>
              <a:buClr>
                <a:srgbClr val="990033"/>
              </a:buClr>
              <a:buSzPct val="59090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RIGHT</a:t>
            </a:r>
            <a:r>
              <a:rPr sz="22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OUTER</a:t>
            </a:r>
            <a:r>
              <a:rPr sz="22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endParaRPr sz="22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Every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r>
              <a:rPr sz="22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right</a:t>
            </a:r>
            <a:r>
              <a:rPr sz="22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must</a:t>
            </a:r>
            <a:r>
              <a:rPr sz="22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appear</a:t>
            </a:r>
            <a:r>
              <a:rPr sz="22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in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result</a:t>
            </a:r>
            <a:endParaRPr sz="22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530"/>
              </a:spcBef>
              <a:buClr>
                <a:srgbClr val="333399"/>
              </a:buClr>
              <a:buSzPct val="54545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200" spc="5" dirty="0">
                <a:solidFill>
                  <a:srgbClr val="800000"/>
                </a:solidFill>
                <a:latin typeface="Arial MT"/>
                <a:cs typeface="Arial MT"/>
              </a:rPr>
              <a:t>If</a:t>
            </a:r>
            <a:r>
              <a:rPr sz="22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no</a:t>
            </a:r>
            <a:r>
              <a:rPr sz="22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800000"/>
                </a:solidFill>
                <a:latin typeface="Arial MT"/>
                <a:cs typeface="Arial MT"/>
              </a:rPr>
              <a:t>matching</a:t>
            </a:r>
            <a:r>
              <a:rPr sz="2200" spc="-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800000"/>
                </a:solidFill>
                <a:latin typeface="Arial MT"/>
                <a:cs typeface="Arial MT"/>
              </a:rPr>
              <a:t>tuple</a:t>
            </a:r>
            <a:endParaRPr sz="2200">
              <a:latin typeface="Arial MT"/>
              <a:cs typeface="Arial MT"/>
            </a:endParaRPr>
          </a:p>
          <a:p>
            <a:pPr marL="1155700" lvl="2" indent="-229235">
              <a:lnSpc>
                <a:spcPct val="100000"/>
              </a:lnSpc>
              <a:spcBef>
                <a:spcPts val="525"/>
              </a:spcBef>
              <a:buClr>
                <a:srgbClr val="990033"/>
              </a:buClr>
              <a:buSzPct val="50000"/>
              <a:buFont typeface="Wingdings"/>
              <a:buChar char=""/>
              <a:tabLst>
                <a:tab pos="1156335" algn="l"/>
              </a:tabLst>
            </a:pP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Padded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-10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NULL </a:t>
            </a:r>
            <a:r>
              <a:rPr sz="2200" spc="-10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2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10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2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attributes</a:t>
            </a:r>
            <a:r>
              <a:rPr sz="22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5" dirty="0">
                <a:solidFill>
                  <a:srgbClr val="333399"/>
                </a:solidFill>
                <a:latin typeface="Arial MT"/>
                <a:cs typeface="Arial MT"/>
              </a:rPr>
              <a:t>left</a:t>
            </a:r>
            <a:r>
              <a:rPr sz="22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200" spc="-5" dirty="0">
                <a:solidFill>
                  <a:srgbClr val="333399"/>
                </a:solidFill>
                <a:latin typeface="Arial MT"/>
                <a:cs typeface="Arial MT"/>
              </a:rPr>
              <a:t>table</a:t>
            </a:r>
            <a:endParaRPr sz="22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59089112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07758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Example:</a:t>
            </a:r>
            <a:r>
              <a:rPr b="0" spc="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LEFT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OUTER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JOIN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069644" y="2161794"/>
            <a:ext cx="6391910" cy="322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7430" marR="2160270" indent="-1015365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Arial MT"/>
                <a:cs typeface="Arial MT"/>
              </a:rPr>
              <a:t>SELECT </a:t>
            </a:r>
            <a:r>
              <a:rPr sz="1800" dirty="0">
                <a:latin typeface="Arial MT"/>
                <a:cs typeface="Arial MT"/>
              </a:rPr>
              <a:t>E.Lname </a:t>
            </a:r>
            <a:r>
              <a:rPr sz="1800" b="1" spc="-20" dirty="0">
                <a:latin typeface="Arial"/>
                <a:cs typeface="Arial"/>
              </a:rPr>
              <a:t>AS </a:t>
            </a:r>
            <a:r>
              <a:rPr sz="1800" dirty="0">
                <a:latin typeface="Arial MT"/>
                <a:cs typeface="Arial MT"/>
              </a:rPr>
              <a:t>Employee_Name 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S.Lname</a:t>
            </a:r>
            <a:r>
              <a:rPr sz="1800" spc="-50" dirty="0">
                <a:latin typeface="Arial MT"/>
                <a:cs typeface="Arial MT"/>
              </a:rPr>
              <a:t> </a:t>
            </a:r>
            <a:r>
              <a:rPr sz="1800" b="1" spc="-20" dirty="0">
                <a:latin typeface="Arial"/>
                <a:cs typeface="Arial"/>
              </a:rPr>
              <a:t>AS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Supervisor_Name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Employee</a:t>
            </a:r>
            <a:r>
              <a:rPr sz="1800" spc="-25" dirty="0">
                <a:latin typeface="Arial MT"/>
                <a:cs typeface="Arial MT"/>
              </a:rPr>
              <a:t> </a:t>
            </a:r>
            <a:r>
              <a:rPr sz="1800" b="1" spc="-20" dirty="0">
                <a:latin typeface="Arial"/>
                <a:cs typeface="Arial"/>
              </a:rPr>
              <a:t>AS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E </a:t>
            </a:r>
            <a:r>
              <a:rPr sz="1800" b="1" dirty="0">
                <a:latin typeface="Arial"/>
                <a:cs typeface="Arial"/>
              </a:rPr>
              <a:t>LEFT</a:t>
            </a:r>
            <a:r>
              <a:rPr sz="1800" b="1" spc="-2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OUTER</a:t>
            </a:r>
            <a:r>
              <a:rPr sz="1800" b="1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JOIN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spc="-10" dirty="0">
                <a:latin typeface="Arial MT"/>
                <a:cs typeface="Arial MT"/>
              </a:rPr>
              <a:t>EMPLOYEE</a:t>
            </a:r>
            <a:r>
              <a:rPr sz="1800" spc="65" dirty="0">
                <a:latin typeface="Arial MT"/>
                <a:cs typeface="Arial MT"/>
              </a:rPr>
              <a:t> </a:t>
            </a:r>
            <a:r>
              <a:rPr sz="1800" b="1" spc="-20" dirty="0">
                <a:latin typeface="Arial"/>
                <a:cs typeface="Arial"/>
              </a:rPr>
              <a:t>AS</a:t>
            </a:r>
            <a:r>
              <a:rPr sz="1800" b="1" spc="2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S</a:t>
            </a:r>
            <a:endParaRPr sz="1800">
              <a:latin typeface="Arial MT"/>
              <a:cs typeface="Arial MT"/>
            </a:endParaRPr>
          </a:p>
          <a:p>
            <a:pPr marL="110489" algn="ctr">
              <a:lnSpc>
                <a:spcPct val="100000"/>
              </a:lnSpc>
            </a:pPr>
            <a:r>
              <a:rPr sz="1800" spc="-5" dirty="0">
                <a:latin typeface="Arial MT"/>
                <a:cs typeface="Arial MT"/>
              </a:rPr>
              <a:t>ON </a:t>
            </a:r>
            <a:r>
              <a:rPr sz="1800" dirty="0">
                <a:latin typeface="Arial MT"/>
                <a:cs typeface="Arial MT"/>
              </a:rPr>
              <a:t>E.Super_ssn</a:t>
            </a:r>
            <a:r>
              <a:rPr sz="1800" spc="-7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=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S.Ssn)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85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2400" b="1" spc="-55" dirty="0">
                <a:solidFill>
                  <a:srgbClr val="333399"/>
                </a:solidFill>
                <a:latin typeface="Arial"/>
                <a:cs typeface="Arial"/>
              </a:rPr>
              <a:t>ALTERNATE</a:t>
            </a:r>
            <a:r>
              <a:rPr sz="2400" b="1" spc="8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400" b="1" spc="-40" dirty="0">
                <a:solidFill>
                  <a:srgbClr val="333399"/>
                </a:solidFill>
                <a:latin typeface="Arial"/>
                <a:cs typeface="Arial"/>
              </a:rPr>
              <a:t>SYNTAX: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180"/>
              </a:spcBef>
            </a:pPr>
            <a:r>
              <a:rPr sz="2000" spc="-15" dirty="0">
                <a:latin typeface="Arial MT"/>
                <a:cs typeface="Arial MT"/>
              </a:rPr>
              <a:t>SELECT</a:t>
            </a:r>
            <a:r>
              <a:rPr sz="2000" spc="1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E.Lname</a:t>
            </a:r>
            <a:r>
              <a:rPr sz="2000" spc="15" dirty="0">
                <a:latin typeface="Arial MT"/>
                <a:cs typeface="Arial MT"/>
              </a:rPr>
              <a:t> </a:t>
            </a:r>
            <a:r>
              <a:rPr sz="2000" b="1" spc="-5" dirty="0">
                <a:latin typeface="Arial"/>
                <a:cs typeface="Arial"/>
              </a:rPr>
              <a:t>,</a:t>
            </a:r>
            <a:r>
              <a:rPr sz="2000" b="1" spc="-20" dirty="0">
                <a:latin typeface="Arial"/>
                <a:cs typeface="Arial"/>
              </a:rPr>
              <a:t> </a:t>
            </a:r>
            <a:r>
              <a:rPr sz="2000" spc="-5" dirty="0">
                <a:latin typeface="Arial MT"/>
                <a:cs typeface="Arial MT"/>
              </a:rPr>
              <a:t>S.Lname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tabLst>
                <a:tab pos="899160" algn="l"/>
              </a:tabLst>
            </a:pPr>
            <a:r>
              <a:rPr sz="2000" b="1" spc="-5" dirty="0">
                <a:latin typeface="Arial"/>
                <a:cs typeface="Arial"/>
              </a:rPr>
              <a:t>FROM	EMPLOYEE</a:t>
            </a:r>
            <a:r>
              <a:rPr sz="2000" b="1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E,</a:t>
            </a:r>
            <a:r>
              <a:rPr sz="2000" b="1" spc="-15" dirty="0">
                <a:latin typeface="Arial"/>
                <a:cs typeface="Arial"/>
              </a:rPr>
              <a:t> </a:t>
            </a:r>
            <a:r>
              <a:rPr sz="2000" b="1" spc="-5" dirty="0">
                <a:latin typeface="Arial"/>
                <a:cs typeface="Arial"/>
              </a:rPr>
              <a:t>EMPLOYEE</a:t>
            </a:r>
            <a:r>
              <a:rPr sz="2000" b="1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spc="-10" dirty="0">
                <a:latin typeface="Arial"/>
                <a:cs typeface="Arial"/>
              </a:rPr>
              <a:t>WHERE</a:t>
            </a:r>
            <a:r>
              <a:rPr sz="2000" b="1" spc="25" dirty="0">
                <a:latin typeface="Arial"/>
                <a:cs typeface="Arial"/>
              </a:rPr>
              <a:t> </a:t>
            </a:r>
            <a:r>
              <a:rPr sz="2000" spc="-5" dirty="0">
                <a:latin typeface="Arial MT"/>
                <a:cs typeface="Arial MT"/>
              </a:rPr>
              <a:t>E.Super_ssn</a:t>
            </a:r>
            <a:r>
              <a:rPr sz="2000" spc="3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+</a:t>
            </a:r>
            <a:r>
              <a:rPr sz="2000" spc="-2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=</a:t>
            </a:r>
            <a:r>
              <a:rPr sz="2000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S.Ssn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67274940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1424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Multiway</a:t>
            </a:r>
            <a:r>
              <a:rPr b="0" spc="6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JOIN</a:t>
            </a:r>
            <a:r>
              <a:rPr b="0" spc="-10" dirty="0">
                <a:latin typeface="Arial MT"/>
                <a:cs typeface="Arial MT"/>
              </a:rPr>
              <a:t> in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the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FROM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clause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90840" cy="13931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366395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FULL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OUTER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r>
              <a:rPr sz="28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–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combines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result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LEFT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RIGHT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OUTER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nest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JOIN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specifications</a:t>
            </a:r>
            <a:r>
              <a:rPr sz="2800" spc="-8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multiway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join: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33322" y="3567429"/>
            <a:ext cx="62230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Q2</a:t>
            </a:r>
            <a:r>
              <a:rPr sz="2000" b="1" spc="-85" dirty="0">
                <a:solidFill>
                  <a:srgbClr val="404040"/>
                </a:solidFill>
                <a:latin typeface="Arial"/>
                <a:cs typeface="Arial"/>
              </a:rPr>
              <a:t>A</a:t>
            </a: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077" y="3567429"/>
            <a:ext cx="573722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15" dirty="0">
                <a:solidFill>
                  <a:srgbClr val="404040"/>
                </a:solidFill>
                <a:latin typeface="Arial"/>
                <a:cs typeface="Arial"/>
              </a:rPr>
              <a:t>SELECT</a:t>
            </a:r>
            <a:r>
              <a:rPr sz="2000" b="1" spc="7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Arial MT"/>
                <a:cs typeface="Arial MT"/>
              </a:rPr>
              <a:t>Pnumber,</a:t>
            </a:r>
            <a:r>
              <a:rPr sz="2000" spc="-3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404040"/>
                </a:solidFill>
                <a:latin typeface="Arial MT"/>
                <a:cs typeface="Arial MT"/>
              </a:rPr>
              <a:t>Dnum,</a:t>
            </a:r>
            <a:r>
              <a:rPr sz="2000" spc="-15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404040"/>
                </a:solidFill>
                <a:latin typeface="Arial MT"/>
                <a:cs typeface="Arial MT"/>
              </a:rPr>
              <a:t>Lname,</a:t>
            </a:r>
            <a:r>
              <a:rPr sz="2000" spc="-30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Arial MT"/>
                <a:cs typeface="Arial MT"/>
              </a:rPr>
              <a:t>Address,</a:t>
            </a:r>
            <a:r>
              <a:rPr sz="2000" spc="25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Arial MT"/>
                <a:cs typeface="Arial MT"/>
              </a:rPr>
              <a:t>Bdate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48077" y="3932885"/>
            <a:ext cx="772795" cy="3295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FR</a:t>
            </a:r>
            <a:r>
              <a:rPr sz="2000" b="1" spc="5" dirty="0">
                <a:solidFill>
                  <a:srgbClr val="404040"/>
                </a:solidFill>
                <a:latin typeface="Arial"/>
                <a:cs typeface="Arial"/>
              </a:rPr>
              <a:t>O</a:t>
            </a: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M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48077" y="4909184"/>
            <a:ext cx="96837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W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H</a:t>
            </a:r>
            <a:r>
              <a:rPr sz="2000" b="1" spc="-20" dirty="0">
                <a:solidFill>
                  <a:srgbClr val="404040"/>
                </a:solidFill>
                <a:latin typeface="Arial"/>
                <a:cs typeface="Arial"/>
              </a:rPr>
              <a:t>E</a:t>
            </a:r>
            <a:r>
              <a:rPr sz="2000" b="1" spc="-10" dirty="0">
                <a:solidFill>
                  <a:srgbClr val="404040"/>
                </a:solidFill>
                <a:latin typeface="Arial"/>
                <a:cs typeface="Arial"/>
              </a:rPr>
              <a:t>RE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73044" y="3932885"/>
            <a:ext cx="470408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spc="-5" dirty="0">
                <a:solidFill>
                  <a:srgbClr val="404040"/>
                </a:solidFill>
                <a:latin typeface="Arial MT"/>
                <a:cs typeface="Arial MT"/>
              </a:rPr>
              <a:t>((PROJECT</a:t>
            </a:r>
            <a:r>
              <a:rPr sz="2000" spc="-15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JOIN</a:t>
            </a:r>
            <a:r>
              <a:rPr sz="2000" b="1" spc="1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Arial MT"/>
                <a:cs typeface="Arial MT"/>
              </a:rPr>
              <a:t>DEPARTMENT</a:t>
            </a:r>
            <a:r>
              <a:rPr sz="2000" spc="65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ON</a:t>
            </a:r>
            <a:endParaRPr sz="2000">
              <a:latin typeface="Arial"/>
              <a:cs typeface="Arial"/>
            </a:endParaRPr>
          </a:p>
          <a:p>
            <a:pPr marL="82550">
              <a:lnSpc>
                <a:spcPct val="100000"/>
              </a:lnSpc>
              <a:tabLst>
                <a:tab pos="2177415" algn="l"/>
              </a:tabLst>
            </a:pPr>
            <a:r>
              <a:rPr sz="2000" spc="-5" dirty="0">
                <a:solidFill>
                  <a:srgbClr val="404040"/>
                </a:solidFill>
                <a:latin typeface="Arial MT"/>
                <a:cs typeface="Arial MT"/>
              </a:rPr>
              <a:t>Dnum=Dnumber)	</a:t>
            </a:r>
            <a:r>
              <a:rPr sz="2000" b="1" spc="-5" dirty="0">
                <a:solidFill>
                  <a:srgbClr val="404040"/>
                </a:solidFill>
                <a:latin typeface="Arial"/>
                <a:cs typeface="Arial"/>
              </a:rPr>
              <a:t>JOIN</a:t>
            </a:r>
            <a:r>
              <a:rPr sz="2000" b="1" spc="-35" dirty="0">
                <a:solidFill>
                  <a:srgbClr val="404040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Arial MT"/>
                <a:cs typeface="Arial MT"/>
              </a:rPr>
              <a:t>EMPLOYEE</a:t>
            </a:r>
            <a:r>
              <a:rPr sz="2000" spc="65" dirty="0">
                <a:solidFill>
                  <a:srgbClr val="404040"/>
                </a:solidFill>
                <a:latin typeface="Arial MT"/>
                <a:cs typeface="Arial MT"/>
              </a:rPr>
              <a:t> </a:t>
            </a:r>
            <a:r>
              <a:rPr sz="2000" b="1" dirty="0">
                <a:solidFill>
                  <a:srgbClr val="404040"/>
                </a:solidFill>
                <a:latin typeface="Arial"/>
                <a:cs typeface="Arial"/>
              </a:rPr>
              <a:t>ON</a:t>
            </a:r>
            <a:endParaRPr sz="2000">
              <a:latin typeface="Arial"/>
              <a:cs typeface="Arial"/>
            </a:endParaRPr>
          </a:p>
          <a:p>
            <a:pPr marL="82550">
              <a:lnSpc>
                <a:spcPct val="100000"/>
              </a:lnSpc>
            </a:pPr>
            <a:r>
              <a:rPr sz="2000" spc="-5" dirty="0">
                <a:solidFill>
                  <a:srgbClr val="404040"/>
                </a:solidFill>
                <a:latin typeface="Arial MT"/>
                <a:cs typeface="Arial MT"/>
              </a:rPr>
              <a:t>Mgr_ssn=Ssn)</a:t>
            </a:r>
            <a:endParaRPr sz="2000">
              <a:latin typeface="Arial MT"/>
              <a:cs typeface="Arial MT"/>
            </a:endParaRPr>
          </a:p>
          <a:p>
            <a:pPr marL="45720">
              <a:lnSpc>
                <a:spcPct val="100000"/>
              </a:lnSpc>
              <a:spcBef>
                <a:spcPts val="484"/>
              </a:spcBef>
            </a:pPr>
            <a:r>
              <a:rPr sz="2000" spc="-10" dirty="0">
                <a:solidFill>
                  <a:srgbClr val="404040"/>
                </a:solidFill>
                <a:latin typeface="Arial MT"/>
                <a:cs typeface="Arial MT"/>
              </a:rPr>
              <a:t>Plocation=‘Stafford’;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2641989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7715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Aggregate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Functions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29880" cy="42843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493395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summarize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information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multiple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into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single-tuple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summary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Built-in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aggregate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functions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6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COUNT</a:t>
            </a:r>
            <a:r>
              <a:rPr sz="2600" i="1" spc="-5" dirty="0">
                <a:solidFill>
                  <a:srgbClr val="800000"/>
                </a:solidFill>
                <a:latin typeface="Arial"/>
                <a:cs typeface="Arial"/>
              </a:rPr>
              <a:t>,</a:t>
            </a:r>
            <a:r>
              <a:rPr sz="2600" i="1" spc="10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SUM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MAX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Courier New"/>
                <a:cs typeface="Courier New"/>
              </a:rPr>
              <a:t>MIN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,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dirty="0">
                <a:solidFill>
                  <a:srgbClr val="800000"/>
                </a:solidFill>
                <a:latin typeface="Courier New"/>
                <a:cs typeface="Courier New"/>
              </a:rPr>
              <a:t>AVG</a:t>
            </a:r>
            <a:endParaRPr sz="2600">
              <a:latin typeface="Courier New"/>
              <a:cs typeface="Courier New"/>
            </a:endParaRPr>
          </a:p>
          <a:p>
            <a:pPr marL="356870" indent="-344805">
              <a:lnSpc>
                <a:spcPct val="100000"/>
              </a:lnSpc>
              <a:spcBef>
                <a:spcPts val="83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Grouping</a:t>
            </a:r>
            <a:endParaRPr sz="28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Create</a:t>
            </a:r>
            <a:r>
              <a:rPr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subgroups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before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summarizing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ele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ent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ire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groups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,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HAVIN</a:t>
            </a:r>
            <a:r>
              <a:rPr sz="2800" spc="5" dirty="0">
                <a:solidFill>
                  <a:srgbClr val="333399"/>
                </a:solidFill>
                <a:latin typeface="Courier New"/>
                <a:cs typeface="Courier New"/>
              </a:rPr>
              <a:t>G</a:t>
            </a:r>
            <a:r>
              <a:rPr sz="2800" spc="-944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lause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Aggregate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functions</a:t>
            </a:r>
            <a:r>
              <a:rPr sz="2800" spc="-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SELECT</a:t>
            </a:r>
            <a:endParaRPr sz="2800">
              <a:latin typeface="Courier New"/>
              <a:cs typeface="Courier New"/>
            </a:endParaRPr>
          </a:p>
          <a:p>
            <a:pPr marL="356870">
              <a:lnSpc>
                <a:spcPct val="100000"/>
              </a:lnSpc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lau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Courier New"/>
                <a:cs typeface="Courier New"/>
              </a:rPr>
              <a:t>HAVIN</a:t>
            </a: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G</a:t>
            </a:r>
            <a:r>
              <a:rPr sz="2800" spc="-94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lau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</a:t>
            </a:r>
            <a:endParaRPr sz="2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96545829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86054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Renaming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Results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of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Aggregation</a:t>
            </a:r>
          </a:p>
        </p:txBody>
      </p:sp>
      <p:sp>
        <p:nvSpPr>
          <p:cNvPr id="11" name="object 1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7975600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Following</a:t>
            </a:r>
            <a:r>
              <a:rPr sz="24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query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returns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single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row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computed</a:t>
            </a:r>
            <a:r>
              <a:rPr sz="24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values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from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table:</a:t>
            </a:r>
            <a:endParaRPr sz="2400">
              <a:latin typeface="Arial MT"/>
              <a:cs typeface="Arial M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299567" y="2896704"/>
          <a:ext cx="8181339" cy="9534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14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1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05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577">
                <a:tc>
                  <a:txBody>
                    <a:bodyPr/>
                    <a:lstStyle/>
                    <a:p>
                      <a:pPr marL="31750">
                        <a:lnSpc>
                          <a:spcPts val="2205"/>
                        </a:lnSpc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Q19: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19734">
                        <a:lnSpc>
                          <a:spcPts val="2205"/>
                        </a:lnSpc>
                      </a:pPr>
                      <a:r>
                        <a:rPr sz="20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SELECT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4780">
                        <a:lnSpc>
                          <a:spcPts val="2205"/>
                        </a:lnSpc>
                      </a:pPr>
                      <a:r>
                        <a:rPr sz="2000" b="1" spc="-1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SUM</a:t>
                      </a:r>
                      <a:r>
                        <a:rPr sz="2000" b="1" spc="2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(Salary),</a:t>
                      </a:r>
                      <a:r>
                        <a:rPr sz="2000" spc="10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-2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MAX</a:t>
                      </a:r>
                      <a:r>
                        <a:rPr sz="2000" b="1" spc="4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(Salary),</a:t>
                      </a:r>
                      <a:r>
                        <a:rPr sz="2000" spc="8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MIN</a:t>
                      </a:r>
                      <a:r>
                        <a:rPr sz="2000" b="1" spc="-2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(Salary),</a:t>
                      </a:r>
                      <a:r>
                        <a:rPr sz="2000" spc="7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-3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AVG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8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marL="490220">
                        <a:lnSpc>
                          <a:spcPts val="2320"/>
                        </a:lnSpc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FROM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270" marB="0"/>
                </a:tc>
                <a:tc>
                  <a:txBody>
                    <a:bodyPr/>
                    <a:lstStyle/>
                    <a:p>
                      <a:pPr marL="193675">
                        <a:lnSpc>
                          <a:spcPts val="2290"/>
                        </a:lnSpc>
                      </a:pP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(Salary)</a:t>
                      </a:r>
                      <a:endParaRPr sz="2000">
                        <a:latin typeface="Arial MT"/>
                        <a:cs typeface="Arial MT"/>
                      </a:endParaRPr>
                    </a:p>
                    <a:p>
                      <a:pPr marL="199390">
                        <a:lnSpc>
                          <a:spcPts val="2320"/>
                        </a:lnSpc>
                        <a:spcBef>
                          <a:spcPts val="480"/>
                        </a:spcBef>
                      </a:pP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EMPLOYEE;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18617" y="3905453"/>
            <a:ext cx="6531609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result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presented</a:t>
            </a:r>
            <a:r>
              <a:rPr sz="24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4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new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names: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8617" y="4775072"/>
            <a:ext cx="76200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Q1</a:t>
            </a:r>
            <a:r>
              <a:rPr sz="2000" b="1" spc="-15" dirty="0">
                <a:solidFill>
                  <a:srgbClr val="585858"/>
                </a:solidFill>
                <a:latin typeface="Arial"/>
                <a:cs typeface="Arial"/>
              </a:rPr>
              <a:t>9</a:t>
            </a:r>
            <a:r>
              <a:rPr sz="2000" b="1" spc="-80" dirty="0">
                <a:solidFill>
                  <a:srgbClr val="585858"/>
                </a:solidFill>
                <a:latin typeface="Arial"/>
                <a:cs typeface="Arial"/>
              </a:rPr>
              <a:t>A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64029" y="4775072"/>
            <a:ext cx="102108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15" dirty="0">
                <a:solidFill>
                  <a:srgbClr val="585858"/>
                </a:solidFill>
                <a:latin typeface="Arial"/>
                <a:cs typeface="Arial"/>
              </a:rPr>
              <a:t>SELECT</a:t>
            </a:r>
            <a:endParaRPr sz="20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91461" y="5750763"/>
            <a:ext cx="772160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F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R</a:t>
            </a:r>
            <a:r>
              <a:rPr sz="2000" b="1" dirty="0">
                <a:solidFill>
                  <a:srgbClr val="585858"/>
                </a:solidFill>
                <a:latin typeface="Arial"/>
                <a:cs typeface="Arial"/>
              </a:rPr>
              <a:t>O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M</a:t>
            </a:r>
            <a:endParaRPr sz="20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62732" y="4775072"/>
            <a:ext cx="5448935" cy="13049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0"/>
              </a:spcBef>
            </a:pP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SUM</a:t>
            </a:r>
            <a:r>
              <a:rPr sz="2000" b="1" spc="1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(Salary)</a:t>
            </a:r>
            <a:r>
              <a:rPr sz="2000" spc="10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585858"/>
                </a:solidFill>
                <a:latin typeface="Arial"/>
                <a:cs typeface="Arial"/>
              </a:rPr>
              <a:t>AS</a:t>
            </a:r>
            <a:r>
              <a:rPr sz="2000" b="1" spc="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Total_Sal,</a:t>
            </a:r>
            <a:r>
              <a:rPr sz="2000" spc="4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20" dirty="0">
                <a:solidFill>
                  <a:srgbClr val="585858"/>
                </a:solidFill>
                <a:latin typeface="Arial"/>
                <a:cs typeface="Arial"/>
              </a:rPr>
              <a:t>MAX</a:t>
            </a:r>
            <a:r>
              <a:rPr sz="2000" b="1" spc="6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(Salary)</a:t>
            </a:r>
            <a:r>
              <a:rPr sz="2000" spc="7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585858"/>
                </a:solidFill>
                <a:latin typeface="Arial"/>
                <a:cs typeface="Arial"/>
              </a:rPr>
              <a:t>AS </a:t>
            </a:r>
            <a:r>
              <a:rPr sz="2000" b="1" spc="-4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Highest_Sal,</a:t>
            </a:r>
            <a:r>
              <a:rPr sz="2000" spc="8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5" dirty="0">
                <a:solidFill>
                  <a:srgbClr val="585858"/>
                </a:solidFill>
                <a:latin typeface="Arial"/>
                <a:cs typeface="Arial"/>
              </a:rPr>
              <a:t>MIN</a:t>
            </a:r>
            <a:r>
              <a:rPr sz="2000" b="1" spc="-5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(Salary)</a:t>
            </a:r>
            <a:r>
              <a:rPr sz="2000" spc="10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585858"/>
                </a:solidFill>
                <a:latin typeface="Arial"/>
                <a:cs typeface="Arial"/>
              </a:rPr>
              <a:t>AS</a:t>
            </a:r>
            <a:r>
              <a:rPr sz="2000" b="1" spc="7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Lowest_Sal,</a:t>
            </a:r>
            <a:r>
              <a:rPr sz="2000" spc="8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35" dirty="0">
                <a:solidFill>
                  <a:srgbClr val="585858"/>
                </a:solidFill>
                <a:latin typeface="Arial"/>
                <a:cs typeface="Arial"/>
              </a:rPr>
              <a:t>AVG </a:t>
            </a:r>
            <a:r>
              <a:rPr sz="2000" b="1" spc="-54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(Salary)</a:t>
            </a:r>
            <a:r>
              <a:rPr sz="2000" spc="9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45" dirty="0">
                <a:solidFill>
                  <a:srgbClr val="585858"/>
                </a:solidFill>
                <a:latin typeface="Arial"/>
                <a:cs typeface="Arial"/>
              </a:rPr>
              <a:t>AS</a:t>
            </a:r>
            <a:r>
              <a:rPr sz="2000" b="1" spc="8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Average_Sal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EMPLOYEE;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45882310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55078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Aggregate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Functions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331075" cy="88074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NULL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values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discarded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when</a:t>
            </a:r>
            <a:r>
              <a:rPr sz="28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aggregate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functions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applied to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particular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column</a:t>
            </a:r>
            <a:endParaRPr sz="2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3000" y="2743199"/>
            <a:ext cx="6304927" cy="3471272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939305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909434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Aggregate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Functions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on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Booleans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55915" cy="275907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  <a:tab pos="302958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SOME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ALL	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may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applied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functions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Boolean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Values.</a:t>
            </a:r>
            <a:endParaRPr sz="2800">
              <a:latin typeface="Arial MT"/>
              <a:cs typeface="Arial MT"/>
            </a:endParaRPr>
          </a:p>
          <a:p>
            <a:pPr marL="356870" marR="64135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SOME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returns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true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if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at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least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element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the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collection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TRUE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(similar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OR)</a:t>
            </a:r>
            <a:endParaRPr sz="2800">
              <a:latin typeface="Arial MT"/>
              <a:cs typeface="Arial MT"/>
            </a:endParaRPr>
          </a:p>
          <a:p>
            <a:pPr marL="356870" marR="79629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returns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true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elements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collection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TRUE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(similar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AND)</a:t>
            </a:r>
            <a:endParaRPr sz="2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517878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09295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50" dirty="0"/>
              <a:t> </a:t>
            </a:r>
            <a:r>
              <a:rPr dirty="0"/>
              <a:t>CREATE</a:t>
            </a:r>
            <a:r>
              <a:rPr spc="-25" dirty="0"/>
              <a:t> </a:t>
            </a:r>
            <a:r>
              <a:rPr spc="5" dirty="0"/>
              <a:t>TABLE</a:t>
            </a:r>
            <a:r>
              <a:rPr spc="-35" dirty="0"/>
              <a:t> </a:t>
            </a:r>
            <a:r>
              <a:rPr spc="-5" dirty="0"/>
              <a:t>Command</a:t>
            </a:r>
            <a:r>
              <a:rPr spc="10" dirty="0"/>
              <a:t> </a:t>
            </a:r>
            <a:r>
              <a:rPr dirty="0"/>
              <a:t>in </a:t>
            </a:r>
            <a:r>
              <a:rPr spc="-990" dirty="0"/>
              <a:t> </a:t>
            </a:r>
            <a:r>
              <a:rPr dirty="0"/>
              <a:t>SQL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8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317740" cy="3802379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Specifying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new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Provide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name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endParaRPr sz="2600">
              <a:latin typeface="Arial MT"/>
              <a:cs typeface="Arial MT"/>
            </a:endParaRPr>
          </a:p>
          <a:p>
            <a:pPr marL="756285" marR="72898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  <a:tab pos="518668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attributes,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their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	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-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initial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optionally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specify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schema: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2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TABLE</a:t>
            </a:r>
            <a:r>
              <a:rPr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COMPANY.EMPLOYEE</a:t>
            </a:r>
            <a:r>
              <a:rPr sz="2600" spc="3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...</a:t>
            </a:r>
            <a:endParaRPr sz="2600">
              <a:latin typeface="Courier New"/>
              <a:cs typeface="Courier New"/>
            </a:endParaRPr>
          </a:p>
          <a:p>
            <a:pPr marL="984885">
              <a:lnSpc>
                <a:spcPct val="100000"/>
              </a:lnSpc>
              <a:spcBef>
                <a:spcPts val="840"/>
              </a:spcBef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endParaRPr sz="26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409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600" spc="-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TABLE</a:t>
            </a:r>
            <a:r>
              <a:rPr sz="2600" spc="-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dirty="0">
                <a:solidFill>
                  <a:srgbClr val="800000"/>
                </a:solidFill>
                <a:latin typeface="Courier New"/>
                <a:cs typeface="Courier New"/>
              </a:rPr>
              <a:t>EMPLOYEE</a:t>
            </a:r>
            <a:r>
              <a:rPr sz="2600" spc="-2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...</a:t>
            </a:r>
            <a:endParaRPr sz="2600">
              <a:latin typeface="Courier New"/>
              <a:cs typeface="Courier New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0389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Grouping: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The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GROUP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BY</a:t>
            </a:r>
            <a:r>
              <a:rPr b="0" spc="-10" dirty="0">
                <a:latin typeface="Arial MT"/>
                <a:cs typeface="Arial MT"/>
              </a:rPr>
              <a:t> Clause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894320" cy="342074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Partition</a:t>
            </a:r>
            <a:r>
              <a:rPr sz="2800" b="1" spc="-4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into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subsets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Based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grouping</a:t>
            </a:r>
            <a:r>
              <a:rPr sz="2600" b="1" spc="25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attribute(s)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Apply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function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each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such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group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independently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GROUP</a:t>
            </a:r>
            <a:r>
              <a:rPr sz="2800" b="1" spc="-6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BY</a:t>
            </a:r>
            <a:r>
              <a:rPr sz="2800" b="1" spc="-7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Specifies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grouping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endParaRPr sz="2600">
              <a:latin typeface="Arial MT"/>
              <a:cs typeface="Arial MT"/>
            </a:endParaRPr>
          </a:p>
          <a:p>
            <a:pPr marL="356870" marR="520065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COUNT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(*)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counts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number</a:t>
            </a:r>
            <a:r>
              <a:rPr sz="28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rows</a:t>
            </a:r>
            <a:r>
              <a:rPr sz="28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group</a:t>
            </a:r>
            <a:endParaRPr sz="2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7041143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08381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Examples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GROUP</a:t>
            </a:r>
            <a:r>
              <a:rPr b="0" spc="-4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BY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7232015" cy="7575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grouping</a:t>
            </a:r>
            <a:r>
              <a:rPr sz="24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attribute</a:t>
            </a:r>
            <a:r>
              <a:rPr sz="24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must</a:t>
            </a:r>
            <a:r>
              <a:rPr sz="24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appear</a:t>
            </a:r>
            <a:r>
              <a:rPr sz="24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SELECT </a:t>
            </a:r>
            <a:r>
              <a:rPr sz="2400" spc="-6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clause:</a:t>
            </a:r>
            <a:endParaRPr sz="2400">
              <a:latin typeface="Arial MT"/>
              <a:cs typeface="Arial M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650087" y="2457538"/>
          <a:ext cx="6858634" cy="10144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28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9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6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322">
                <a:tc>
                  <a:txBody>
                    <a:bodyPr/>
                    <a:lstStyle/>
                    <a:p>
                      <a:pPr marL="31750">
                        <a:lnSpc>
                          <a:spcPts val="2205"/>
                        </a:lnSpc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Q24: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834">
                        <a:lnSpc>
                          <a:spcPts val="2205"/>
                        </a:lnSpc>
                      </a:pPr>
                      <a:r>
                        <a:rPr sz="2000" b="1" spc="-1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SELECT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ts val="2205"/>
                        </a:lnSpc>
                      </a:pPr>
                      <a:r>
                        <a:rPr sz="2000" spc="-1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Dno,</a:t>
                      </a:r>
                      <a:r>
                        <a:rPr sz="200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COUNT</a:t>
                      </a:r>
                      <a:r>
                        <a:rPr sz="2000" b="1" spc="2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(*),</a:t>
                      </a:r>
                      <a:r>
                        <a:rPr sz="2000" spc="-3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b="1" spc="-3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AVG</a:t>
                      </a:r>
                      <a:r>
                        <a:rPr sz="2000" b="1" spc="90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(Salary)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834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FROM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spc="-15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EMPLOYEE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57834">
                        <a:lnSpc>
                          <a:spcPts val="2325"/>
                        </a:lnSpc>
                        <a:spcBef>
                          <a:spcPts val="130"/>
                        </a:spcBef>
                      </a:pP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GROUP</a:t>
                      </a:r>
                      <a:r>
                        <a:rPr sz="2000" b="1" spc="-3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solidFill>
                            <a:srgbClr val="585858"/>
                          </a:solidFill>
                          <a:latin typeface="Arial"/>
                          <a:cs typeface="Arial"/>
                        </a:rPr>
                        <a:t>BY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237490">
                        <a:lnSpc>
                          <a:spcPts val="2325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585858"/>
                          </a:solidFill>
                          <a:latin typeface="Arial MT"/>
                          <a:cs typeface="Arial MT"/>
                        </a:rPr>
                        <a:t>Dno;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318617" y="3527805"/>
            <a:ext cx="7862570" cy="1562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If the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grouping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attribute has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NULL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possible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value,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then a separate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group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is created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for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 null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value (e.g.,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null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 Dno in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above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query)</a:t>
            </a:r>
            <a:endParaRPr sz="24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8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GROUP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may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applied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result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JOIN: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63625" y="5122545"/>
            <a:ext cx="5346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585858"/>
                </a:solidFill>
                <a:latin typeface="Arial"/>
                <a:cs typeface="Arial"/>
              </a:rPr>
              <a:t>Q</a:t>
            </a:r>
            <a:r>
              <a:rPr sz="1800" b="1" dirty="0">
                <a:solidFill>
                  <a:srgbClr val="585858"/>
                </a:solidFill>
                <a:latin typeface="Arial"/>
                <a:cs typeface="Arial"/>
              </a:rPr>
              <a:t>25:</a:t>
            </a:r>
            <a:endParaRPr sz="1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148077" y="5067350"/>
            <a:ext cx="1245235" cy="1343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1800" b="1" dirty="0">
                <a:solidFill>
                  <a:srgbClr val="585858"/>
                </a:solidFill>
                <a:latin typeface="Arial"/>
                <a:cs typeface="Arial"/>
              </a:rPr>
              <a:t>SELECT </a:t>
            </a:r>
            <a:r>
              <a:rPr sz="1800" b="1" spc="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585858"/>
                </a:solidFill>
                <a:latin typeface="Arial"/>
                <a:cs typeface="Arial"/>
              </a:rPr>
              <a:t>FROM </a:t>
            </a:r>
            <a:r>
              <a:rPr sz="18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585858"/>
                </a:solidFill>
                <a:latin typeface="Arial"/>
                <a:cs typeface="Arial"/>
              </a:rPr>
              <a:t>WHERE </a:t>
            </a:r>
            <a:r>
              <a:rPr sz="18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800" b="1" spc="-10" dirty="0">
                <a:solidFill>
                  <a:srgbClr val="585858"/>
                </a:solidFill>
                <a:latin typeface="Arial"/>
                <a:cs typeface="Arial"/>
              </a:rPr>
              <a:t>GROUP</a:t>
            </a:r>
            <a:r>
              <a:rPr sz="1800" b="1" spc="-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585858"/>
                </a:solidFill>
                <a:latin typeface="Arial"/>
                <a:cs typeface="Arial"/>
              </a:rPr>
              <a:t>BY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77385" y="5067350"/>
            <a:ext cx="3050540" cy="1343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1800" dirty="0">
                <a:solidFill>
                  <a:srgbClr val="585858"/>
                </a:solidFill>
                <a:latin typeface="Arial MT"/>
                <a:cs typeface="Arial MT"/>
              </a:rPr>
              <a:t>Pnumber,</a:t>
            </a:r>
            <a:r>
              <a:rPr sz="1800" spc="-4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585858"/>
                </a:solidFill>
                <a:latin typeface="Arial MT"/>
                <a:cs typeface="Arial MT"/>
              </a:rPr>
              <a:t>Pname,</a:t>
            </a:r>
            <a:r>
              <a:rPr sz="1800" spc="-4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1800" b="1" spc="-10" dirty="0">
                <a:solidFill>
                  <a:srgbClr val="585858"/>
                </a:solidFill>
                <a:latin typeface="Arial"/>
                <a:cs typeface="Arial"/>
              </a:rPr>
              <a:t>COUNT</a:t>
            </a:r>
            <a:r>
              <a:rPr sz="1800" b="1" spc="4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585858"/>
                </a:solidFill>
                <a:latin typeface="Arial MT"/>
                <a:cs typeface="Arial MT"/>
              </a:rPr>
              <a:t>(*) </a:t>
            </a:r>
            <a:r>
              <a:rPr sz="1800" spc="-484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1800" spc="-5" dirty="0">
                <a:solidFill>
                  <a:srgbClr val="585858"/>
                </a:solidFill>
                <a:latin typeface="Arial MT"/>
                <a:cs typeface="Arial MT"/>
              </a:rPr>
              <a:t>PROJECT, </a:t>
            </a:r>
            <a:r>
              <a:rPr sz="1800" spc="5" dirty="0">
                <a:solidFill>
                  <a:srgbClr val="585858"/>
                </a:solidFill>
                <a:latin typeface="Arial MT"/>
                <a:cs typeface="Arial MT"/>
              </a:rPr>
              <a:t>WORKS_ON</a:t>
            </a:r>
            <a:endParaRPr sz="1800">
              <a:latin typeface="Arial MT"/>
              <a:cs typeface="Arial MT"/>
            </a:endParaRPr>
          </a:p>
          <a:p>
            <a:pPr marL="12700" marR="1182370">
              <a:lnSpc>
                <a:spcPts val="2590"/>
              </a:lnSpc>
              <a:spcBef>
                <a:spcPts val="105"/>
              </a:spcBef>
            </a:pPr>
            <a:r>
              <a:rPr sz="1800" dirty="0">
                <a:solidFill>
                  <a:srgbClr val="585858"/>
                </a:solidFill>
                <a:latin typeface="Arial MT"/>
                <a:cs typeface="Arial MT"/>
              </a:rPr>
              <a:t>Pnumber=Pno </a:t>
            </a:r>
            <a:r>
              <a:rPr sz="1800" spc="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585858"/>
                </a:solidFill>
                <a:latin typeface="Arial MT"/>
                <a:cs typeface="Arial MT"/>
              </a:rPr>
              <a:t>Pnumber,</a:t>
            </a:r>
            <a:r>
              <a:rPr sz="1800" spc="-7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585858"/>
                </a:solidFill>
                <a:latin typeface="Arial MT"/>
                <a:cs typeface="Arial MT"/>
              </a:rPr>
              <a:t>Pname;</a:t>
            </a:r>
            <a:endParaRPr sz="18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70512742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37921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Grouping: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The</a:t>
            </a:r>
            <a:r>
              <a:rPr b="0" spc="-4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GROUP</a:t>
            </a:r>
            <a:r>
              <a:rPr b="0" spc="-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BY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HAVING Clauses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152765" cy="244475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HAVIN</a:t>
            </a:r>
            <a:r>
              <a:rPr sz="2800" b="1" spc="5" dirty="0">
                <a:solidFill>
                  <a:srgbClr val="333399"/>
                </a:solidFill>
                <a:latin typeface="Courier New"/>
                <a:cs typeface="Courier New"/>
              </a:rPr>
              <a:t>G</a:t>
            </a:r>
            <a:r>
              <a:rPr sz="2800" b="1" spc="-9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lause</a:t>
            </a:r>
            <a:endParaRPr sz="2800">
              <a:latin typeface="Arial MT"/>
              <a:cs typeface="Arial MT"/>
            </a:endParaRPr>
          </a:p>
          <a:p>
            <a:pPr marL="756285" marR="425450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Provides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reject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entire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group:</a:t>
            </a:r>
            <a:endParaRPr sz="26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505"/>
              </a:spcBef>
              <a:buClr>
                <a:srgbClr val="990033"/>
              </a:buClr>
              <a:buSzPct val="60000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Query</a:t>
            </a:r>
            <a:r>
              <a:rPr sz="20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26.</a:t>
            </a:r>
            <a:r>
              <a:rPr sz="2000" b="1" spc="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For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project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on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 which</a:t>
            </a:r>
            <a:r>
              <a:rPr sz="2000" i="1" spc="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more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than</a:t>
            </a:r>
            <a:r>
              <a:rPr sz="2000" i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two</a:t>
            </a:r>
            <a:r>
              <a:rPr sz="2000" i="1" spc="1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employees</a:t>
            </a:r>
            <a:r>
              <a:rPr sz="2000" i="1" spc="5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work, </a:t>
            </a:r>
            <a:r>
              <a:rPr sz="2000" i="1" spc="-5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retrieve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project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number,</a:t>
            </a:r>
            <a:r>
              <a:rPr sz="20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project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name,</a:t>
            </a:r>
            <a:r>
              <a:rPr sz="20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number</a:t>
            </a:r>
            <a:r>
              <a:rPr sz="20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0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who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work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on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project.</a:t>
            </a:r>
            <a:endParaRPr sz="20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9137" y="4256658"/>
            <a:ext cx="588645" cy="3295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000" b="1" dirty="0">
                <a:solidFill>
                  <a:srgbClr val="585858"/>
                </a:solidFill>
                <a:latin typeface="Arial"/>
                <a:cs typeface="Arial"/>
              </a:rPr>
              <a:t>Q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2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6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: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48077" y="4194859"/>
            <a:ext cx="1379220" cy="1854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000"/>
              </a:lnSpc>
              <a:spcBef>
                <a:spcPts val="95"/>
              </a:spcBef>
            </a:pPr>
            <a:r>
              <a:rPr sz="2000" b="1" spc="-15" dirty="0">
                <a:solidFill>
                  <a:srgbClr val="585858"/>
                </a:solidFill>
                <a:latin typeface="Arial"/>
                <a:cs typeface="Arial"/>
              </a:rPr>
              <a:t>SELECT 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FROM </a:t>
            </a:r>
            <a:r>
              <a:rPr sz="20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WHERE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 GROUP</a:t>
            </a:r>
            <a:r>
              <a:rPr sz="2000" b="1" spc="-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BY </a:t>
            </a:r>
            <a:r>
              <a:rPr sz="2000" b="1" spc="-5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20" dirty="0">
                <a:solidFill>
                  <a:srgbClr val="585858"/>
                </a:solidFill>
                <a:latin typeface="Arial"/>
                <a:cs typeface="Arial"/>
              </a:rPr>
              <a:t>HAVING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77385" y="4194859"/>
            <a:ext cx="3384550" cy="185483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Pnumber,</a:t>
            </a:r>
            <a:r>
              <a:rPr sz="2000" spc="-2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Pname,</a:t>
            </a:r>
            <a:r>
              <a:rPr sz="2000" spc="-2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COUNT</a:t>
            </a:r>
            <a:r>
              <a:rPr sz="2000" b="1" spc="1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(*)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PROJECT,</a:t>
            </a:r>
            <a:r>
              <a:rPr sz="2000" spc="-3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WORKS_ON</a:t>
            </a:r>
            <a:endParaRPr sz="2000">
              <a:latin typeface="Arial MT"/>
              <a:cs typeface="Arial MT"/>
            </a:endParaRPr>
          </a:p>
          <a:p>
            <a:pPr marL="12700" marR="1386840">
              <a:lnSpc>
                <a:spcPct val="120100"/>
              </a:lnSpc>
            </a:pP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Pnumber=Pno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Pnumber,</a:t>
            </a:r>
            <a:r>
              <a:rPr sz="2000" spc="-7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585858"/>
                </a:solidFill>
                <a:latin typeface="Arial MT"/>
                <a:cs typeface="Arial MT"/>
              </a:rPr>
              <a:t>Pname </a:t>
            </a:r>
            <a:r>
              <a:rPr sz="2000" spc="-54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COUNT</a:t>
            </a:r>
            <a:r>
              <a:rPr sz="2000" b="1" spc="2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(*)</a:t>
            </a:r>
            <a:r>
              <a:rPr sz="2000" spc="-4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&gt;</a:t>
            </a: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2;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95434012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4598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Combining </a:t>
            </a:r>
            <a:r>
              <a:rPr b="0" dirty="0">
                <a:latin typeface="Arial MT"/>
                <a:cs typeface="Arial MT"/>
              </a:rPr>
              <a:t>the WHERE </a:t>
            </a:r>
            <a:r>
              <a:rPr b="0" spc="-5" dirty="0">
                <a:latin typeface="Arial MT"/>
                <a:cs typeface="Arial MT"/>
              </a:rPr>
              <a:t>and </a:t>
            </a:r>
            <a:r>
              <a:rPr b="0" dirty="0">
                <a:latin typeface="Arial MT"/>
                <a:cs typeface="Arial MT"/>
              </a:rPr>
              <a:t>the </a:t>
            </a:r>
            <a:r>
              <a:rPr b="0" spc="-99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HAVING </a:t>
            </a:r>
            <a:r>
              <a:rPr b="0" spc="-5" dirty="0">
                <a:latin typeface="Arial MT"/>
                <a:cs typeface="Arial MT"/>
              </a:rPr>
              <a:t>Clause</a:t>
            </a:r>
          </a:p>
        </p:txBody>
      </p: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4965"/>
            <a:ext cx="8034655" cy="2367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Consider the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query: 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we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want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to count the </a:t>
            </a:r>
            <a:r>
              <a:rPr sz="2400" i="1" dirty="0">
                <a:solidFill>
                  <a:srgbClr val="333399"/>
                </a:solidFill>
                <a:latin typeface="Arial"/>
                <a:cs typeface="Arial"/>
              </a:rPr>
              <a:t>total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number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400" spc="-6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employees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whose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salaries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exceed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$40,000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in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each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department, but only </a:t>
            </a:r>
            <a:r>
              <a:rPr sz="2400" spc="10" dirty="0">
                <a:solidFill>
                  <a:srgbClr val="333399"/>
                </a:solidFill>
                <a:latin typeface="Arial MT"/>
                <a:cs typeface="Arial MT"/>
              </a:rPr>
              <a:t>for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departments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where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more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than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five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4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work.</a:t>
            </a:r>
            <a:endParaRPr sz="24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Clr>
                <a:srgbClr val="990033"/>
              </a:buClr>
              <a:buFont typeface="Wingdings"/>
              <a:buChar char=""/>
            </a:pPr>
            <a:endParaRPr sz="35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5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INCORRECT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QUERY:</a:t>
            </a:r>
            <a:endParaRPr sz="24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20546" y="3967846"/>
            <a:ext cx="1379220" cy="1856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SELECT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 FROM </a:t>
            </a:r>
            <a:r>
              <a:rPr sz="20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585858"/>
                </a:solidFill>
                <a:latin typeface="Arial"/>
                <a:cs typeface="Arial"/>
              </a:rPr>
              <a:t>WHERE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 GROUP</a:t>
            </a:r>
            <a:r>
              <a:rPr sz="2000" b="1" spc="-8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BY </a:t>
            </a:r>
            <a:r>
              <a:rPr sz="2000" b="1" spc="-545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b="1" spc="-20" dirty="0">
                <a:solidFill>
                  <a:srgbClr val="585858"/>
                </a:solidFill>
                <a:latin typeface="Arial"/>
                <a:cs typeface="Arial"/>
              </a:rPr>
              <a:t>HAVING</a:t>
            </a:r>
            <a:endParaRPr sz="20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62732" y="3967846"/>
            <a:ext cx="1875155" cy="1856105"/>
          </a:xfrm>
          <a:prstGeom prst="rect">
            <a:avLst/>
          </a:prstGeom>
        </p:spPr>
        <p:txBody>
          <a:bodyPr vert="horz" wrap="square" lIns="0" tIns="742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2000" spc="-10" dirty="0">
                <a:solidFill>
                  <a:srgbClr val="585858"/>
                </a:solidFill>
                <a:latin typeface="Arial MT"/>
                <a:cs typeface="Arial MT"/>
              </a:rPr>
              <a:t>Dno,</a:t>
            </a:r>
            <a:r>
              <a:rPr sz="2000" spc="-20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COUNT</a:t>
            </a:r>
            <a:r>
              <a:rPr sz="2000" b="1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(*)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EMPLOYEE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Salary&gt;40000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Dno</a:t>
            </a:r>
            <a:endParaRPr sz="200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sz="2000" b="1" spc="-5" dirty="0">
                <a:solidFill>
                  <a:srgbClr val="585858"/>
                </a:solidFill>
                <a:latin typeface="Arial"/>
                <a:cs typeface="Arial"/>
              </a:rPr>
              <a:t>COUNT</a:t>
            </a:r>
            <a:r>
              <a:rPr sz="2000" b="1" spc="10" dirty="0">
                <a:solidFill>
                  <a:srgbClr val="585858"/>
                </a:solidFill>
                <a:latin typeface="Arial"/>
                <a:cs typeface="Arial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(*)</a:t>
            </a:r>
            <a:r>
              <a:rPr sz="2000" spc="-4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&gt;</a:t>
            </a:r>
            <a:r>
              <a:rPr sz="2000" spc="-15" dirty="0">
                <a:solidFill>
                  <a:srgbClr val="585858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585858"/>
                </a:solidFill>
                <a:latin typeface="Arial MT"/>
                <a:cs typeface="Arial MT"/>
              </a:rPr>
              <a:t>5;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61104360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4598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Combining </a:t>
            </a:r>
            <a:r>
              <a:rPr b="0" dirty="0">
                <a:latin typeface="Arial MT"/>
                <a:cs typeface="Arial MT"/>
              </a:rPr>
              <a:t>the WHERE </a:t>
            </a:r>
            <a:r>
              <a:rPr b="0" spc="-5" dirty="0">
                <a:latin typeface="Arial MT"/>
                <a:cs typeface="Arial MT"/>
              </a:rPr>
              <a:t>and </a:t>
            </a:r>
            <a:r>
              <a:rPr b="0" dirty="0">
                <a:latin typeface="Arial MT"/>
                <a:cs typeface="Arial MT"/>
              </a:rPr>
              <a:t>the </a:t>
            </a:r>
            <a:r>
              <a:rPr b="0" spc="-99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HAVING</a:t>
            </a:r>
            <a:r>
              <a:rPr b="0" spc="-5" dirty="0">
                <a:latin typeface="Arial MT"/>
                <a:cs typeface="Arial MT"/>
              </a:rPr>
              <a:t> Clause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(continued)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7816215" cy="1904364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75"/>
              </a:spcBef>
            </a:pP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Correct</a:t>
            </a:r>
            <a:r>
              <a:rPr sz="28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800000"/>
                </a:solidFill>
                <a:latin typeface="Arial MT"/>
                <a:cs typeface="Arial MT"/>
              </a:rPr>
              <a:t>Specification</a:t>
            </a:r>
            <a:r>
              <a:rPr sz="2800" spc="-8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8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800000"/>
                </a:solidFill>
                <a:latin typeface="Arial MT"/>
                <a:cs typeface="Arial MT"/>
              </a:rPr>
              <a:t>Query:</a:t>
            </a:r>
            <a:endParaRPr sz="28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Note: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WHERE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applies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by tuple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whereas HAVING applies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 entire group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tuples</a:t>
            </a:r>
            <a:endParaRPr sz="28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1312" y="3499103"/>
            <a:ext cx="7134577" cy="306245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4063069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26492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4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spc="10" dirty="0">
                <a:latin typeface="Arial MT"/>
                <a:cs typeface="Arial MT"/>
              </a:rPr>
              <a:t>WITH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7935595" cy="32483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lang="en-US" sz="2800" b="1" spc="-15" dirty="0">
                <a:solidFill>
                  <a:srgbClr val="333399"/>
                </a:solidFill>
                <a:latin typeface="Arial"/>
                <a:cs typeface="Arial"/>
              </a:rPr>
              <a:t>Alter</a:t>
            </a:r>
            <a:r>
              <a:rPr lang="en-US" sz="2800" b="1" spc="4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en-US" sz="2800" b="1" dirty="0">
                <a:solidFill>
                  <a:srgbClr val="333399"/>
                </a:solidFill>
                <a:latin typeface="Arial"/>
                <a:cs typeface="Arial"/>
              </a:rPr>
              <a:t>table</a:t>
            </a:r>
            <a:r>
              <a:rPr lang="en-US" sz="2800" b="1" spc="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en-US" sz="2800" b="1" dirty="0">
                <a:solidFill>
                  <a:srgbClr val="333399"/>
                </a:solidFill>
                <a:latin typeface="Arial"/>
                <a:cs typeface="Arial"/>
              </a:rPr>
              <a:t>actions</a:t>
            </a:r>
            <a:r>
              <a:rPr lang="en-US" sz="2800" b="1" spc="-2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lang="en-US" sz="2800" dirty="0">
                <a:solidFill>
                  <a:srgbClr val="333399"/>
                </a:solidFill>
                <a:latin typeface="Arial MT"/>
                <a:cs typeface="Arial MT"/>
              </a:rPr>
              <a:t>include:</a:t>
            </a:r>
            <a:endParaRPr lang="en-US" sz="2800" dirty="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Adding</a:t>
            </a:r>
            <a:r>
              <a:rPr lang="en-US" sz="2600" spc="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lang="en-US"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dropping</a:t>
            </a:r>
            <a:r>
              <a:rPr lang="en-US"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lang="en-US"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column</a:t>
            </a:r>
            <a:r>
              <a:rPr lang="en-US"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(attribute)</a:t>
            </a:r>
            <a:endParaRPr lang="en-US" sz="2600" dirty="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Changing</a:t>
            </a:r>
            <a:r>
              <a:rPr lang="en-US"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lang="en-US" sz="26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10" dirty="0">
                <a:solidFill>
                  <a:srgbClr val="800000"/>
                </a:solidFill>
                <a:latin typeface="Arial MT"/>
                <a:cs typeface="Arial MT"/>
              </a:rPr>
              <a:t>column</a:t>
            </a:r>
            <a:r>
              <a:rPr lang="en-US"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definition</a:t>
            </a:r>
            <a:endParaRPr lang="en-US" sz="2600" dirty="0">
              <a:latin typeface="Arial MT"/>
              <a:cs typeface="Arial MT"/>
            </a:endParaRPr>
          </a:p>
          <a:p>
            <a:pPr marL="756285" lvl="1" indent="-287655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lang="en-US" sz="2600" spc="-10" dirty="0">
                <a:solidFill>
                  <a:srgbClr val="800000"/>
                </a:solidFill>
                <a:latin typeface="Arial MT"/>
                <a:cs typeface="Arial MT"/>
              </a:rPr>
              <a:t>Adding</a:t>
            </a:r>
            <a:r>
              <a:rPr lang="en-US"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or</a:t>
            </a:r>
            <a:r>
              <a:rPr lang="en-US"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dropping</a:t>
            </a:r>
            <a:r>
              <a:rPr lang="en-US"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lang="en-US"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endParaRPr lang="en-US" sz="2600" dirty="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lang="en-US" sz="2800" spc="-5" dirty="0">
                <a:solidFill>
                  <a:srgbClr val="333399"/>
                </a:solidFill>
                <a:latin typeface="Arial MT"/>
                <a:cs typeface="Arial MT"/>
              </a:rPr>
              <a:t>Example:</a:t>
            </a:r>
            <a:endParaRPr lang="en-US" sz="2800" dirty="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42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lang="en-US" sz="2600" spc="-5" dirty="0">
                <a:solidFill>
                  <a:srgbClr val="800000"/>
                </a:solidFill>
                <a:latin typeface="Courier New"/>
                <a:cs typeface="Courier New"/>
              </a:rPr>
              <a:t>ALTER</a:t>
            </a:r>
            <a:r>
              <a:rPr lang="en-US" sz="2600" spc="-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Courier New"/>
                <a:cs typeface="Courier New"/>
              </a:rPr>
              <a:t>TABLE</a:t>
            </a:r>
            <a:r>
              <a:rPr lang="en-US"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Courier New"/>
                <a:cs typeface="Courier New"/>
              </a:rPr>
              <a:t>COMPANY.EMPLOYEE</a:t>
            </a:r>
            <a:r>
              <a:rPr lang="en-US" sz="2600" spc="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dirty="0">
                <a:solidFill>
                  <a:srgbClr val="800000"/>
                </a:solidFill>
                <a:latin typeface="Courier New"/>
                <a:cs typeface="Courier New"/>
              </a:rPr>
              <a:t>ADD </a:t>
            </a:r>
            <a:r>
              <a:rPr lang="en-US" sz="2600" spc="-154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Courier New"/>
                <a:cs typeface="Courier New"/>
              </a:rPr>
              <a:t>COLUMN</a:t>
            </a:r>
            <a:r>
              <a:rPr lang="en-US"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spc="-5" dirty="0">
                <a:solidFill>
                  <a:srgbClr val="800000"/>
                </a:solidFill>
                <a:latin typeface="Courier New"/>
                <a:cs typeface="Courier New"/>
              </a:rPr>
              <a:t>Job</a:t>
            </a:r>
            <a:r>
              <a:rPr lang="en-US" sz="2600" spc="-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lang="en-US" sz="2600" dirty="0">
                <a:solidFill>
                  <a:srgbClr val="800000"/>
                </a:solidFill>
                <a:latin typeface="Courier New"/>
                <a:cs typeface="Courier New"/>
              </a:rPr>
              <a:t>VARCHAR(12);</a:t>
            </a:r>
            <a:endParaRPr lang="en-US" sz="26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4676837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361632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Example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spc="10" dirty="0">
                <a:latin typeface="Arial MT"/>
                <a:cs typeface="Arial MT"/>
              </a:rPr>
              <a:t>WITH</a:t>
            </a:r>
          </a:p>
        </p:txBody>
      </p:sp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35787" y="1584948"/>
            <a:ext cx="6814820" cy="4540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alternate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approach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doing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Q28: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18617" y="2396489"/>
            <a:ext cx="226758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5"/>
              </a:spcBef>
              <a:buClr>
                <a:srgbClr val="990033"/>
              </a:buClr>
              <a:buSzPct val="59375"/>
              <a:buFont typeface="Wingdings"/>
              <a:buChar char=""/>
              <a:tabLst>
                <a:tab pos="356870" algn="l"/>
                <a:tab pos="357505" algn="l"/>
                <a:tab pos="1729105" algn="l"/>
              </a:tabLst>
            </a:pP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Q</a:t>
            </a:r>
            <a:r>
              <a:rPr sz="1600" b="1" spc="-10" dirty="0">
                <a:solidFill>
                  <a:srgbClr val="1C1C1C"/>
                </a:solidFill>
                <a:latin typeface="Arial"/>
                <a:cs typeface="Arial"/>
              </a:rPr>
              <a:t>2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8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’</a:t>
            </a:r>
            <a:r>
              <a:rPr sz="1600" b="1" dirty="0">
                <a:solidFill>
                  <a:srgbClr val="1C1C1C"/>
                </a:solidFill>
                <a:latin typeface="Arial"/>
                <a:cs typeface="Arial"/>
              </a:rPr>
              <a:t>:	</a:t>
            </a:r>
            <a:r>
              <a:rPr sz="1600" b="1" spc="45" dirty="0">
                <a:solidFill>
                  <a:srgbClr val="1C1C1C"/>
                </a:solidFill>
                <a:latin typeface="Arial"/>
                <a:cs typeface="Arial"/>
              </a:rPr>
              <a:t>W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I</a:t>
            </a:r>
            <a:r>
              <a:rPr sz="1600" b="1" spc="-25" dirty="0">
                <a:solidFill>
                  <a:srgbClr val="1C1C1C"/>
                </a:solidFill>
                <a:latin typeface="Arial"/>
                <a:cs typeface="Arial"/>
              </a:rPr>
              <a:t>T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H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92044" y="2349316"/>
            <a:ext cx="2108835" cy="610870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182880">
              <a:lnSpc>
                <a:spcPct val="100000"/>
              </a:lnSpc>
              <a:spcBef>
                <a:spcPts val="480"/>
              </a:spcBef>
            </a:pPr>
            <a:r>
              <a:rPr sz="1600" spc="5" dirty="0">
                <a:solidFill>
                  <a:srgbClr val="1C1C1C"/>
                </a:solidFill>
                <a:latin typeface="Arial MT"/>
                <a:cs typeface="Arial MT"/>
              </a:rPr>
              <a:t>BIGDEPTS</a:t>
            </a:r>
            <a:r>
              <a:rPr sz="1600" spc="-11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(Dno)</a:t>
            </a:r>
            <a:r>
              <a:rPr sz="1600" spc="-1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-80" dirty="0">
                <a:solidFill>
                  <a:srgbClr val="1C1C1C"/>
                </a:solidFill>
                <a:latin typeface="Arial"/>
                <a:cs typeface="Arial"/>
              </a:rPr>
              <a:t>AS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80"/>
              </a:spcBef>
            </a:pP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(</a:t>
            </a:r>
            <a:r>
              <a:rPr sz="1600" spc="32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SELECT</a:t>
            </a:r>
            <a:r>
              <a:rPr sz="1600" b="1" spc="36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Dno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48077" y="3812108"/>
            <a:ext cx="832485" cy="904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100"/>
              </a:spcBef>
            </a:pPr>
            <a:r>
              <a:rPr sz="1600" b="1" spc="10" dirty="0">
                <a:solidFill>
                  <a:srgbClr val="1C1C1C"/>
                </a:solidFill>
                <a:latin typeface="Arial"/>
                <a:cs typeface="Arial"/>
              </a:rPr>
              <a:t>SE</a:t>
            </a:r>
            <a:r>
              <a:rPr sz="1600" b="1" dirty="0">
                <a:solidFill>
                  <a:srgbClr val="1C1C1C"/>
                </a:solidFill>
                <a:latin typeface="Arial"/>
                <a:cs typeface="Arial"/>
              </a:rPr>
              <a:t>L</a:t>
            </a:r>
            <a:r>
              <a:rPr sz="1600" b="1" spc="10" dirty="0">
                <a:solidFill>
                  <a:srgbClr val="1C1C1C"/>
                </a:solidFill>
                <a:latin typeface="Arial"/>
                <a:cs typeface="Arial"/>
              </a:rPr>
              <a:t>E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C</a:t>
            </a:r>
            <a:r>
              <a:rPr sz="1600" b="1" dirty="0">
                <a:solidFill>
                  <a:srgbClr val="1C1C1C"/>
                </a:solidFill>
                <a:latin typeface="Arial"/>
                <a:cs typeface="Arial"/>
              </a:rPr>
              <a:t>T  FROM 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b="1" spc="10" dirty="0">
                <a:solidFill>
                  <a:srgbClr val="1C1C1C"/>
                </a:solidFill>
                <a:latin typeface="Arial"/>
                <a:cs typeface="Arial"/>
              </a:rPr>
              <a:t>WHERE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62732" y="2934786"/>
            <a:ext cx="4475480" cy="17818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131060">
              <a:lnSpc>
                <a:spcPct val="120100"/>
              </a:lnSpc>
              <a:spcBef>
                <a:spcPts val="90"/>
              </a:spcBef>
              <a:tabLst>
                <a:tab pos="927100" algn="l"/>
              </a:tabLst>
            </a:pPr>
            <a:r>
              <a:rPr sz="1600" b="1" dirty="0">
                <a:solidFill>
                  <a:srgbClr val="1C1C1C"/>
                </a:solidFill>
                <a:latin typeface="Arial"/>
                <a:cs typeface="Arial"/>
              </a:rPr>
              <a:t>FROM	</a:t>
            </a: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EMPLOYEE </a:t>
            </a:r>
            <a:r>
              <a:rPr sz="1600" spc="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GROUP</a:t>
            </a:r>
            <a:r>
              <a:rPr sz="1600" b="1" spc="43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BY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Dno </a:t>
            </a: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-15" dirty="0">
                <a:solidFill>
                  <a:srgbClr val="1C1C1C"/>
                </a:solidFill>
                <a:latin typeface="Arial"/>
                <a:cs typeface="Arial"/>
              </a:rPr>
              <a:t>HAVING	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COUNT</a:t>
            </a:r>
            <a:r>
              <a:rPr sz="1600" b="1" spc="-3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(*)</a:t>
            </a:r>
            <a:r>
              <a:rPr sz="1600" spc="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&gt;</a:t>
            </a:r>
            <a:r>
              <a:rPr sz="1600" spc="-1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5)</a:t>
            </a:r>
            <a:endParaRPr sz="1600" dirty="0">
              <a:latin typeface="Arial MT"/>
              <a:cs typeface="Arial MT"/>
            </a:endParaRPr>
          </a:p>
          <a:p>
            <a:pPr marL="927100" marR="2059939">
              <a:lnSpc>
                <a:spcPts val="2310"/>
              </a:lnSpc>
              <a:spcBef>
                <a:spcPts val="140"/>
              </a:spcBef>
            </a:pP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Dno,</a:t>
            </a:r>
            <a:r>
              <a:rPr sz="1600" spc="-4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COUNT</a:t>
            </a:r>
            <a:r>
              <a:rPr sz="1600" b="1" spc="-2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(*) </a:t>
            </a:r>
            <a:r>
              <a:rPr sz="1600" spc="-42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dirty="0">
                <a:solidFill>
                  <a:srgbClr val="1C1C1C"/>
                </a:solidFill>
                <a:latin typeface="Arial MT"/>
                <a:cs typeface="Arial MT"/>
              </a:rPr>
              <a:t>EMPLOYEE</a:t>
            </a:r>
            <a:endParaRPr sz="1600" dirty="0">
              <a:latin typeface="Arial MT"/>
              <a:cs typeface="Arial MT"/>
            </a:endParaRPr>
          </a:p>
          <a:p>
            <a:pPr marL="927100">
              <a:lnSpc>
                <a:spcPct val="100000"/>
              </a:lnSpc>
              <a:spcBef>
                <a:spcPts val="235"/>
              </a:spcBef>
            </a:pP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Salary&gt;40000</a:t>
            </a:r>
            <a:r>
              <a:rPr sz="1600" spc="-3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-25" dirty="0">
                <a:solidFill>
                  <a:srgbClr val="1C1C1C"/>
                </a:solidFill>
                <a:latin typeface="Arial"/>
                <a:cs typeface="Arial"/>
              </a:rPr>
              <a:t>AND</a:t>
            </a:r>
            <a:r>
              <a:rPr sz="1600" b="1" spc="6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Dno</a:t>
            </a:r>
            <a:r>
              <a:rPr sz="1600" spc="-2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600" b="1" spc="5" dirty="0">
                <a:solidFill>
                  <a:srgbClr val="1C1C1C"/>
                </a:solidFill>
                <a:latin typeface="Arial"/>
                <a:cs typeface="Arial"/>
              </a:rPr>
              <a:t>IN</a:t>
            </a:r>
            <a:r>
              <a:rPr sz="1600" b="1" spc="-1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spc="5" dirty="0">
                <a:solidFill>
                  <a:srgbClr val="1C1C1C"/>
                </a:solidFill>
                <a:latin typeface="Arial MT"/>
                <a:cs typeface="Arial MT"/>
              </a:rPr>
              <a:t>BIGDEPTS</a:t>
            </a:r>
            <a:endParaRPr sz="1600" dirty="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148077" y="4737938"/>
            <a:ext cx="1595120" cy="2711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GROUP</a:t>
            </a:r>
            <a:r>
              <a:rPr sz="1600" b="1" spc="-3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1C1C1C"/>
                </a:solidFill>
                <a:latin typeface="Arial"/>
                <a:cs typeface="Arial"/>
              </a:rPr>
              <a:t>BY</a:t>
            </a:r>
            <a:r>
              <a:rPr sz="1600" b="1" spc="-3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1C1C1C"/>
                </a:solidFill>
                <a:latin typeface="Arial MT"/>
                <a:cs typeface="Arial MT"/>
              </a:rPr>
              <a:t>Dno;</a:t>
            </a:r>
            <a:endParaRPr sz="1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282343299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271970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4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CASE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7095"/>
            <a:ext cx="8214995" cy="3355975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7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also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has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CASE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construct</a:t>
            </a:r>
            <a:endParaRPr sz="2800" dirty="0">
              <a:latin typeface="Arial MT"/>
              <a:cs typeface="Arial MT"/>
            </a:endParaRPr>
          </a:p>
          <a:p>
            <a:pPr marL="356870" marR="69596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when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different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based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on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certain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conditions.</a:t>
            </a:r>
            <a:endParaRPr sz="2800" dirty="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be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any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part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 SQL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query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where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value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expected</a:t>
            </a:r>
            <a:endParaRPr sz="2800" dirty="0">
              <a:latin typeface="Arial MT"/>
              <a:cs typeface="Arial MT"/>
            </a:endParaRPr>
          </a:p>
          <a:p>
            <a:pPr marL="356870" marR="35560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Applicable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when</a:t>
            </a:r>
            <a:r>
              <a:rPr sz="28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querying,</a:t>
            </a:r>
            <a:r>
              <a:rPr sz="28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inserting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or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updating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tuples</a:t>
            </a:r>
            <a:endParaRPr sz="2800" dirty="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68334754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4400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EXAMPLE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CASE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157209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 algn="just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 following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example shows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that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employees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receiving different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raises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 different departments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(A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variation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update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U6)</a:t>
            </a:r>
            <a:endParaRPr sz="2800" dirty="0">
              <a:latin typeface="Arial MT"/>
              <a:cs typeface="Arial MT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137328"/>
              </p:ext>
            </p:extLst>
          </p:nvPr>
        </p:nvGraphicFramePr>
        <p:xfrm>
          <a:off x="299567" y="3733800"/>
          <a:ext cx="8176893" cy="170150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93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000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37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993">
                <a:tc>
                  <a:txBody>
                    <a:bodyPr/>
                    <a:lstStyle/>
                    <a:p>
                      <a:pPr marL="375920" indent="-344805">
                        <a:lnSpc>
                          <a:spcPts val="2205"/>
                        </a:lnSpc>
                        <a:buClr>
                          <a:srgbClr val="990033"/>
                        </a:buClr>
                        <a:buSzPct val="60000"/>
                        <a:buFont typeface="Wingdings"/>
                        <a:buChar char=""/>
                        <a:tabLst>
                          <a:tab pos="375920" algn="l"/>
                          <a:tab pos="376555" algn="l"/>
                          <a:tab pos="1860550" algn="l"/>
                        </a:tabLst>
                      </a:pPr>
                      <a:r>
                        <a:rPr sz="2000" b="1" spc="-1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U6’:	</a:t>
                      </a:r>
                      <a:r>
                        <a:rPr sz="2000" b="1" spc="-15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UPDATE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6875">
                        <a:lnSpc>
                          <a:spcPts val="2205"/>
                        </a:lnSpc>
                      </a:pPr>
                      <a:r>
                        <a:rPr sz="2000" spc="-1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EMPLOYEE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950">
                <a:tc>
                  <a:txBody>
                    <a:bodyPr/>
                    <a:lstStyle/>
                    <a:p>
                      <a:pPr marL="186118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spc="-2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SET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39687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Salary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=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5812">
                <a:tc>
                  <a:txBody>
                    <a:bodyPr/>
                    <a:lstStyle/>
                    <a:p>
                      <a:pPr marL="1861185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b="1" spc="-3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CASE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L="396875">
                        <a:lnSpc>
                          <a:spcPct val="100000"/>
                        </a:lnSpc>
                        <a:spcBef>
                          <a:spcPts val="130"/>
                        </a:spcBef>
                        <a:tabLst>
                          <a:tab pos="1311910" algn="l"/>
                        </a:tabLst>
                      </a:pPr>
                      <a:r>
                        <a:rPr sz="2000" b="1" spc="-1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WHEN	</a:t>
                      </a: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Dno</a:t>
                      </a:r>
                      <a:r>
                        <a:rPr sz="2000" spc="-1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=</a:t>
                      </a:r>
                      <a:r>
                        <a:rPr sz="2000" spc="-4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3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5</a:t>
                      </a:r>
                      <a:r>
                        <a:rPr sz="2000" b="1" spc="3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THEN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R="24765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Salary</a:t>
                      </a:r>
                      <a:r>
                        <a:rPr sz="2000" spc="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+</a:t>
                      </a:r>
                      <a:r>
                        <a:rPr sz="2000" spc="-2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2000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0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6875">
                        <a:lnSpc>
                          <a:spcPct val="100000"/>
                        </a:lnSpc>
                        <a:spcBef>
                          <a:spcPts val="130"/>
                        </a:spcBef>
                        <a:tabLst>
                          <a:tab pos="1311910" algn="l"/>
                        </a:tabLst>
                      </a:pPr>
                      <a:r>
                        <a:rPr sz="2000" b="1" spc="-5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WHEN	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Dno</a:t>
                      </a:r>
                      <a:r>
                        <a:rPr sz="2000" spc="-2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=</a:t>
                      </a:r>
                      <a:r>
                        <a:rPr sz="2000" spc="-4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3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4</a:t>
                      </a:r>
                      <a:r>
                        <a:rPr sz="2000" b="1" spc="3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THEN</a:t>
                      </a:r>
                      <a:endParaRPr sz="2000" dirty="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ct val="10000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Salary</a:t>
                      </a:r>
                      <a:r>
                        <a:rPr sz="2000" spc="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+</a:t>
                      </a:r>
                      <a:r>
                        <a:rPr sz="2000" spc="-1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1500</a:t>
                      </a:r>
                      <a:endParaRPr sz="200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28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6875">
                        <a:lnSpc>
                          <a:spcPts val="2320"/>
                        </a:lnSpc>
                        <a:spcBef>
                          <a:spcPts val="130"/>
                        </a:spcBef>
                        <a:tabLst>
                          <a:tab pos="1311910" algn="l"/>
                        </a:tabLst>
                      </a:pPr>
                      <a:r>
                        <a:rPr sz="2000" b="1" spc="-1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WHEN	</a:t>
                      </a: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Dno</a:t>
                      </a:r>
                      <a:r>
                        <a:rPr sz="2000" spc="-1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=</a:t>
                      </a:r>
                      <a:r>
                        <a:rPr sz="2000" spc="-4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3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1</a:t>
                      </a:r>
                      <a:r>
                        <a:rPr sz="2000" b="1" spc="30" dirty="0">
                          <a:solidFill>
                            <a:srgbClr val="1C1C1C"/>
                          </a:solidFill>
                          <a:latin typeface="Arial"/>
                          <a:cs typeface="Arial"/>
                        </a:rPr>
                        <a:t>THEN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16510" marB="0"/>
                </a:tc>
                <a:tc>
                  <a:txBody>
                    <a:bodyPr/>
                    <a:lstStyle/>
                    <a:p>
                      <a:pPr marR="24765" algn="r">
                        <a:lnSpc>
                          <a:spcPts val="2320"/>
                        </a:lnSpc>
                        <a:spcBef>
                          <a:spcPts val="130"/>
                        </a:spcBef>
                      </a:pP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Salary</a:t>
                      </a:r>
                      <a:r>
                        <a:rPr sz="2000" spc="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5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+</a:t>
                      </a:r>
                      <a:r>
                        <a:rPr sz="2000" spc="-2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000" spc="-10" dirty="0">
                          <a:solidFill>
                            <a:srgbClr val="1C1C1C"/>
                          </a:solidFill>
                          <a:latin typeface="Arial MT"/>
                          <a:cs typeface="Arial MT"/>
                        </a:rPr>
                        <a:t>3000</a:t>
                      </a:r>
                      <a:endParaRPr sz="2000" dirty="0">
                        <a:latin typeface="Arial MT"/>
                        <a:cs typeface="Arial MT"/>
                      </a:endParaRPr>
                    </a:p>
                  </a:txBody>
                  <a:tcPr marL="0" marR="0" marT="1651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652600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53149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Recursive</a:t>
            </a:r>
            <a:r>
              <a:rPr b="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188959" cy="444627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example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recursive relationship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between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tuples of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same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type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relationship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between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an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800" spc="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supervisor.</a:t>
            </a:r>
            <a:endParaRPr sz="2800">
              <a:latin typeface="Arial MT"/>
              <a:cs typeface="Arial MT"/>
            </a:endParaRPr>
          </a:p>
          <a:p>
            <a:pPr marL="356870" marR="31115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This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relationship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described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foreign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key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Super_ssn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endParaRPr sz="2800">
              <a:latin typeface="Arial MT"/>
              <a:cs typeface="Arial MT"/>
            </a:endParaRPr>
          </a:p>
          <a:p>
            <a:pPr marL="356870" marR="5715" indent="-344805">
              <a:lnSpc>
                <a:spcPct val="100000"/>
              </a:lnSpc>
              <a:spcBef>
                <a:spcPts val="515"/>
              </a:spcBef>
              <a:buClr>
                <a:srgbClr val="990033"/>
              </a:buClr>
              <a:buSzPct val="60000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example of a</a:t>
            </a:r>
            <a:r>
              <a:rPr sz="20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recursive</a:t>
            </a:r>
            <a:r>
              <a:rPr sz="2000" b="1" spc="5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333399"/>
                </a:solidFill>
                <a:latin typeface="Arial"/>
                <a:cs typeface="Arial"/>
              </a:rPr>
              <a:t>operation</a:t>
            </a:r>
            <a:r>
              <a:rPr sz="2000" b="1" spc="-10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to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retrieve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0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supervisees</a:t>
            </a:r>
            <a:r>
              <a:rPr sz="20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of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supervisory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1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e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at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 all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levels—that</a:t>
            </a:r>
            <a:r>
              <a:rPr sz="20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is,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0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10" dirty="0">
                <a:solidFill>
                  <a:srgbClr val="333399"/>
                </a:solidFill>
                <a:latin typeface="Symbol"/>
                <a:cs typeface="Symbol"/>
              </a:rPr>
              <a:t></a:t>
            </a:r>
            <a:r>
              <a:rPr sz="2000" spc="-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directly</a:t>
            </a:r>
            <a:r>
              <a:rPr sz="2000" spc="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supervised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000" spc="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000" spc="8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5" dirty="0">
                <a:solidFill>
                  <a:srgbClr val="333399"/>
                </a:solidFill>
                <a:latin typeface="Symbol"/>
                <a:cs typeface="Symbol"/>
              </a:rPr>
              <a:t>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’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directly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supervised</a:t>
            </a:r>
            <a:r>
              <a:rPr sz="2000" spc="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each </a:t>
            </a:r>
            <a:r>
              <a:rPr sz="2000" spc="-5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7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5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5" dirty="0">
                <a:solidFill>
                  <a:srgbClr val="333399"/>
                </a:solidFill>
                <a:latin typeface="Symbol"/>
                <a:cs typeface="Symbol"/>
              </a:rPr>
              <a:t>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0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all</a:t>
            </a:r>
            <a:r>
              <a:rPr sz="20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employees</a:t>
            </a:r>
            <a:r>
              <a:rPr sz="2000" spc="9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10" dirty="0">
                <a:solidFill>
                  <a:srgbClr val="333399"/>
                </a:solidFill>
                <a:latin typeface="Symbol"/>
                <a:cs typeface="Symbol"/>
              </a:rPr>
              <a:t></a:t>
            </a:r>
            <a:r>
              <a:rPr sz="2000" spc="95" dirty="0">
                <a:solidFill>
                  <a:srgbClr val="333399"/>
                </a:solidFill>
                <a:latin typeface="Times New Roman"/>
                <a:cs typeface="Times New Roman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directly</a:t>
            </a:r>
            <a:r>
              <a:rPr sz="2000" spc="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supervised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by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0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i="1" spc="-10" dirty="0">
                <a:solidFill>
                  <a:srgbClr val="333399"/>
                </a:solidFill>
                <a:latin typeface="Arial"/>
                <a:cs typeface="Arial"/>
              </a:rPr>
              <a:t>e</a:t>
            </a:r>
            <a:r>
              <a:rPr sz="2000" spc="-10" dirty="0">
                <a:solidFill>
                  <a:srgbClr val="333399"/>
                </a:solidFill>
                <a:latin typeface="Symbol"/>
                <a:cs typeface="Symbol"/>
              </a:rPr>
              <a:t>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,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so</a:t>
            </a:r>
            <a:r>
              <a:rPr sz="20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on.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Thus</a:t>
            </a:r>
            <a:r>
              <a:rPr sz="20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CEO</a:t>
            </a:r>
            <a:r>
              <a:rPr sz="20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would</a:t>
            </a:r>
            <a:r>
              <a:rPr sz="2000" spc="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have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each</a:t>
            </a:r>
            <a:r>
              <a:rPr sz="20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employee</a:t>
            </a:r>
            <a:r>
              <a:rPr sz="20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company</a:t>
            </a:r>
            <a:r>
              <a:rPr sz="20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as</a:t>
            </a:r>
            <a:r>
              <a:rPr sz="20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supervisee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0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resulting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table.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Example</a:t>
            </a:r>
            <a:r>
              <a:rPr sz="2000" spc="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shows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such </a:t>
            </a:r>
            <a:r>
              <a:rPr sz="20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table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SUP_EMP</a:t>
            </a:r>
            <a:r>
              <a:rPr sz="2000" spc="7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5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0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2 columns</a:t>
            </a:r>
            <a:r>
              <a:rPr sz="20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5" dirty="0">
                <a:solidFill>
                  <a:srgbClr val="333399"/>
                </a:solidFill>
                <a:latin typeface="Arial MT"/>
                <a:cs typeface="Arial MT"/>
              </a:rPr>
              <a:t>(Supervisor,Supervisee(any</a:t>
            </a:r>
            <a:r>
              <a:rPr sz="2000" spc="1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000" spc="-10" dirty="0">
                <a:solidFill>
                  <a:srgbClr val="333399"/>
                </a:solidFill>
                <a:latin typeface="Arial MT"/>
                <a:cs typeface="Arial MT"/>
              </a:rPr>
              <a:t>level)):</a:t>
            </a:r>
            <a:endParaRPr sz="20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4042591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7092950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5" dirty="0"/>
              <a:t>The</a:t>
            </a:r>
            <a:r>
              <a:rPr spc="-50" dirty="0"/>
              <a:t> </a:t>
            </a:r>
            <a:r>
              <a:rPr dirty="0"/>
              <a:t>CREATE</a:t>
            </a:r>
            <a:r>
              <a:rPr spc="-25" dirty="0"/>
              <a:t> </a:t>
            </a:r>
            <a:r>
              <a:rPr spc="5" dirty="0"/>
              <a:t>TABLE</a:t>
            </a:r>
            <a:r>
              <a:rPr spc="-35" dirty="0"/>
              <a:t> </a:t>
            </a:r>
            <a:r>
              <a:rPr spc="-5" dirty="0"/>
              <a:t>Command</a:t>
            </a:r>
            <a:r>
              <a:rPr spc="10" dirty="0"/>
              <a:t> </a:t>
            </a:r>
            <a:r>
              <a:rPr dirty="0"/>
              <a:t>in </a:t>
            </a:r>
            <a:r>
              <a:rPr spc="-990" dirty="0"/>
              <a:t> </a:t>
            </a:r>
            <a:r>
              <a:rPr dirty="0"/>
              <a:t>SQL</a:t>
            </a:r>
            <a:r>
              <a:rPr spc="-10" dirty="0"/>
              <a:t> </a:t>
            </a:r>
            <a:r>
              <a:rPr dirty="0"/>
              <a:t>(cont’d.)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863078" y="6602965"/>
            <a:ext cx="927100" cy="2235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639"/>
              </a:lnSpc>
            </a:pP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Slide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r>
              <a:rPr sz="1400" b="1" spc="-10" dirty="0">
                <a:solidFill>
                  <a:srgbClr val="990033"/>
                </a:solidFill>
                <a:latin typeface="Arial"/>
                <a:cs typeface="Arial"/>
              </a:rPr>
              <a:t>6-</a:t>
            </a:r>
            <a:r>
              <a:rPr sz="1400" b="1" spc="-20" dirty="0">
                <a:solidFill>
                  <a:srgbClr val="990033"/>
                </a:solidFill>
                <a:latin typeface="Arial"/>
                <a:cs typeface="Arial"/>
              </a:rPr>
              <a:t> </a:t>
            </a:r>
            <a:fld id="{81D60167-4931-47E6-BA6A-407CBD079E47}" type="slidenum">
              <a:rPr sz="1400" b="1" spc="-5" dirty="0">
                <a:solidFill>
                  <a:srgbClr val="990033"/>
                </a:solidFill>
                <a:latin typeface="Arial"/>
                <a:cs typeface="Arial"/>
              </a:rPr>
              <a:t>9</a:t>
            </a:fld>
            <a:endParaRPr sz="140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724775" cy="279908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Base</a:t>
            </a:r>
            <a:r>
              <a:rPr sz="2800" b="1" spc="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tables</a:t>
            </a:r>
            <a:r>
              <a:rPr sz="2800" b="1" spc="-2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(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base</a:t>
            </a:r>
            <a:r>
              <a:rPr sz="2800" b="1" spc="-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relations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)</a:t>
            </a:r>
            <a:endParaRPr sz="2800">
              <a:latin typeface="Arial MT"/>
              <a:cs typeface="Arial MT"/>
            </a:endParaRPr>
          </a:p>
          <a:p>
            <a:pPr marL="756285" marR="87630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its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actually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created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stored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file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DBMS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Virtual</a:t>
            </a:r>
            <a:r>
              <a:rPr sz="2800" b="1" spc="-6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333399"/>
                </a:solidFill>
                <a:latin typeface="Arial"/>
                <a:cs typeface="Arial"/>
              </a:rPr>
              <a:t>relations</a:t>
            </a:r>
            <a:r>
              <a:rPr sz="2800" b="1" spc="-25" dirty="0">
                <a:solidFill>
                  <a:srgbClr val="333399"/>
                </a:solidFill>
                <a:latin typeface="Arial"/>
                <a:cs typeface="Arial"/>
              </a:rPr>
              <a:t> </a:t>
            </a:r>
            <a:r>
              <a:rPr sz="2800" b="1" spc="10" dirty="0">
                <a:solidFill>
                  <a:srgbClr val="333399"/>
                </a:solidFill>
                <a:latin typeface="Arial"/>
                <a:cs typeface="Arial"/>
              </a:rPr>
              <a:t>(views)</a:t>
            </a:r>
            <a:endParaRPr sz="2800">
              <a:latin typeface="Arial"/>
              <a:cs typeface="Arial"/>
            </a:endParaRPr>
          </a:p>
          <a:p>
            <a:pPr marL="756285" marR="5080" lvl="1" indent="-287020">
              <a:lnSpc>
                <a:spcPct val="105400"/>
              </a:lnSpc>
              <a:spcBef>
                <a:spcPts val="29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Created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through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CREATE</a:t>
            </a:r>
            <a:r>
              <a:rPr sz="2600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Courier New"/>
                <a:cs typeface="Courier New"/>
              </a:rPr>
              <a:t>VIEW</a:t>
            </a:r>
            <a:r>
              <a:rPr sz="2600" spc="15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statement.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correspond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physical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file.</a:t>
            </a:r>
            <a:endParaRPr sz="26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754888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An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EXAMPLE</a:t>
            </a:r>
            <a:r>
              <a:rPr b="0" spc="1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5" dirty="0">
                <a:latin typeface="Arial MT"/>
                <a:cs typeface="Arial MT"/>
              </a:rPr>
              <a:t> RECURSIVE</a:t>
            </a:r>
            <a:r>
              <a:rPr b="0" dirty="0">
                <a:latin typeface="Arial MT"/>
                <a:cs typeface="Arial MT"/>
              </a:rPr>
              <a:t> Query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8013"/>
            <a:ext cx="6458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58333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Q29:</a:t>
            </a:r>
            <a:r>
              <a:rPr sz="1800" b="1" spc="-1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WITH</a:t>
            </a:r>
            <a:r>
              <a:rPr sz="1800" b="1" spc="1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RECURSIVE</a:t>
            </a:r>
            <a:r>
              <a:rPr sz="1800" b="1" spc="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SUP_EMP</a:t>
            </a:r>
            <a:r>
              <a:rPr sz="1800" spc="3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(SupSsn,</a:t>
            </a:r>
            <a:r>
              <a:rPr sz="1800" spc="-4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EmpSsn)</a:t>
            </a:r>
            <a:r>
              <a:rPr sz="1800" spc="-4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35" dirty="0">
                <a:solidFill>
                  <a:srgbClr val="1C1C1C"/>
                </a:solidFill>
                <a:latin typeface="Arial"/>
                <a:cs typeface="Arial"/>
              </a:rPr>
              <a:t>AS</a:t>
            </a:r>
            <a:endParaRPr sz="18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67661" y="1901634"/>
            <a:ext cx="927735" cy="685165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5"/>
              </a:spcBef>
            </a:pP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SELE</a:t>
            </a:r>
            <a:r>
              <a:rPr sz="1800" b="1" spc="-10" dirty="0">
                <a:solidFill>
                  <a:srgbClr val="1C1C1C"/>
                </a:solidFill>
                <a:latin typeface="Arial"/>
                <a:cs typeface="Arial"/>
              </a:rPr>
              <a:t>C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T</a:t>
            </a:r>
            <a:endParaRPr sz="1800">
              <a:latin typeface="Arial"/>
              <a:cs typeface="Arial"/>
            </a:endParaRPr>
          </a:p>
          <a:p>
            <a:pPr marL="76200">
              <a:lnSpc>
                <a:spcPct val="100000"/>
              </a:lnSpc>
              <a:spcBef>
                <a:spcPts val="434"/>
              </a:spcBef>
            </a:pP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FROM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75432" y="1901634"/>
            <a:ext cx="3671570" cy="2002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654810">
              <a:lnSpc>
                <a:spcPct val="120100"/>
              </a:lnSpc>
              <a:spcBef>
                <a:spcPts val="100"/>
              </a:spcBef>
            </a:pP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SupervisorSsn,</a:t>
            </a:r>
            <a:r>
              <a:rPr sz="1800" spc="-12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Ssn </a:t>
            </a:r>
            <a:r>
              <a:rPr sz="1800" spc="-484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1C1C1C"/>
                </a:solidFill>
                <a:latin typeface="Arial MT"/>
                <a:cs typeface="Arial MT"/>
              </a:rPr>
              <a:t>EMPLOYEE 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UNION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E.Ssn,</a:t>
            </a:r>
            <a:r>
              <a:rPr sz="1800" spc="-50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S.SupSsn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34"/>
              </a:spcBef>
            </a:pPr>
            <a:r>
              <a:rPr sz="1800" spc="-10" dirty="0">
                <a:solidFill>
                  <a:srgbClr val="1C1C1C"/>
                </a:solidFill>
                <a:latin typeface="Arial MT"/>
                <a:cs typeface="Arial MT"/>
              </a:rPr>
              <a:t>EMPLOYEE</a:t>
            </a:r>
            <a:r>
              <a:rPr sz="1800" spc="4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b="1" spc="-15" dirty="0">
                <a:solidFill>
                  <a:srgbClr val="1C1C1C"/>
                </a:solidFill>
                <a:latin typeface="Arial"/>
                <a:cs typeface="Arial"/>
              </a:rPr>
              <a:t>AS</a:t>
            </a:r>
            <a:r>
              <a:rPr sz="1800" b="1" spc="2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E,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spc="-10" dirty="0">
                <a:solidFill>
                  <a:srgbClr val="FF0000"/>
                </a:solidFill>
                <a:latin typeface="Arial MT"/>
                <a:cs typeface="Arial MT"/>
              </a:rPr>
              <a:t>SUP_EMP</a:t>
            </a:r>
            <a:r>
              <a:rPr sz="1800" spc="25" dirty="0">
                <a:solidFill>
                  <a:srgbClr val="FF0000"/>
                </a:solidFill>
                <a:latin typeface="Arial MT"/>
                <a:cs typeface="Arial MT"/>
              </a:rPr>
              <a:t> </a:t>
            </a:r>
            <a:r>
              <a:rPr sz="1800" b="1" spc="-15" dirty="0">
                <a:solidFill>
                  <a:srgbClr val="1C1C1C"/>
                </a:solidFill>
                <a:latin typeface="Arial"/>
                <a:cs typeface="Arial"/>
              </a:rPr>
              <a:t>AS</a:t>
            </a:r>
            <a:r>
              <a:rPr sz="1800" b="1" spc="25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S</a:t>
            </a:r>
            <a:endParaRPr sz="180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430"/>
              </a:spcBef>
            </a:pP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E.SupervisorSsn</a:t>
            </a:r>
            <a:r>
              <a:rPr sz="1800" spc="-6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=</a:t>
            </a:r>
            <a:r>
              <a:rPr sz="1800" spc="-5" dirty="0">
                <a:solidFill>
                  <a:srgbClr val="1C1C1C"/>
                </a:solidFill>
                <a:latin typeface="Arial MT"/>
                <a:cs typeface="Arial MT"/>
              </a:rPr>
              <a:t> 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S.EmpSsn)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990085" y="3932885"/>
            <a:ext cx="8953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*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931670" y="2890897"/>
            <a:ext cx="927735" cy="167195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20100"/>
              </a:lnSpc>
              <a:spcBef>
                <a:spcPts val="95"/>
              </a:spcBef>
            </a:pP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SELECT 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FROM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WHERE </a:t>
            </a:r>
            <a:r>
              <a:rPr sz="1800" b="1" spc="-490" dirty="0">
                <a:solidFill>
                  <a:srgbClr val="1C1C1C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SELE</a:t>
            </a:r>
            <a:r>
              <a:rPr sz="1800" b="1" spc="-10" dirty="0">
                <a:solidFill>
                  <a:srgbClr val="1C1C1C"/>
                </a:solidFill>
                <a:latin typeface="Arial"/>
                <a:cs typeface="Arial"/>
              </a:rPr>
              <a:t>C</a:t>
            </a:r>
            <a:r>
              <a:rPr sz="1800" b="1" dirty="0">
                <a:solidFill>
                  <a:srgbClr val="1C1C1C"/>
                </a:solidFill>
                <a:latin typeface="Arial"/>
                <a:cs typeface="Arial"/>
              </a:rPr>
              <a:t>T  </a:t>
            </a:r>
            <a:r>
              <a:rPr sz="1800" b="1" spc="-5" dirty="0">
                <a:solidFill>
                  <a:srgbClr val="1C1C1C"/>
                </a:solidFill>
                <a:latin typeface="Arial"/>
                <a:cs typeface="Arial"/>
              </a:rPr>
              <a:t>FROM</a:t>
            </a:r>
            <a:endParaRPr sz="1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75432" y="4262754"/>
            <a:ext cx="11525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SUP_E</a:t>
            </a:r>
            <a:r>
              <a:rPr sz="1800" spc="-40" dirty="0">
                <a:solidFill>
                  <a:srgbClr val="FF0000"/>
                </a:solidFill>
                <a:latin typeface="Arial MT"/>
                <a:cs typeface="Arial MT"/>
              </a:rPr>
              <a:t>M</a:t>
            </a:r>
            <a:r>
              <a:rPr sz="1800" spc="-5" dirty="0">
                <a:solidFill>
                  <a:srgbClr val="FF0000"/>
                </a:solidFill>
                <a:latin typeface="Arial MT"/>
                <a:cs typeface="Arial MT"/>
              </a:rPr>
              <a:t>P</a:t>
            </a:r>
            <a:r>
              <a:rPr sz="1800" dirty="0">
                <a:solidFill>
                  <a:srgbClr val="1C1C1C"/>
                </a:solidFill>
                <a:latin typeface="Arial MT"/>
                <a:cs typeface="Arial MT"/>
              </a:rPr>
              <a:t>;</a:t>
            </a:r>
            <a:endParaRPr sz="180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8617" y="4606874"/>
            <a:ext cx="7689215" cy="1855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00"/>
              </a:spcBef>
              <a:buClr>
                <a:srgbClr val="990033"/>
              </a:buClr>
              <a:buSzPct val="60416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above query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starts </a:t>
            </a:r>
            <a:r>
              <a:rPr sz="2400" spc="-10" dirty="0">
                <a:solidFill>
                  <a:srgbClr val="333399"/>
                </a:solidFill>
                <a:latin typeface="Arial MT"/>
                <a:cs typeface="Arial MT"/>
              </a:rPr>
              <a:t>with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an empty SUP_EMP and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successively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builds SUP_EMP table by computing </a:t>
            </a:r>
            <a:r>
              <a:rPr sz="24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immediate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supervisees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first, then second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level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supervisees,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etc. until a </a:t>
            </a:r>
            <a:r>
              <a:rPr sz="2400" b="1" dirty="0">
                <a:solidFill>
                  <a:srgbClr val="333399"/>
                </a:solidFill>
                <a:latin typeface="Arial"/>
                <a:cs typeface="Arial"/>
              </a:rPr>
              <a:t>fixed </a:t>
            </a:r>
            <a:r>
              <a:rPr sz="2400" b="1" spc="-5" dirty="0">
                <a:solidFill>
                  <a:srgbClr val="333399"/>
                </a:solidFill>
                <a:latin typeface="Arial"/>
                <a:cs typeface="Arial"/>
              </a:rPr>
              <a:t>point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is reached and no </a:t>
            </a:r>
            <a:r>
              <a:rPr sz="2400" spc="-6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more</a:t>
            </a:r>
            <a:r>
              <a:rPr sz="24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333399"/>
                </a:solidFill>
                <a:latin typeface="Arial MT"/>
                <a:cs typeface="Arial MT"/>
              </a:rPr>
              <a:t>supervisees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 can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be</a:t>
            </a:r>
            <a:r>
              <a:rPr sz="24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333399"/>
                </a:solidFill>
                <a:latin typeface="Arial MT"/>
                <a:cs typeface="Arial MT"/>
              </a:rPr>
              <a:t>added</a:t>
            </a:r>
            <a:endParaRPr sz="24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76604749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EXPANDED</a:t>
            </a:r>
            <a:r>
              <a:rPr b="0" spc="3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Block</a:t>
            </a:r>
            <a:r>
              <a:rPr b="0" spc="-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Structure</a:t>
            </a:r>
            <a:r>
              <a:rPr b="0" spc="-3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 SQL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Queries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93246" y="2438400"/>
            <a:ext cx="5828049" cy="2648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25934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6244" y="356057"/>
            <a:ext cx="743775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Specifying</a:t>
            </a:r>
            <a:r>
              <a:rPr b="0" spc="5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Constraints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as</a:t>
            </a:r>
            <a:r>
              <a:rPr b="0" spc="-5" dirty="0">
                <a:latin typeface="Arial MT"/>
                <a:cs typeface="Arial MT"/>
              </a:rPr>
              <a:t> Assertions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10" dirty="0">
                <a:latin typeface="Arial MT"/>
                <a:cs typeface="Arial MT"/>
              </a:rPr>
              <a:t>and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Actions </a:t>
            </a:r>
            <a:r>
              <a:rPr b="0" dirty="0">
                <a:latin typeface="Arial MT"/>
                <a:cs typeface="Arial MT"/>
              </a:rPr>
              <a:t>as </a:t>
            </a:r>
            <a:r>
              <a:rPr b="0" spc="-5" dirty="0">
                <a:latin typeface="Arial MT"/>
                <a:cs typeface="Arial MT"/>
              </a:rPr>
              <a:t>Triggers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536244" y="1926412"/>
            <a:ext cx="7927975" cy="404685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Semantic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Constraints:</a:t>
            </a:r>
            <a:r>
              <a:rPr sz="2800" spc="-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following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are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beyond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scope</a:t>
            </a:r>
            <a:r>
              <a:rPr sz="2800" spc="-4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 the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EER</a:t>
            </a:r>
            <a:r>
              <a:rPr sz="2800" spc="-5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relational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model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34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b="1" spc="-7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spc="-10" dirty="0">
                <a:solidFill>
                  <a:srgbClr val="333399"/>
                </a:solidFill>
                <a:latin typeface="Courier New"/>
                <a:cs typeface="Courier New"/>
              </a:rPr>
              <a:t>ASSERTION</a:t>
            </a:r>
            <a:endParaRPr sz="2800">
              <a:latin typeface="Courier New"/>
              <a:cs typeface="Courier New"/>
            </a:endParaRPr>
          </a:p>
          <a:p>
            <a:pPr marL="756285" marR="466725" lvl="1" indent="-287020">
              <a:lnSpc>
                <a:spcPct val="100000"/>
              </a:lnSpc>
              <a:spcBef>
                <a:spcPts val="87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additional</a:t>
            </a:r>
            <a:r>
              <a:rPr sz="2600" spc="7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types</a:t>
            </a:r>
            <a:r>
              <a:rPr sz="2600" spc="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outside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scope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built-in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relational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model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constraints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2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spc="-5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b="1" spc="-7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spc="-10" dirty="0">
                <a:solidFill>
                  <a:srgbClr val="333399"/>
                </a:solidFill>
                <a:latin typeface="Courier New"/>
                <a:cs typeface="Courier New"/>
              </a:rPr>
              <a:t>TRIGGER</a:t>
            </a:r>
            <a:endParaRPr sz="2800">
              <a:latin typeface="Courier New"/>
              <a:cs typeface="Courier New"/>
            </a:endParaRPr>
          </a:p>
          <a:p>
            <a:pPr marL="756285" marR="174625" lvl="1" indent="-287020" algn="just">
              <a:lnSpc>
                <a:spcPct val="100000"/>
              </a:lnSpc>
              <a:spcBef>
                <a:spcPts val="87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 automatic actions that database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system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will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perform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when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certain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events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conditions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occur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13050640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10" dirty="0">
                <a:latin typeface="Arial MT"/>
                <a:cs typeface="Arial MT"/>
              </a:rPr>
              <a:t>Specifying</a:t>
            </a:r>
            <a:r>
              <a:rPr b="0" spc="5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General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Constraints</a:t>
            </a:r>
            <a:r>
              <a:rPr b="0" spc="3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as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Assertions</a:t>
            </a:r>
            <a:r>
              <a:rPr b="0" spc="2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469829"/>
            <a:ext cx="8098790" cy="2747010"/>
          </a:xfrm>
          <a:prstGeom prst="rect">
            <a:avLst/>
          </a:prstGeom>
        </p:spPr>
        <p:txBody>
          <a:bodyPr vert="horz" wrap="square" lIns="0" tIns="13525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b="1" spc="-8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spc="-10" dirty="0">
                <a:solidFill>
                  <a:srgbClr val="333399"/>
                </a:solidFill>
                <a:latin typeface="Courier New"/>
                <a:cs typeface="Courier New"/>
              </a:rPr>
              <a:t>ASSERTION</a:t>
            </a:r>
            <a:endParaRPr sz="2800">
              <a:latin typeface="Courier New"/>
              <a:cs typeface="Courier New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87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selects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tuples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violate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desired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condition</a:t>
            </a:r>
            <a:endParaRPr sz="2600">
              <a:latin typeface="Arial MT"/>
              <a:cs typeface="Arial MT"/>
            </a:endParaRPr>
          </a:p>
          <a:p>
            <a:pPr marL="756285" marR="187960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only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cases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where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it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goes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beyond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simple </a:t>
            </a:r>
            <a:r>
              <a:rPr sz="2600" spc="-70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Courier New"/>
                <a:cs typeface="Courier New"/>
              </a:rPr>
              <a:t>CHECK</a:t>
            </a:r>
            <a:r>
              <a:rPr sz="2600" spc="-810" dirty="0">
                <a:solidFill>
                  <a:srgbClr val="800000"/>
                </a:solidFill>
                <a:latin typeface="Courier New"/>
                <a:cs typeface="Courier New"/>
              </a:rPr>
              <a:t> </a:t>
            </a:r>
            <a:r>
              <a:rPr sz="2600" spc="-35" dirty="0">
                <a:solidFill>
                  <a:srgbClr val="800000"/>
                </a:solidFill>
                <a:latin typeface="Arial MT"/>
                <a:cs typeface="Arial MT"/>
              </a:rPr>
              <a:t>w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hich</a:t>
            </a:r>
            <a:r>
              <a:rPr sz="2600" spc="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applies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indi</a:t>
            </a:r>
            <a:r>
              <a:rPr sz="2600" spc="-35" dirty="0">
                <a:solidFill>
                  <a:srgbClr val="800000"/>
                </a:solidFill>
                <a:latin typeface="Arial MT"/>
                <a:cs typeface="Arial MT"/>
              </a:rPr>
              <a:t>v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idual</a:t>
            </a:r>
            <a:r>
              <a:rPr sz="2600" spc="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600" spc="6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  domains</a:t>
            </a:r>
            <a:endParaRPr sz="26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5400" y="4191000"/>
            <a:ext cx="6336792" cy="1981200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8875424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7340" y="127457"/>
            <a:ext cx="8529319" cy="553998"/>
          </a:xfrm>
        </p:spPr>
        <p:txBody>
          <a:bodyPr/>
          <a:lstStyle/>
          <a:p>
            <a:r>
              <a:rPr lang="en-US" dirty="0" smtClean="0"/>
              <a:t>TRIGGER</a:t>
            </a:r>
            <a:endParaRPr lang="k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447801"/>
            <a:ext cx="8991599" cy="4739759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trigger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statement that is executed automatically by the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system as a side effect of a modification to the database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design a trigger mechanism, we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must: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Specify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conditions under which the trigger is to be</a:t>
            </a:r>
          </a:p>
          <a:p>
            <a:r>
              <a:rPr lang="en-I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executed</a:t>
            </a:r>
            <a:r>
              <a:rPr lang="en-I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Specify the actions to be taken when the trigger executes.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Triggers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introduced to SQL standard in SQL:1999, but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supported even earlier using non-standard syntax by most</a:t>
            </a:r>
          </a:p>
          <a:p>
            <a:r>
              <a:rPr lang="en-I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Syntax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illustrated here may not work exactly on your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 system; check the system manuals</a:t>
            </a:r>
            <a:endParaRPr lang="kn-IN" sz="28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68952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2566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Introduction</a:t>
            </a:r>
            <a:r>
              <a:rPr b="0" spc="1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to</a:t>
            </a:r>
            <a:r>
              <a:rPr b="0" spc="-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Triggers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482534"/>
            <a:ext cx="8216265" cy="3862704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Courier New"/>
                <a:cs typeface="Courier New"/>
              </a:rPr>
              <a:t>CREATE</a:t>
            </a:r>
            <a:r>
              <a:rPr sz="2800" spc="-5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Courier New"/>
                <a:cs typeface="Courier New"/>
              </a:rPr>
              <a:t>TRIGGER</a:t>
            </a:r>
            <a:r>
              <a:rPr sz="2800" spc="-90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statement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Used to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monitor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database</a:t>
            </a:r>
            <a:endParaRPr sz="2600">
              <a:latin typeface="Arial MT"/>
              <a:cs typeface="Arial MT"/>
            </a:endParaRPr>
          </a:p>
          <a:p>
            <a:pPr marL="356870" marR="5080" indent="-344805">
              <a:lnSpc>
                <a:spcPct val="100000"/>
              </a:lnSpc>
              <a:spcBef>
                <a:spcPts val="66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Typical</a:t>
            </a:r>
            <a:r>
              <a:rPr sz="2800" spc="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trigger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has three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components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which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make </a:t>
            </a:r>
            <a:r>
              <a:rPr sz="2800" spc="-76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it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rule for an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“active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database “ (more on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active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databases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section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26.1)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: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15" dirty="0">
                <a:solidFill>
                  <a:srgbClr val="800000"/>
                </a:solidFill>
                <a:latin typeface="Arial"/>
                <a:cs typeface="Arial"/>
              </a:rPr>
              <a:t>Event(s)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Condition</a:t>
            </a:r>
            <a:endParaRPr sz="2600">
              <a:latin typeface="Arial"/>
              <a:cs typeface="Arial"/>
            </a:endParaRPr>
          </a:p>
          <a:p>
            <a:pPr marL="75628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b="1" spc="-20" dirty="0">
                <a:solidFill>
                  <a:srgbClr val="800000"/>
                </a:solidFill>
                <a:latin typeface="Arial"/>
                <a:cs typeface="Arial"/>
              </a:rPr>
              <a:t>Action</a:t>
            </a:r>
            <a:endParaRPr sz="26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5385544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42500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USE</a:t>
            </a:r>
            <a:r>
              <a:rPr b="0" spc="-4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OF</a:t>
            </a:r>
            <a:r>
              <a:rPr b="0" spc="-4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TRIGGERS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128634" cy="13081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EXAMPLE</a:t>
            </a:r>
            <a:r>
              <a:rPr sz="2800" spc="-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with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standard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Syntax.(Note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: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other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implementations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like PostgreSQL use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a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 different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5" dirty="0">
                <a:solidFill>
                  <a:srgbClr val="333399"/>
                </a:solidFill>
                <a:latin typeface="Arial MT"/>
                <a:cs typeface="Arial MT"/>
              </a:rPr>
              <a:t>syntax.)</a:t>
            </a:r>
            <a:endParaRPr sz="2800"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7340" y="3484321"/>
            <a:ext cx="8531860" cy="24955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Arial"/>
                <a:cs typeface="Arial"/>
              </a:rPr>
              <a:t>R5: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35" dirty="0">
                <a:latin typeface="Arial"/>
                <a:cs typeface="Arial"/>
              </a:rPr>
              <a:t>CREATE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TRIGGER</a:t>
            </a:r>
            <a:r>
              <a:rPr sz="1800" b="1" spc="-10" dirty="0">
                <a:latin typeface="Arial"/>
                <a:cs typeface="Arial"/>
              </a:rPr>
              <a:t> </a:t>
            </a:r>
            <a:r>
              <a:rPr sz="1800" spc="-15" dirty="0">
                <a:latin typeface="Arial MT"/>
                <a:cs typeface="Arial MT"/>
              </a:rPr>
              <a:t>SALARY_VIOLATION</a:t>
            </a:r>
            <a:endParaRPr sz="180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BEFORE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INSERT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OR</a:t>
            </a:r>
            <a:r>
              <a:rPr sz="1800" b="1" spc="35" dirty="0">
                <a:latin typeface="Arial"/>
                <a:cs typeface="Arial"/>
              </a:rPr>
              <a:t> </a:t>
            </a:r>
            <a:r>
              <a:rPr sz="1800" b="1" spc="-35" dirty="0">
                <a:latin typeface="Arial"/>
                <a:cs typeface="Arial"/>
              </a:rPr>
              <a:t>UPDATE</a:t>
            </a:r>
            <a:r>
              <a:rPr sz="1800" b="1" spc="45" dirty="0">
                <a:latin typeface="Arial"/>
                <a:cs typeface="Arial"/>
              </a:rPr>
              <a:t> </a:t>
            </a:r>
            <a:r>
              <a:rPr sz="1800" spc="-5" dirty="0">
                <a:latin typeface="Arial MT"/>
                <a:cs typeface="Arial MT"/>
              </a:rPr>
              <a:t>OF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spc="-25" dirty="0">
                <a:latin typeface="Arial MT"/>
                <a:cs typeface="Arial MT"/>
              </a:rPr>
              <a:t>Salary,</a:t>
            </a:r>
            <a:r>
              <a:rPr sz="1800" spc="1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Supervisor_ssn</a:t>
            </a:r>
            <a:r>
              <a:rPr sz="1800" spc="-95" dirty="0">
                <a:latin typeface="Arial MT"/>
                <a:cs typeface="Arial MT"/>
              </a:rPr>
              <a:t> </a:t>
            </a:r>
            <a:r>
              <a:rPr sz="1800" b="1" spc="-15" dirty="0">
                <a:latin typeface="Arial"/>
                <a:cs typeface="Arial"/>
              </a:rPr>
              <a:t>ON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spc="-10" dirty="0">
                <a:latin typeface="Arial MT"/>
                <a:cs typeface="Arial MT"/>
              </a:rPr>
              <a:t>EMPLOYEE</a:t>
            </a:r>
            <a:endParaRPr sz="18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85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latin typeface="Arial"/>
                <a:cs typeface="Arial"/>
              </a:rPr>
              <a:t>FOR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10" dirty="0">
                <a:latin typeface="Arial"/>
                <a:cs typeface="Arial"/>
              </a:rPr>
              <a:t>EACH</a:t>
            </a:r>
            <a:r>
              <a:rPr sz="1800" b="1" spc="10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ROW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WHEN (NEW</a:t>
            </a:r>
            <a:r>
              <a:rPr sz="1800" spc="-5" dirty="0">
                <a:latin typeface="Arial MT"/>
                <a:cs typeface="Arial MT"/>
              </a:rPr>
              <a:t>.SALARY</a:t>
            </a:r>
            <a:r>
              <a:rPr sz="1800" spc="-55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&gt;</a:t>
            </a:r>
            <a:r>
              <a:rPr sz="1800" spc="-5" dirty="0">
                <a:latin typeface="Arial MT"/>
                <a:cs typeface="Arial MT"/>
              </a:rPr>
              <a:t> </a:t>
            </a:r>
            <a:r>
              <a:rPr sz="1800" b="1" dirty="0">
                <a:latin typeface="Arial"/>
                <a:cs typeface="Arial"/>
              </a:rPr>
              <a:t>(</a:t>
            </a:r>
            <a:r>
              <a:rPr sz="1800" b="1" spc="-5" dirty="0">
                <a:latin typeface="Arial"/>
                <a:cs typeface="Arial"/>
              </a:rPr>
              <a:t> </a:t>
            </a:r>
            <a:r>
              <a:rPr sz="1800" dirty="0">
                <a:latin typeface="Arial MT"/>
                <a:cs typeface="Arial MT"/>
              </a:rPr>
              <a:t>SELECT</a:t>
            </a:r>
            <a:r>
              <a:rPr sz="1800" spc="-50" dirty="0">
                <a:latin typeface="Arial MT"/>
                <a:cs typeface="Arial MT"/>
              </a:rPr>
              <a:t> </a:t>
            </a:r>
            <a:r>
              <a:rPr sz="1800" dirty="0">
                <a:latin typeface="Arial MT"/>
                <a:cs typeface="Arial MT"/>
              </a:rPr>
              <a:t>Salary</a:t>
            </a:r>
            <a:r>
              <a:rPr sz="1800" spc="-20" dirty="0">
                <a:latin typeface="Arial MT"/>
                <a:cs typeface="Arial MT"/>
              </a:rPr>
              <a:t> </a:t>
            </a:r>
            <a:r>
              <a:rPr sz="1800" spc="-5" dirty="0">
                <a:latin typeface="Arial MT"/>
                <a:cs typeface="Arial MT"/>
              </a:rPr>
              <a:t>FROM</a:t>
            </a:r>
            <a:r>
              <a:rPr sz="1800" spc="-15" dirty="0">
                <a:latin typeface="Arial MT"/>
                <a:cs typeface="Arial MT"/>
              </a:rPr>
              <a:t> </a:t>
            </a:r>
            <a:r>
              <a:rPr sz="1800" spc="-10" dirty="0">
                <a:latin typeface="Arial MT"/>
                <a:cs typeface="Arial MT"/>
              </a:rPr>
              <a:t>EMPLOYEE</a:t>
            </a:r>
            <a:endParaRPr sz="1800" dirty="0">
              <a:latin typeface="Arial MT"/>
              <a:cs typeface="Arial MT"/>
            </a:endParaRPr>
          </a:p>
          <a:p>
            <a:pPr marL="274447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WHERE</a:t>
            </a:r>
            <a:r>
              <a:rPr sz="1800" b="1" spc="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Ssn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=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30" dirty="0">
                <a:latin typeface="Arial"/>
                <a:cs typeface="Arial"/>
              </a:rPr>
              <a:t>NEW.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Supervisor_Ssn))</a:t>
            </a:r>
            <a:endParaRPr sz="18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INFORM_SUPERVISOR</a:t>
            </a:r>
            <a:r>
              <a:rPr sz="1800" b="1" spc="15" dirty="0">
                <a:latin typeface="Arial"/>
                <a:cs typeface="Arial"/>
              </a:rPr>
              <a:t> </a:t>
            </a:r>
            <a:r>
              <a:rPr sz="1800" b="1" spc="-15" dirty="0">
                <a:latin typeface="Arial"/>
                <a:cs typeface="Arial"/>
              </a:rPr>
              <a:t>(NEW.Supervisor.Ssn,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New.Ssn)</a:t>
            </a:r>
            <a:endParaRPr sz="18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001686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00202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20" dirty="0">
                <a:latin typeface="Arial MT"/>
                <a:cs typeface="Arial MT"/>
              </a:rPr>
              <a:t>Views</a:t>
            </a:r>
            <a:r>
              <a:rPr b="0" spc="9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(Virtual</a:t>
            </a:r>
            <a:r>
              <a:rPr b="0" spc="-1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Tables)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533357"/>
            <a:ext cx="7750809" cy="2287270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80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Concept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of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800" spc="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Single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derived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other</a:t>
            </a:r>
            <a:r>
              <a:rPr sz="2600" spc="3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tables</a:t>
            </a:r>
            <a:r>
              <a:rPr sz="2600" spc="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called</a:t>
            </a:r>
            <a:r>
              <a:rPr sz="26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endParaRPr sz="2600">
              <a:latin typeface="Arial MT"/>
              <a:cs typeface="Arial MT"/>
            </a:endParaRPr>
          </a:p>
          <a:p>
            <a:pPr marL="756285">
              <a:lnSpc>
                <a:spcPct val="100000"/>
              </a:lnSpc>
            </a:pP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defining</a:t>
            </a:r>
            <a:r>
              <a:rPr sz="2600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sz="2600" b="1" spc="-5" dirty="0">
                <a:solidFill>
                  <a:srgbClr val="800000"/>
                </a:solidFill>
                <a:latin typeface="Arial"/>
                <a:cs typeface="Arial"/>
              </a:rPr>
              <a:t>tables</a:t>
            </a:r>
            <a:endParaRPr sz="2600">
              <a:latin typeface="Arial"/>
              <a:cs typeface="Arial"/>
            </a:endParaRPr>
          </a:p>
          <a:p>
            <a:pPr marL="756285" marR="884555" lvl="1" indent="-287020">
              <a:lnSpc>
                <a:spcPct val="100000"/>
              </a:lnSpc>
              <a:spcBef>
                <a:spcPts val="62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Considered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to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be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 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virtual</a:t>
            </a:r>
            <a:r>
              <a:rPr sz="2600" spc="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that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is</a:t>
            </a:r>
            <a:r>
              <a:rPr sz="26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 </a:t>
            </a:r>
            <a:r>
              <a:rPr sz="2600" spc="-7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necessarily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populated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384386331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676783"/>
            <a:ext cx="600265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Specification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20" dirty="0">
                <a:latin typeface="Arial MT"/>
                <a:cs typeface="Arial MT"/>
              </a:rPr>
              <a:t> Views</a:t>
            </a:r>
            <a:r>
              <a:rPr b="0" spc="90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in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18617" y="1480497"/>
            <a:ext cx="8166100" cy="2206625"/>
          </a:xfrm>
          <a:prstGeom prst="rect">
            <a:avLst/>
          </a:prstGeom>
        </p:spPr>
        <p:txBody>
          <a:bodyPr vert="horz" wrap="square" lIns="0" tIns="130810" rIns="0" bIns="0" rtlCol="0">
            <a:spAutoFit/>
          </a:bodyPr>
          <a:lstStyle/>
          <a:p>
            <a:pPr marL="356870" indent="-344805">
              <a:lnSpc>
                <a:spcPct val="100000"/>
              </a:lnSpc>
              <a:spcBef>
                <a:spcPts val="103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CR</a:t>
            </a:r>
            <a:r>
              <a:rPr sz="2800" b="1" spc="-1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AT</a:t>
            </a:r>
            <a:r>
              <a:rPr sz="2800" b="1" spc="5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b="1" spc="-3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VI</a:t>
            </a:r>
            <a:r>
              <a:rPr sz="2800" b="1" spc="-10" dirty="0">
                <a:solidFill>
                  <a:srgbClr val="333399"/>
                </a:solidFill>
                <a:latin typeface="Courier New"/>
                <a:cs typeface="Courier New"/>
              </a:rPr>
              <a:t>E</a:t>
            </a:r>
            <a:r>
              <a:rPr sz="2800" b="1" spc="5" dirty="0">
                <a:solidFill>
                  <a:srgbClr val="333399"/>
                </a:solidFill>
                <a:latin typeface="Courier New"/>
                <a:cs typeface="Courier New"/>
              </a:rPr>
              <a:t>W</a:t>
            </a:r>
            <a:r>
              <a:rPr sz="2800" b="1" spc="-96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c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m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and</a:t>
            </a:r>
            <a:endParaRPr sz="2800">
              <a:latin typeface="Arial MT"/>
              <a:cs typeface="Arial MT"/>
            </a:endParaRPr>
          </a:p>
          <a:p>
            <a:pPr marL="756285" marR="5080" lvl="1" indent="-287020">
              <a:lnSpc>
                <a:spcPct val="100000"/>
              </a:lnSpc>
              <a:spcBef>
                <a:spcPts val="785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Give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name,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list</a:t>
            </a:r>
            <a:r>
              <a:rPr sz="2400" spc="1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names,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400" spc="-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query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 to </a:t>
            </a:r>
            <a:r>
              <a:rPr sz="2400" spc="-6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specify</a:t>
            </a:r>
            <a:r>
              <a:rPr sz="24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contents</a:t>
            </a:r>
            <a:r>
              <a:rPr sz="2400" spc="-6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endParaRPr sz="2400">
              <a:latin typeface="Arial MT"/>
              <a:cs typeface="Arial MT"/>
            </a:endParaRPr>
          </a:p>
          <a:p>
            <a:pPr marL="756285" marR="158750" lvl="1" indent="-287020">
              <a:lnSpc>
                <a:spcPct val="100000"/>
              </a:lnSpc>
              <a:spcBef>
                <a:spcPts val="580"/>
              </a:spcBef>
              <a:buClr>
                <a:srgbClr val="333399"/>
              </a:buClr>
              <a:buSzPct val="54166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V1,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retain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names</a:t>
            </a:r>
            <a:r>
              <a:rPr sz="2400" spc="-2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from</a:t>
            </a:r>
            <a:r>
              <a:rPr sz="2400" spc="-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base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tables.</a:t>
            </a:r>
            <a:r>
              <a:rPr sz="2400" spc="-4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In </a:t>
            </a:r>
            <a:r>
              <a:rPr sz="2400" spc="-65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V2,</a:t>
            </a:r>
            <a:r>
              <a:rPr sz="24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attributes</a:t>
            </a:r>
            <a:r>
              <a:rPr sz="2400" spc="-4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are</a:t>
            </a:r>
            <a:r>
              <a:rPr sz="2400" spc="-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spc="-5" dirty="0">
                <a:solidFill>
                  <a:srgbClr val="800000"/>
                </a:solidFill>
                <a:latin typeface="Arial MT"/>
                <a:cs typeface="Arial MT"/>
              </a:rPr>
              <a:t>assigned</a:t>
            </a:r>
            <a:r>
              <a:rPr sz="24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800000"/>
                </a:solidFill>
                <a:latin typeface="Arial MT"/>
                <a:cs typeface="Arial MT"/>
              </a:rPr>
              <a:t>names</a:t>
            </a:r>
            <a:endParaRPr sz="240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1247" y="3733800"/>
            <a:ext cx="6549059" cy="252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48818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7340" y="127457"/>
            <a:ext cx="6001385" cy="1123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b="0" spc="-5" dirty="0">
                <a:latin typeface="Arial MT"/>
                <a:cs typeface="Arial MT"/>
              </a:rPr>
              <a:t>Specification</a:t>
            </a:r>
            <a:r>
              <a:rPr b="0" spc="2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of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-20" dirty="0">
                <a:latin typeface="Arial MT"/>
                <a:cs typeface="Arial MT"/>
              </a:rPr>
              <a:t>Views</a:t>
            </a:r>
            <a:r>
              <a:rPr b="0" spc="85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in</a:t>
            </a:r>
            <a:r>
              <a:rPr b="0" spc="-25" dirty="0">
                <a:latin typeface="Arial MT"/>
                <a:cs typeface="Arial MT"/>
              </a:rPr>
              <a:t> </a:t>
            </a:r>
            <a:r>
              <a:rPr b="0" spc="5" dirty="0">
                <a:latin typeface="Arial MT"/>
                <a:cs typeface="Arial MT"/>
              </a:rPr>
              <a:t>SQL </a:t>
            </a:r>
            <a:r>
              <a:rPr b="0" spc="-985" dirty="0">
                <a:latin typeface="Arial MT"/>
                <a:cs typeface="Arial MT"/>
              </a:rPr>
              <a:t> </a:t>
            </a:r>
            <a:r>
              <a:rPr b="0" spc="-5" dirty="0">
                <a:latin typeface="Arial MT"/>
                <a:cs typeface="Arial MT"/>
              </a:rPr>
              <a:t>(cont’d.)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318617" y="1621612"/>
            <a:ext cx="8135620" cy="28575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56870" marR="5080" indent="-344805">
              <a:lnSpc>
                <a:spcPct val="100000"/>
              </a:lnSpc>
              <a:spcBef>
                <a:spcPts val="11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Once</a:t>
            </a:r>
            <a:r>
              <a:rPr sz="2800" spc="-4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a View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defined,</a:t>
            </a:r>
            <a:r>
              <a:rPr sz="2800" spc="-3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SQL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queries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can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use</a:t>
            </a:r>
            <a:r>
              <a:rPr sz="2800" spc="-2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 </a:t>
            </a:r>
            <a:r>
              <a:rPr sz="2800" spc="-76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800" spc="-2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relation</a:t>
            </a:r>
            <a:r>
              <a:rPr sz="2800" spc="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in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the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FROM </a:t>
            </a: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clause</a:t>
            </a:r>
            <a:endParaRPr sz="28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675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spc="5" dirty="0">
                <a:solidFill>
                  <a:srgbClr val="333399"/>
                </a:solidFill>
                <a:latin typeface="Arial MT"/>
                <a:cs typeface="Arial MT"/>
              </a:rPr>
              <a:t>View</a:t>
            </a:r>
            <a:r>
              <a:rPr sz="2800" spc="-3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is</a:t>
            </a:r>
            <a:r>
              <a:rPr sz="2800" spc="-1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333399"/>
                </a:solidFill>
                <a:latin typeface="Arial MT"/>
                <a:cs typeface="Arial MT"/>
              </a:rPr>
              <a:t>always</a:t>
            </a:r>
            <a:r>
              <a:rPr sz="2800" spc="55" dirty="0">
                <a:solidFill>
                  <a:srgbClr val="333399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up-to-date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635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Responsibility</a:t>
            </a:r>
            <a:r>
              <a:rPr sz="2600" spc="50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DBMS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and</a:t>
            </a:r>
            <a:r>
              <a:rPr sz="2600" spc="3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not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the</a:t>
            </a:r>
            <a:r>
              <a:rPr sz="2600" spc="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user</a:t>
            </a:r>
            <a:endParaRPr sz="2600">
              <a:latin typeface="Arial MT"/>
              <a:cs typeface="Arial MT"/>
            </a:endParaRPr>
          </a:p>
          <a:p>
            <a:pPr marL="356870" indent="-344805">
              <a:lnSpc>
                <a:spcPct val="100000"/>
              </a:lnSpc>
              <a:spcBef>
                <a:spcPts val="470"/>
              </a:spcBef>
              <a:buClr>
                <a:srgbClr val="990033"/>
              </a:buClr>
              <a:buSzPct val="58928"/>
              <a:buFont typeface="Wingdings"/>
              <a:buChar char=""/>
              <a:tabLst>
                <a:tab pos="356870" algn="l"/>
                <a:tab pos="357505" algn="l"/>
              </a:tabLst>
            </a:pP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DROP</a:t>
            </a:r>
            <a:r>
              <a:rPr sz="2800" b="1" spc="-6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b="1" dirty="0">
                <a:solidFill>
                  <a:srgbClr val="333399"/>
                </a:solidFill>
                <a:latin typeface="Courier New"/>
                <a:cs typeface="Courier New"/>
              </a:rPr>
              <a:t>VIEW</a:t>
            </a:r>
            <a:r>
              <a:rPr sz="2800" b="1" spc="-85" dirty="0">
                <a:solidFill>
                  <a:srgbClr val="333399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333399"/>
                </a:solidFill>
                <a:latin typeface="Arial MT"/>
                <a:cs typeface="Arial MT"/>
              </a:rPr>
              <a:t>command</a:t>
            </a:r>
            <a:endParaRPr sz="2800">
              <a:latin typeface="Arial MT"/>
              <a:cs typeface="Arial MT"/>
            </a:endParaRPr>
          </a:p>
          <a:p>
            <a:pPr marL="756285" lvl="1" indent="-287020">
              <a:lnSpc>
                <a:spcPct val="100000"/>
              </a:lnSpc>
              <a:spcBef>
                <a:spcPts val="830"/>
              </a:spcBef>
              <a:buClr>
                <a:srgbClr val="333399"/>
              </a:buClr>
              <a:buSzPct val="55769"/>
              <a:buFont typeface="Wingdings"/>
              <a:buChar char=""/>
              <a:tabLst>
                <a:tab pos="756285" algn="l"/>
                <a:tab pos="756920" algn="l"/>
              </a:tabLst>
            </a:pP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Dispose</a:t>
            </a:r>
            <a:r>
              <a:rPr sz="2600" spc="1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5" dirty="0">
                <a:solidFill>
                  <a:srgbClr val="800000"/>
                </a:solidFill>
                <a:latin typeface="Arial MT"/>
                <a:cs typeface="Arial MT"/>
              </a:rPr>
              <a:t>of a</a:t>
            </a:r>
            <a:r>
              <a:rPr sz="2600" spc="-25" dirty="0">
                <a:solidFill>
                  <a:srgbClr val="800000"/>
                </a:solidFill>
                <a:latin typeface="Arial MT"/>
                <a:cs typeface="Arial MT"/>
              </a:rPr>
              <a:t> </a:t>
            </a:r>
            <a:r>
              <a:rPr sz="2600" spc="-15" dirty="0">
                <a:solidFill>
                  <a:srgbClr val="800000"/>
                </a:solidFill>
                <a:latin typeface="Arial MT"/>
                <a:cs typeface="Arial MT"/>
              </a:rPr>
              <a:t>view</a:t>
            </a:r>
            <a:endParaRPr sz="2600">
              <a:latin typeface="Arial MT"/>
              <a:cs typeface="Arial MT"/>
            </a:endParaRPr>
          </a:p>
        </p:txBody>
      </p:sp>
    </p:spTree>
    <p:extLst>
      <p:ext uri="{BB962C8B-B14F-4D97-AF65-F5344CB8AC3E}">
        <p14:creationId xmlns:p14="http://schemas.microsoft.com/office/powerpoint/2010/main" val="5656786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5196</Words>
  <Application>Microsoft Office PowerPoint</Application>
  <PresentationFormat>On-screen Show (4:3)</PresentationFormat>
  <Paragraphs>770</Paragraphs>
  <Slides>113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113</vt:i4>
      </vt:variant>
    </vt:vector>
  </HeadingPairs>
  <TitlesOfParts>
    <vt:vector size="123" baseType="lpstr">
      <vt:lpstr>Arial</vt:lpstr>
      <vt:lpstr>Arial MT</vt:lpstr>
      <vt:lpstr>Calibri</vt:lpstr>
      <vt:lpstr>Courier New</vt:lpstr>
      <vt:lpstr>Symbol</vt:lpstr>
      <vt:lpstr>Times New Roman</vt:lpstr>
      <vt:lpstr>Tunga</vt:lpstr>
      <vt:lpstr>Verdana</vt:lpstr>
      <vt:lpstr>Wingdings</vt:lpstr>
      <vt:lpstr>Office Theme</vt:lpstr>
      <vt:lpstr>PowerPoint Presentation</vt:lpstr>
      <vt:lpstr>PowerPoint Presentation</vt:lpstr>
      <vt:lpstr>Basic SQL</vt:lpstr>
      <vt:lpstr>SQL Data Definition, Data Types,  Standards</vt:lpstr>
      <vt:lpstr>SQL Standards</vt:lpstr>
      <vt:lpstr>Schema and Catalog Concepts in  SQL</vt:lpstr>
      <vt:lpstr>Schema and Catalog Concepts in  SQL (cont’d.)</vt:lpstr>
      <vt:lpstr>The CREATE TABLE Command in  SQL</vt:lpstr>
      <vt:lpstr>The CREATE TABLE Command in  SQL (cont’d.)</vt:lpstr>
      <vt:lpstr>COMPANY relational database  schema (Fig. 5.7)</vt:lpstr>
      <vt:lpstr>One possible database state for the  COMPANY relational database schema  (Fig. 5.6)</vt:lpstr>
      <vt:lpstr>One possible database state for the  COMPANY relational database schema –  continued (Fig. 5.6)</vt:lpstr>
      <vt:lpstr>SQL CREATE TABLE data definition statements  for defining the COMPANY schema from Figure  5.7 (Fig. 6.1)</vt:lpstr>
      <vt:lpstr>SQL CREATE TABLE data definition  statements for defining the COMPANY  schema from Figure 5.7 (Fig. 6.1)-continued</vt:lpstr>
      <vt:lpstr>Attribute Data Types and Domains in  SQL</vt:lpstr>
      <vt:lpstr>Attribute Data Types and Domains in  SQL (cont’d.)</vt:lpstr>
      <vt:lpstr>Attribute Data Types and Domains in  SQL (cont’d.)</vt:lpstr>
      <vt:lpstr>Attribute Data Types and Domains in  SQL (cont’d.)</vt:lpstr>
      <vt:lpstr>Specifying Constraints in SQL</vt:lpstr>
      <vt:lpstr>Specifying Attribute Constraints</vt:lpstr>
      <vt:lpstr>Specifying Key and Referential  Integrity Constraints</vt:lpstr>
      <vt:lpstr>Specifying Key and Referential  Integrity Constraints (cont’d.)</vt:lpstr>
      <vt:lpstr>Giving Names to Constraints</vt:lpstr>
      <vt:lpstr>Default attribute values and referential  integrity triggered action specification (Fig.  6.2)</vt:lpstr>
      <vt:lpstr>Specifying Constraints on Tuples  Using CHECK</vt:lpstr>
      <vt:lpstr>Basic Retrieval Queries in SQL</vt:lpstr>
      <vt:lpstr>The SELECT-FROM-WHERE Structure of Basic SQL Queries</vt:lpstr>
      <vt:lpstr>The SELECT-FROM-WHERE Structure  of Basic SQL Queries (cont’d.)</vt:lpstr>
      <vt:lpstr>Basic Retrieval Queries</vt:lpstr>
      <vt:lpstr>Basic Retrieval Queries (Contd.)</vt:lpstr>
      <vt:lpstr>Ambiguous Attribute Names</vt:lpstr>
      <vt:lpstr>Aliasing, and Renaming</vt:lpstr>
      <vt:lpstr>Aliasing,Renaming and Tuple  Variables (contd.)</vt:lpstr>
      <vt:lpstr>Unspecified WHERE Clause  and Use of the Asterisk</vt:lpstr>
      <vt:lpstr>Unspecified WHERE Clause  and Use of the Asterisk (cont’d.)</vt:lpstr>
      <vt:lpstr>Tables as Sets in SQL</vt:lpstr>
      <vt:lpstr>Tables as Sets in SQL (cont’d.)</vt:lpstr>
      <vt:lpstr>Substring Pattern Matching and  Arithmetic Operators</vt:lpstr>
      <vt:lpstr>Arithmetic Operations</vt:lpstr>
      <vt:lpstr>Ordering of Query Results</vt:lpstr>
      <vt:lpstr>Basic SQL Retrieval Query Block</vt:lpstr>
      <vt:lpstr>INSERT, DELETE, and UPDATE Statements in SQL</vt:lpstr>
      <vt:lpstr>INSERT</vt:lpstr>
      <vt:lpstr>The INSERT Command</vt:lpstr>
      <vt:lpstr>BULK LOADING OF TABLES</vt:lpstr>
      <vt:lpstr>DELETE</vt:lpstr>
      <vt:lpstr>The DELETE Command</vt:lpstr>
      <vt:lpstr>UPDATE</vt:lpstr>
      <vt:lpstr>UPDATE (contd.)</vt:lpstr>
      <vt:lpstr>UPDATE (contd.)</vt:lpstr>
      <vt:lpstr>Additional Features of SQL</vt:lpstr>
      <vt:lpstr>Additional Features of SQL (cont’d.)</vt:lpstr>
      <vt:lpstr>PowerPoint Presentation</vt:lpstr>
      <vt:lpstr>Chapter 7 Outline</vt:lpstr>
      <vt:lpstr>More Complex SQL Retrieval  Queries</vt:lpstr>
      <vt:lpstr>Comparisons Involving NULL  and Three-Valued Logic</vt:lpstr>
      <vt:lpstr>Comparisons Involving NULL  and Three-Valued Logic (cont’d.)</vt:lpstr>
      <vt:lpstr>Comparisons Involving NULL  and Three-Valued Logic (cont’d.)</vt:lpstr>
      <vt:lpstr>Nested Queries, Tuples, and Set/Multiset Comparisons</vt:lpstr>
      <vt:lpstr>Nested Queries (cont’d.)</vt:lpstr>
      <vt:lpstr>Nested Queries (cont’d.)</vt:lpstr>
      <vt:lpstr>Nested Queries (cont’d.)</vt:lpstr>
      <vt:lpstr>Nested Queries (cont’d.)</vt:lpstr>
      <vt:lpstr>Correlated Nested Queries</vt:lpstr>
      <vt:lpstr>The EXISTS and UNIQUE Functions  in SQL for correlating queries</vt:lpstr>
      <vt:lpstr>USE of EXISTS</vt:lpstr>
      <vt:lpstr>USE OF NOT EXISTS</vt:lpstr>
      <vt:lpstr>Double Negation to accomplish “for  all” in SQL</vt:lpstr>
      <vt:lpstr>Explicit Sets and Renaming of  Attributes in SQL</vt:lpstr>
      <vt:lpstr>Specifying Joined Tables in the  FROM Clause of SQL</vt:lpstr>
      <vt:lpstr>Different Types of JOINed Tables in  SQL</vt:lpstr>
      <vt:lpstr>NATURAL JOIN</vt:lpstr>
      <vt:lpstr>INNER and OUTER Joins</vt:lpstr>
      <vt:lpstr>Example: LEFT OUTER JOIN</vt:lpstr>
      <vt:lpstr>Multiway JOIN in the FROM clause</vt:lpstr>
      <vt:lpstr>Aggregate Functions in SQL</vt:lpstr>
      <vt:lpstr>Renaming Results of Aggregation</vt:lpstr>
      <vt:lpstr>Aggregate Functions in SQL (cont’d.)</vt:lpstr>
      <vt:lpstr>Aggregate Functions on Booleans</vt:lpstr>
      <vt:lpstr>Grouping: The GROUP BY Clause</vt:lpstr>
      <vt:lpstr>Examples of GROUP BY</vt:lpstr>
      <vt:lpstr>Grouping: The GROUP BY and  HAVING Clauses (cont’d.)</vt:lpstr>
      <vt:lpstr>Combining the WHERE and the  HAVING Clause</vt:lpstr>
      <vt:lpstr>Combining the WHERE and the  HAVING Clause (continued)</vt:lpstr>
      <vt:lpstr>Use of WITH</vt:lpstr>
      <vt:lpstr>Example of WITH</vt:lpstr>
      <vt:lpstr>Use of CASE</vt:lpstr>
      <vt:lpstr>EXAMPLE of use of CASE</vt:lpstr>
      <vt:lpstr>Recursive Queries in SQL</vt:lpstr>
      <vt:lpstr>An EXAMPLE of RECURSIVE Query</vt:lpstr>
      <vt:lpstr>EXPANDED Block Structure of SQL  Queries</vt:lpstr>
      <vt:lpstr>Specifying Constraints as Assertions  and Actions as Triggers</vt:lpstr>
      <vt:lpstr>Specifying General Constraints as  Assertions in SQL</vt:lpstr>
      <vt:lpstr>TRIGGER</vt:lpstr>
      <vt:lpstr>Introduction to Triggers in SQL</vt:lpstr>
      <vt:lpstr>USE OF TRIGGERS</vt:lpstr>
      <vt:lpstr>Views (Virtual Tables) in SQL</vt:lpstr>
      <vt:lpstr>Specification of Views in SQL</vt:lpstr>
      <vt:lpstr>Specification of Views in SQL  (cont’d.)</vt:lpstr>
      <vt:lpstr>View Implementation, View Update,  and Inline Views</vt:lpstr>
      <vt:lpstr>View Materialization</vt:lpstr>
      <vt:lpstr>View Materialization (contd.)</vt:lpstr>
      <vt:lpstr>View Update</vt:lpstr>
      <vt:lpstr>View Update and Inline Views</vt:lpstr>
      <vt:lpstr>Views as authorization mechanism</vt:lpstr>
      <vt:lpstr>Schema Change Statements in SQL</vt:lpstr>
      <vt:lpstr>The DROP Command</vt:lpstr>
      <vt:lpstr>The ALTER table command</vt:lpstr>
      <vt:lpstr>Adding and Dropping Constraints</vt:lpstr>
      <vt:lpstr>Dropping Columns, Default Values</vt:lpstr>
      <vt:lpstr>Table 7.2 Syntax</vt:lpstr>
      <vt:lpstr>Table 7.2 (continued) Summary of SQL Syntax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Ashok B P</dc:creator>
  <cp:lastModifiedBy>SIDDEGOWDA CJ</cp:lastModifiedBy>
  <cp:revision>10</cp:revision>
  <dcterms:created xsi:type="dcterms:W3CDTF">2023-06-13T09:44:47Z</dcterms:created>
  <dcterms:modified xsi:type="dcterms:W3CDTF">2025-05-08T04:59:53Z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2017-09-11T00:00:00Z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2023-06-13T00:00:00Z</vt:filetime>
  </property>
</Properties>
</file>