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7" r:id="rId3"/>
    <p:sldId id="260" r:id="rId4"/>
    <p:sldId id="258" r:id="rId5"/>
    <p:sldId id="259" r:id="rId6"/>
    <p:sldId id="261" r:id="rId7"/>
    <p:sldId id="262" r:id="rId8"/>
    <p:sldId id="263" r:id="rId9"/>
    <p:sldId id="264" r:id="rId10"/>
    <p:sldId id="266" r:id="rId11"/>
    <p:sldId id="267" r:id="rId12"/>
    <p:sldId id="269" r:id="rId13"/>
    <p:sldId id="270" r:id="rId14"/>
    <p:sldId id="271" r:id="rId15"/>
    <p:sldId id="272" r:id="rId16"/>
    <p:sldId id="273" r:id="rId17"/>
    <p:sldId id="274" r:id="rId18"/>
    <p:sldId id="275" r:id="rId19"/>
    <p:sldId id="280" r:id="rId20"/>
    <p:sldId id="277" r:id="rId21"/>
    <p:sldId id="278" r:id="rId22"/>
    <p:sldId id="279" r:id="rId23"/>
    <p:sldId id="281" r:id="rId24"/>
    <p:sldId id="288" r:id="rId25"/>
    <p:sldId id="282" r:id="rId26"/>
    <p:sldId id="283" r:id="rId27"/>
    <p:sldId id="284" r:id="rId28"/>
    <p:sldId id="285" r:id="rId29"/>
    <p:sldId id="286" r:id="rId30"/>
    <p:sldId id="287" r:id="rId31"/>
    <p:sldId id="289" r:id="rId32"/>
    <p:sldId id="290" r:id="rId33"/>
    <p:sldId id="291" r:id="rId34"/>
    <p:sldId id="292" r:id="rId35"/>
    <p:sldId id="293" r:id="rId36"/>
    <p:sldId id="294" r:id="rId37"/>
    <p:sldId id="296" r:id="rId38"/>
    <p:sldId id="295" r:id="rId39"/>
    <p:sldId id="299" r:id="rId40"/>
    <p:sldId id="302" r:id="rId41"/>
    <p:sldId id="300" r:id="rId42"/>
    <p:sldId id="301" r:id="rId43"/>
    <p:sldId id="303" r:id="rId44"/>
    <p:sldId id="306" r:id="rId45"/>
    <p:sldId id="304" r:id="rId46"/>
    <p:sldId id="305" r:id="rId47"/>
    <p:sldId id="310" r:id="rId48"/>
    <p:sldId id="308" r:id="rId49"/>
    <p:sldId id="309" r:id="rId50"/>
    <p:sldId id="307" r:id="rId51"/>
    <p:sldId id="311" r:id="rId52"/>
    <p:sldId id="312" r:id="rId53"/>
    <p:sldId id="313" r:id="rId54"/>
    <p:sldId id="314" r:id="rId55"/>
    <p:sldId id="315"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62" autoAdjust="0"/>
    <p:restoredTop sz="94660"/>
  </p:normalViewPr>
  <p:slideViewPr>
    <p:cSldViewPr>
      <p:cViewPr varScale="1">
        <p:scale>
          <a:sx n="65" d="100"/>
          <a:sy n="65" d="100"/>
        </p:scale>
        <p:origin x="147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680A83-0CF2-4BE0-B2EF-2F13CA98B7CE}" type="datetimeFigureOut">
              <a:rPr lang="en-IN" smtClean="0"/>
              <a:t>23-12-2024</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F562F4-4048-40AF-829A-5597326A691F}" type="slidenum">
              <a:rPr lang="en-IN" smtClean="0"/>
              <a:t>‹#›</a:t>
            </a:fld>
            <a:endParaRPr lang="en-IN"/>
          </a:p>
        </p:txBody>
      </p:sp>
    </p:spTree>
    <p:extLst>
      <p:ext uri="{BB962C8B-B14F-4D97-AF65-F5344CB8AC3E}">
        <p14:creationId xmlns:p14="http://schemas.microsoft.com/office/powerpoint/2010/main" val="1400143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1F562F4-4048-40AF-829A-5597326A691F}" type="slidenum">
              <a:rPr lang="en-IN" smtClean="0"/>
              <a:t>10</a:t>
            </a:fld>
            <a:endParaRPr lang="en-IN"/>
          </a:p>
        </p:txBody>
      </p:sp>
    </p:spTree>
    <p:extLst>
      <p:ext uri="{BB962C8B-B14F-4D97-AF65-F5344CB8AC3E}">
        <p14:creationId xmlns:p14="http://schemas.microsoft.com/office/powerpoint/2010/main" val="509984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1F562F4-4048-40AF-829A-5597326A691F}" type="slidenum">
              <a:rPr lang="en-IN" smtClean="0"/>
              <a:t>28</a:t>
            </a:fld>
            <a:endParaRPr lang="en-IN"/>
          </a:p>
        </p:txBody>
      </p:sp>
    </p:spTree>
    <p:extLst>
      <p:ext uri="{BB962C8B-B14F-4D97-AF65-F5344CB8AC3E}">
        <p14:creationId xmlns:p14="http://schemas.microsoft.com/office/powerpoint/2010/main" val="3723514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1F562F4-4048-40AF-829A-5597326A691F}" type="slidenum">
              <a:rPr lang="en-IN" smtClean="0"/>
              <a:t>41</a:t>
            </a:fld>
            <a:endParaRPr lang="en-IN"/>
          </a:p>
        </p:txBody>
      </p:sp>
    </p:spTree>
    <p:extLst>
      <p:ext uri="{BB962C8B-B14F-4D97-AF65-F5344CB8AC3E}">
        <p14:creationId xmlns:p14="http://schemas.microsoft.com/office/powerpoint/2010/main" val="685617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4D731125-2A83-470C-AEEC-424BCF1CCCCE}" type="datetimeFigureOut">
              <a:rPr lang="en-IN" smtClean="0"/>
              <a:t>23-12-2024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53714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D731125-2A83-470C-AEEC-424BCF1CCCCE}" type="datetimeFigureOut">
              <a:rPr lang="en-IN" smtClean="0"/>
              <a:t>23-12-2024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359089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D731125-2A83-470C-AEEC-424BCF1CCCCE}" type="datetimeFigureOut">
              <a:rPr lang="en-IN" smtClean="0"/>
              <a:t>23-12-2024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4271502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D731125-2A83-470C-AEEC-424BCF1CCCCE}" type="datetimeFigureOut">
              <a:rPr lang="en-IN" smtClean="0"/>
              <a:t>23-12-2024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3364037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731125-2A83-470C-AEEC-424BCF1CCCCE}" type="datetimeFigureOut">
              <a:rPr lang="en-IN" smtClean="0"/>
              <a:t>23-12-2024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1384734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4D731125-2A83-470C-AEEC-424BCF1CCCCE}" type="datetimeFigureOut">
              <a:rPr lang="en-IN" smtClean="0"/>
              <a:t>23-12-2024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402724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4D731125-2A83-470C-AEEC-424BCF1CCCCE}" type="datetimeFigureOut">
              <a:rPr lang="en-IN" smtClean="0"/>
              <a:t>23-12-2024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2818938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4D731125-2A83-470C-AEEC-424BCF1CCCCE}" type="datetimeFigureOut">
              <a:rPr lang="en-IN" smtClean="0"/>
              <a:t>23-12-2024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619470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731125-2A83-470C-AEEC-424BCF1CCCCE}" type="datetimeFigureOut">
              <a:rPr lang="en-IN" smtClean="0"/>
              <a:t>23-12-2024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1469110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D731125-2A83-470C-AEEC-424BCF1CCCCE}" type="datetimeFigureOut">
              <a:rPr lang="en-IN" smtClean="0"/>
              <a:t>23-12-2024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1750845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D731125-2A83-470C-AEEC-424BCF1CCCCE}" type="datetimeFigureOut">
              <a:rPr lang="en-IN" smtClean="0"/>
              <a:t>23-12-2024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C65959A-7BD7-4EB3-A62B-13897B9E69AE}" type="slidenum">
              <a:rPr lang="en-IN" smtClean="0"/>
              <a:t>‹#›</a:t>
            </a:fld>
            <a:endParaRPr lang="en-IN"/>
          </a:p>
        </p:txBody>
      </p:sp>
    </p:spTree>
    <p:extLst>
      <p:ext uri="{BB962C8B-B14F-4D97-AF65-F5344CB8AC3E}">
        <p14:creationId xmlns:p14="http://schemas.microsoft.com/office/powerpoint/2010/main" val="3317762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731125-2A83-470C-AEEC-424BCF1CCCCE}" type="datetimeFigureOut">
              <a:rPr lang="en-IN" smtClean="0"/>
              <a:t>23-12-2024</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65959A-7BD7-4EB3-A62B-13897B9E69AE}" type="slidenum">
              <a:rPr lang="en-IN" smtClean="0"/>
              <a:t>‹#›</a:t>
            </a:fld>
            <a:endParaRPr lang="en-IN"/>
          </a:p>
        </p:txBody>
      </p:sp>
    </p:spTree>
    <p:extLst>
      <p:ext uri="{BB962C8B-B14F-4D97-AF65-F5344CB8AC3E}">
        <p14:creationId xmlns:p14="http://schemas.microsoft.com/office/powerpoint/2010/main" val="3741419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9552" y="2011288"/>
            <a:ext cx="7992888" cy="3721968"/>
          </a:xfrm>
        </p:spPr>
        <p:txBody>
          <a:bodyPr>
            <a:normAutofit/>
          </a:bodyPr>
          <a:lstStyle/>
          <a:p>
            <a:r>
              <a:rPr lang="en-IN" sz="2800" b="1" dirty="0">
                <a:latin typeface="Times New Roman" pitchFamily="18" charset="0"/>
                <a:cs typeface="Times New Roman" pitchFamily="18" charset="0"/>
              </a:rPr>
              <a:t>BACHELOR OF COMPUTER APPLICATIONS</a:t>
            </a:r>
          </a:p>
          <a:p>
            <a:endParaRPr lang="en-IN" sz="2800" b="1" dirty="0">
              <a:latin typeface="Times New Roman" pitchFamily="18" charset="0"/>
              <a:cs typeface="Times New Roman" pitchFamily="18" charset="0"/>
            </a:endParaRPr>
          </a:p>
          <a:p>
            <a:r>
              <a:rPr lang="en-IN" sz="2800" b="1" dirty="0">
                <a:latin typeface="Times New Roman" pitchFamily="18" charset="0"/>
                <a:cs typeface="Times New Roman" pitchFamily="18" charset="0"/>
              </a:rPr>
              <a:t>PROBLEM SOLVINGN USING C PROGRAMMING </a:t>
            </a:r>
          </a:p>
          <a:p>
            <a:endParaRPr lang="en-IN" sz="2800" b="1" dirty="0">
              <a:latin typeface="Times New Roman" pitchFamily="18" charset="0"/>
              <a:cs typeface="Times New Roman" pitchFamily="18" charset="0"/>
            </a:endParaRPr>
          </a:p>
          <a:p>
            <a:r>
              <a:rPr lang="en-IN" sz="2800" b="1" dirty="0">
                <a:latin typeface="Times New Roman" pitchFamily="18" charset="0"/>
                <a:cs typeface="Times New Roman" pitchFamily="18" charset="0"/>
              </a:rPr>
              <a:t>MODULE -03</a:t>
            </a:r>
          </a:p>
          <a:p>
            <a:endParaRPr lang="en-IN"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260648"/>
            <a:ext cx="3175724" cy="1152128"/>
          </a:xfrm>
          <a:prstGeom prst="rect">
            <a:avLst/>
          </a:prstGeom>
        </p:spPr>
      </p:pic>
    </p:spTree>
    <p:extLst>
      <p:ext uri="{BB962C8B-B14F-4D97-AF65-F5344CB8AC3E}">
        <p14:creationId xmlns:p14="http://schemas.microsoft.com/office/powerpoint/2010/main" val="36099300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264696"/>
          </a:xfrm>
        </p:spPr>
        <p:txBody>
          <a:bodyPr>
            <a:normAutofit fontScale="25000" lnSpcReduction="20000"/>
          </a:bodyPr>
          <a:lstStyle/>
          <a:p>
            <a:pPr algn="just"/>
            <a:endParaRPr lang="en-US" sz="4200" dirty="0">
              <a:latin typeface="Times New Roman" pitchFamily="18" charset="0"/>
              <a:cs typeface="Times New Roman" pitchFamily="18" charset="0"/>
            </a:endParaRPr>
          </a:p>
          <a:p>
            <a:pPr marL="0" indent="0" algn="ctr">
              <a:buNone/>
            </a:pPr>
            <a:r>
              <a:rPr lang="en-US" sz="11200" b="1" dirty="0">
                <a:latin typeface="Times New Roman" pitchFamily="18" charset="0"/>
                <a:cs typeface="Times New Roman" pitchFamily="18" charset="0"/>
              </a:rPr>
              <a:t>Formatted Input</a:t>
            </a:r>
          </a:p>
          <a:p>
            <a:pPr marL="0" indent="0" algn="just">
              <a:buNone/>
            </a:pPr>
            <a:endParaRPr lang="en-US" sz="5800" dirty="0">
              <a:latin typeface="Times New Roman" pitchFamily="18" charset="0"/>
              <a:cs typeface="Times New Roman" pitchFamily="18" charset="0"/>
            </a:endParaRPr>
          </a:p>
          <a:p>
            <a:pPr algn="just"/>
            <a:r>
              <a:rPr lang="en-US" sz="9600" dirty="0">
                <a:latin typeface="Times New Roman" pitchFamily="18" charset="0"/>
                <a:cs typeface="Times New Roman" pitchFamily="18" charset="0"/>
              </a:rPr>
              <a:t>It refers to input data that has been arranged in a specific format. This is possible in C using </a:t>
            </a:r>
            <a:r>
              <a:rPr lang="en-US" sz="9600" dirty="0" err="1">
                <a:latin typeface="Times New Roman" pitchFamily="18" charset="0"/>
                <a:cs typeface="Times New Roman" pitchFamily="18" charset="0"/>
              </a:rPr>
              <a:t>scanf</a:t>
            </a:r>
            <a:r>
              <a:rPr lang="en-US" sz="9600" dirty="0">
                <a:latin typeface="Times New Roman" pitchFamily="18" charset="0"/>
                <a:cs typeface="Times New Roman" pitchFamily="18" charset="0"/>
              </a:rPr>
              <a:t>() function. We have already encountered this and are familiar with this function.</a:t>
            </a:r>
          </a:p>
          <a:p>
            <a:pPr algn="just"/>
            <a:r>
              <a:rPr lang="en-US" sz="9600" dirty="0">
                <a:latin typeface="Times New Roman" pitchFamily="18" charset="0"/>
                <a:cs typeface="Times New Roman" pitchFamily="18" charset="0"/>
              </a:rPr>
              <a:t>Syntax:</a:t>
            </a:r>
          </a:p>
          <a:p>
            <a:pPr marL="0" indent="0" algn="just">
              <a:buNone/>
            </a:pPr>
            <a:r>
              <a:rPr lang="en-US" sz="9600" dirty="0">
                <a:latin typeface="Times New Roman" pitchFamily="18" charset="0"/>
                <a:cs typeface="Times New Roman" pitchFamily="18" charset="0"/>
              </a:rPr>
              <a:t>              </a:t>
            </a:r>
            <a:r>
              <a:rPr lang="en-US" sz="9600" dirty="0" err="1">
                <a:latin typeface="Times New Roman" pitchFamily="18" charset="0"/>
                <a:cs typeface="Times New Roman" pitchFamily="18" charset="0"/>
              </a:rPr>
              <a:t>scanf</a:t>
            </a:r>
            <a:r>
              <a:rPr lang="en-US" sz="9600" dirty="0">
                <a:latin typeface="Times New Roman" pitchFamily="18" charset="0"/>
                <a:cs typeface="Times New Roman" pitchFamily="18" charset="0"/>
              </a:rPr>
              <a:t>("control string", arg1, arg2, ..., </a:t>
            </a:r>
            <a:r>
              <a:rPr lang="en-US" sz="9600" dirty="0" err="1">
                <a:latin typeface="Times New Roman" pitchFamily="18" charset="0"/>
                <a:cs typeface="Times New Roman" pitchFamily="18" charset="0"/>
              </a:rPr>
              <a:t>argn</a:t>
            </a:r>
            <a:r>
              <a:rPr lang="en-US" sz="9600" dirty="0">
                <a:latin typeface="Times New Roman" pitchFamily="18" charset="0"/>
                <a:cs typeface="Times New Roman" pitchFamily="18" charset="0"/>
              </a:rPr>
              <a:t>);</a:t>
            </a:r>
          </a:p>
          <a:p>
            <a:pPr marL="0" indent="0" algn="just">
              <a:buNone/>
            </a:pPr>
            <a:r>
              <a:rPr lang="en-US" sz="9600" dirty="0">
                <a:latin typeface="Times New Roman" pitchFamily="18" charset="0"/>
                <a:cs typeface="Times New Roman" pitchFamily="18" charset="0"/>
              </a:rPr>
              <a:t> The control string specifies the field format in which the data is to be entered and the arguments arg1,arg2……….</a:t>
            </a:r>
            <a:r>
              <a:rPr lang="en-US" sz="9600" dirty="0" err="1">
                <a:latin typeface="Times New Roman" pitchFamily="18" charset="0"/>
                <a:cs typeface="Times New Roman" pitchFamily="18" charset="0"/>
              </a:rPr>
              <a:t>argn</a:t>
            </a:r>
            <a:r>
              <a:rPr lang="en-US" sz="9600" dirty="0">
                <a:latin typeface="Times New Roman" pitchFamily="18" charset="0"/>
                <a:cs typeface="Times New Roman" pitchFamily="18" charset="0"/>
              </a:rPr>
              <a:t> specify the address of  locations where data is stored. Control string and arguments are separated by commas.</a:t>
            </a:r>
          </a:p>
          <a:p>
            <a:pPr marL="0" indent="0" algn="just">
              <a:buNone/>
            </a:pPr>
            <a:r>
              <a:rPr lang="en-US" sz="9600" dirty="0">
                <a:latin typeface="Times New Roman" pitchFamily="18" charset="0"/>
                <a:cs typeface="Times New Roman" pitchFamily="18" charset="0"/>
              </a:rPr>
              <a:t>Ex: 15.57 123 John </a:t>
            </a:r>
          </a:p>
          <a:p>
            <a:pPr marL="0" indent="0" algn="just">
              <a:buNone/>
            </a:pPr>
            <a:r>
              <a:rPr lang="en-US" sz="9600" dirty="0">
                <a:latin typeface="Times New Roman" pitchFamily="18" charset="0"/>
                <a:cs typeface="Times New Roman" pitchFamily="18" charset="0"/>
              </a:rPr>
              <a:t>The line contains three pieces of data, arranged in a particular form. Such data has to be read conforming to the format of its appearance. For example, the first part of the data should be read into a variable float, the second into </a:t>
            </a:r>
            <a:r>
              <a:rPr lang="en-US" sz="9600" dirty="0" err="1">
                <a:latin typeface="Times New Roman" pitchFamily="18" charset="0"/>
                <a:cs typeface="Times New Roman" pitchFamily="18" charset="0"/>
              </a:rPr>
              <a:t>int</a:t>
            </a:r>
            <a:r>
              <a:rPr lang="en-US" sz="9600" dirty="0">
                <a:latin typeface="Times New Roman" pitchFamily="18" charset="0"/>
                <a:cs typeface="Times New Roman" pitchFamily="18" charset="0"/>
              </a:rPr>
              <a:t>, and the third part into char. This is possible in C using the </a:t>
            </a:r>
            <a:r>
              <a:rPr lang="en-US" sz="9600" dirty="0" err="1">
                <a:latin typeface="Times New Roman" pitchFamily="18" charset="0"/>
                <a:cs typeface="Times New Roman" pitchFamily="18" charset="0"/>
              </a:rPr>
              <a:t>scanf</a:t>
            </a:r>
            <a:r>
              <a:rPr lang="en-US" sz="9600" dirty="0">
                <a:latin typeface="Times New Roman" pitchFamily="18" charset="0"/>
                <a:cs typeface="Times New Roman" pitchFamily="18" charset="0"/>
              </a:rPr>
              <a:t> function.</a:t>
            </a:r>
          </a:p>
          <a:p>
            <a:pPr marL="0" indent="0" algn="just">
              <a:buNone/>
            </a:pPr>
            <a:endParaRPr lang="en-US" sz="9600" dirty="0">
              <a:latin typeface="Times New Roman" pitchFamily="18" charset="0"/>
              <a:cs typeface="Times New Roman" pitchFamily="18" charset="0"/>
            </a:endParaRPr>
          </a:p>
          <a:p>
            <a:pPr marL="0" indent="0" algn="just">
              <a:buNone/>
            </a:pPr>
            <a:r>
              <a:rPr lang="en-US" sz="9600" dirty="0">
                <a:latin typeface="Times New Roman" pitchFamily="18" charset="0"/>
                <a:cs typeface="Times New Roman" pitchFamily="18" charset="0"/>
              </a:rPr>
              <a:t> </a:t>
            </a:r>
          </a:p>
          <a:p>
            <a:pPr marL="0" indent="0">
              <a:buNone/>
            </a:pPr>
            <a:endParaRPr lang="en-US" sz="9600" dirty="0">
              <a:latin typeface="Times New Roman" pitchFamily="18" charset="0"/>
              <a:cs typeface="Times New Roman" pitchFamily="18" charset="0"/>
            </a:endParaRPr>
          </a:p>
          <a:p>
            <a:pPr marL="0" indent="0">
              <a:buNone/>
            </a:pPr>
            <a:br>
              <a:rPr lang="en-US" sz="9600" dirty="0">
                <a:latin typeface="Times New Roman" pitchFamily="18" charset="0"/>
                <a:cs typeface="Times New Roman" pitchFamily="18" charset="0"/>
              </a:rPr>
            </a:br>
            <a:br>
              <a:rPr lang="en-US" sz="6000" dirty="0">
                <a:latin typeface="Times New Roman" pitchFamily="18" charset="0"/>
                <a:cs typeface="Times New Roman" pitchFamily="18" charset="0"/>
              </a:rPr>
            </a:br>
            <a:br>
              <a:rPr lang="en-US" dirty="0"/>
            </a:br>
            <a:endParaRPr lang="en-IN" dirty="0"/>
          </a:p>
        </p:txBody>
      </p:sp>
    </p:spTree>
    <p:extLst>
      <p:ext uri="{BB962C8B-B14F-4D97-AF65-F5344CB8AC3E}">
        <p14:creationId xmlns:p14="http://schemas.microsoft.com/office/powerpoint/2010/main" val="583381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904656"/>
          </a:xfrm>
        </p:spPr>
        <p:txBody>
          <a:bodyPr>
            <a:normAutofit/>
          </a:bodyPr>
          <a:lstStyle/>
          <a:p>
            <a:pPr marL="0" indent="0">
              <a:buNone/>
            </a:pPr>
            <a:r>
              <a:rPr lang="en-US" sz="2800" b="1" dirty="0">
                <a:latin typeface="Times New Roman" pitchFamily="18" charset="0"/>
                <a:cs typeface="Times New Roman" pitchFamily="18" charset="0"/>
              </a:rPr>
              <a:t>Inputting integer numbers</a:t>
            </a:r>
            <a:r>
              <a:rPr lang="en-US" sz="2400" b="1" dirty="0">
                <a:latin typeface="Times New Roman" pitchFamily="18" charset="0"/>
                <a:cs typeface="Times New Roman" pitchFamily="18" charset="0"/>
              </a:rPr>
              <a:t>:</a:t>
            </a:r>
          </a:p>
          <a:p>
            <a:pPr algn="just"/>
            <a:r>
              <a:rPr lang="en-US" sz="2400" dirty="0">
                <a:latin typeface="Times New Roman" pitchFamily="18" charset="0"/>
                <a:cs typeface="Times New Roman" pitchFamily="18" charset="0"/>
              </a:rPr>
              <a:t>The field specification for reading integer input numbers is:</a:t>
            </a:r>
          </a:p>
          <a:p>
            <a:pPr algn="just"/>
            <a:r>
              <a:rPr lang="en-IN" sz="2400" dirty="0">
                <a:latin typeface="Times New Roman" pitchFamily="18" charset="0"/>
                <a:cs typeface="Times New Roman" pitchFamily="18" charset="0"/>
              </a:rPr>
              <a:t>%</a:t>
            </a:r>
            <a:r>
              <a:rPr lang="en-IN" sz="2400" dirty="0" err="1">
                <a:latin typeface="Times New Roman" pitchFamily="18" charset="0"/>
                <a:cs typeface="Times New Roman" pitchFamily="18" charset="0"/>
              </a:rPr>
              <a:t>wd</a:t>
            </a:r>
            <a:endParaRPr lang="en-IN"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Here the % sign denotes the conversion specification.</a:t>
            </a:r>
          </a:p>
          <a:p>
            <a:pPr algn="just"/>
            <a:r>
              <a:rPr lang="en-US" sz="2400" dirty="0">
                <a:latin typeface="Times New Roman" pitchFamily="18" charset="0"/>
                <a:cs typeface="Times New Roman" pitchFamily="18" charset="0"/>
              </a:rPr>
              <a:t> w signifies the integer number that defines the field width of the number to be read. d defines the number to be read in integer format.</a:t>
            </a:r>
          </a:p>
          <a:p>
            <a:pPr marL="0" indent="0" algn="just">
              <a:buNone/>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scanf</a:t>
            </a:r>
            <a:r>
              <a:rPr lang="en-US" sz="2400" dirty="0">
                <a:latin typeface="Times New Roman" pitchFamily="18" charset="0"/>
                <a:cs typeface="Times New Roman" pitchFamily="18" charset="0"/>
              </a:rPr>
              <a:t> (“%2d %5d”, &amp;num1, &amp;num2);</a:t>
            </a:r>
          </a:p>
          <a:p>
            <a:pPr marL="0" indent="0" algn="just">
              <a:buNone/>
            </a:pPr>
            <a:r>
              <a:rPr lang="en-US" sz="2400" dirty="0">
                <a:latin typeface="Times New Roman" pitchFamily="18" charset="0"/>
                <a:cs typeface="Times New Roman" pitchFamily="18" charset="0"/>
              </a:rPr>
              <a:t>Data line:        50  31426</a:t>
            </a:r>
          </a:p>
          <a:p>
            <a:pPr marL="0" indent="0" algn="just">
              <a:buNone/>
            </a:pPr>
            <a:r>
              <a:rPr lang="en-US" sz="2400" dirty="0">
                <a:latin typeface="Times New Roman" pitchFamily="18" charset="0"/>
                <a:cs typeface="Times New Roman" pitchFamily="18" charset="0"/>
              </a:rPr>
              <a:t> The value 50 is assigned to num1 and 31426 to num2.</a:t>
            </a:r>
          </a:p>
          <a:p>
            <a:endParaRPr lang="en-IN" sz="2400" dirty="0"/>
          </a:p>
        </p:txBody>
      </p:sp>
    </p:spTree>
    <p:extLst>
      <p:ext uri="{BB962C8B-B14F-4D97-AF65-F5344CB8AC3E}">
        <p14:creationId xmlns:p14="http://schemas.microsoft.com/office/powerpoint/2010/main" val="1357238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latin typeface="Times New Roman" pitchFamily="18" charset="0"/>
                <a:cs typeface="Times New Roman" pitchFamily="18" charset="0"/>
              </a:rPr>
              <a:t>DECISION MAKING</a:t>
            </a:r>
          </a:p>
        </p:txBody>
      </p:sp>
      <p:sp>
        <p:nvSpPr>
          <p:cNvPr id="3" name="Content Placeholder 2"/>
          <p:cNvSpPr>
            <a:spLocks noGrp="1"/>
          </p:cNvSpPr>
          <p:nvPr>
            <p:ph idx="1"/>
          </p:nvPr>
        </p:nvSpPr>
        <p:spPr/>
        <p:txBody>
          <a:bodyPr/>
          <a:lstStyle/>
          <a:p>
            <a:pPr marL="0" indent="0">
              <a:buNone/>
            </a:pPr>
            <a:r>
              <a:rPr lang="en-US" sz="2800" dirty="0">
                <a:latin typeface="Times New Roman" pitchFamily="18" charset="0"/>
                <a:cs typeface="Times New Roman" pitchFamily="18" charset="0"/>
              </a:rPr>
              <a:t>C language possess such decision-making statements: </a:t>
            </a:r>
            <a:endParaRPr lang="en-IN" sz="2800" dirty="0">
              <a:latin typeface="Times New Roman" pitchFamily="18" charset="0"/>
              <a:cs typeface="Times New Roman" pitchFamily="18" charset="0"/>
            </a:endParaRPr>
          </a:p>
          <a:p>
            <a:pPr lvl="0" fontAlgn="base"/>
            <a:r>
              <a:rPr lang="en-US" sz="2800" dirty="0">
                <a:latin typeface="Times New Roman" pitchFamily="18" charset="0"/>
                <a:cs typeface="Times New Roman" pitchFamily="18" charset="0"/>
              </a:rPr>
              <a:t>If statement </a:t>
            </a:r>
            <a:endParaRPr lang="en-IN" sz="2800" dirty="0">
              <a:latin typeface="Times New Roman" pitchFamily="18" charset="0"/>
              <a:cs typeface="Times New Roman" pitchFamily="18" charset="0"/>
            </a:endParaRPr>
          </a:p>
          <a:p>
            <a:pPr lvl="0" fontAlgn="base"/>
            <a:r>
              <a:rPr lang="en-US" sz="2800" dirty="0">
                <a:latin typeface="Times New Roman" pitchFamily="18" charset="0"/>
                <a:cs typeface="Times New Roman" pitchFamily="18" charset="0"/>
              </a:rPr>
              <a:t>Switch statement </a:t>
            </a:r>
            <a:endParaRPr lang="en-IN" sz="2800" dirty="0">
              <a:latin typeface="Times New Roman" pitchFamily="18" charset="0"/>
              <a:cs typeface="Times New Roman" pitchFamily="18" charset="0"/>
            </a:endParaRPr>
          </a:p>
          <a:p>
            <a:pPr lvl="0" fontAlgn="base"/>
            <a:r>
              <a:rPr lang="en-US" sz="2800" dirty="0">
                <a:latin typeface="Times New Roman" pitchFamily="18" charset="0"/>
                <a:cs typeface="Times New Roman" pitchFamily="18" charset="0"/>
              </a:rPr>
              <a:t>Conditional operator </a:t>
            </a:r>
            <a:endParaRPr lang="en-IN" sz="2800" dirty="0">
              <a:latin typeface="Times New Roman" pitchFamily="18" charset="0"/>
              <a:cs typeface="Times New Roman" pitchFamily="18" charset="0"/>
            </a:endParaRPr>
          </a:p>
          <a:p>
            <a:pPr lvl="0" fontAlgn="base"/>
            <a:r>
              <a:rPr lang="en-US" sz="2800" dirty="0">
                <a:latin typeface="Times New Roman" pitchFamily="18" charset="0"/>
                <a:cs typeface="Times New Roman" pitchFamily="18" charset="0"/>
              </a:rPr>
              <a:t>Go to statement </a:t>
            </a:r>
          </a:p>
          <a:p>
            <a:pPr lvl="0" fontAlgn="base"/>
            <a:endParaRPr lang="en-IN" dirty="0"/>
          </a:p>
          <a:p>
            <a:endParaRPr lang="en-IN" dirty="0"/>
          </a:p>
        </p:txBody>
      </p:sp>
    </p:spTree>
    <p:extLst>
      <p:ext uri="{BB962C8B-B14F-4D97-AF65-F5344CB8AC3E}">
        <p14:creationId xmlns:p14="http://schemas.microsoft.com/office/powerpoint/2010/main" val="4075265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normAutofit/>
          </a:bodyPr>
          <a:lstStyle/>
          <a:p>
            <a:pPr marL="514350" lvl="0" indent="-514350" algn="just">
              <a:buAutoNum type="arabicParenR"/>
            </a:pPr>
            <a:r>
              <a:rPr lang="en-US" sz="2800" b="1" dirty="0">
                <a:latin typeface="Times New Roman" pitchFamily="18" charset="0"/>
                <a:cs typeface="Times New Roman" pitchFamily="18" charset="0"/>
              </a:rPr>
              <a:t>If statement </a:t>
            </a:r>
          </a:p>
          <a:p>
            <a:pPr algn="just"/>
            <a:r>
              <a:rPr lang="en-US" sz="2800" dirty="0">
                <a:latin typeface="Times New Roman" pitchFamily="18" charset="0"/>
                <a:cs typeface="Times New Roman" pitchFamily="18" charset="0"/>
              </a:rPr>
              <a:t>The if statement is used to control the flow of execution of statements. It is basically a two-way decision statement and is used in conjunction with an expression. </a:t>
            </a:r>
            <a:endParaRPr lang="en-IN"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b="1" dirty="0">
                <a:latin typeface="Times New Roman" pitchFamily="18" charset="0"/>
                <a:cs typeface="Times New Roman" pitchFamily="18" charset="0"/>
              </a:rPr>
              <a:t>if(test expression) </a:t>
            </a:r>
            <a:endParaRPr lang="en-IN"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it allows the computer to evaluate the expression first and then depending on whether the value of the expression is true or false, it transfers the control to a particular statement. </a:t>
            </a:r>
            <a:endParaRPr lang="en-IN" sz="2800" dirty="0">
              <a:latin typeface="Times New Roman" pitchFamily="18" charset="0"/>
              <a:cs typeface="Times New Roman" pitchFamily="18" charset="0"/>
            </a:endParaRPr>
          </a:p>
          <a:p>
            <a:pPr marL="0" lvl="0" indent="0">
              <a:buNone/>
            </a:pPr>
            <a:endParaRPr lang="en-IN" dirty="0"/>
          </a:p>
          <a:p>
            <a:pPr marL="0" indent="0">
              <a:buNone/>
            </a:pPr>
            <a:endParaRPr lang="en-IN" dirty="0"/>
          </a:p>
        </p:txBody>
      </p:sp>
    </p:spTree>
    <p:extLst>
      <p:ext uri="{BB962C8B-B14F-4D97-AF65-F5344CB8AC3E}">
        <p14:creationId xmlns:p14="http://schemas.microsoft.com/office/powerpoint/2010/main" val="14029897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5793507"/>
          </a:xfrm>
        </p:spPr>
        <p:txBody>
          <a:bodyPr>
            <a:normAutofit/>
          </a:bodyPr>
          <a:lstStyle/>
          <a:p>
            <a:pPr marL="0" indent="0">
              <a:buNone/>
            </a:pPr>
            <a:r>
              <a:rPr lang="en-IN" sz="2400" b="1" dirty="0">
                <a:latin typeface="Times New Roman" pitchFamily="18" charset="0"/>
                <a:cs typeface="Times New Roman" pitchFamily="18" charset="0"/>
              </a:rPr>
              <a:t>Syntax of If statement:</a:t>
            </a:r>
          </a:p>
          <a:p>
            <a:pPr marL="0" indent="0">
              <a:buNone/>
            </a:pPr>
            <a:r>
              <a:rPr lang="en-US" sz="2400" dirty="0">
                <a:latin typeface="Times New Roman" pitchFamily="18" charset="0"/>
                <a:cs typeface="Times New Roman" pitchFamily="18" charset="0"/>
              </a:rPr>
              <a:t>if(</a:t>
            </a:r>
            <a:r>
              <a:rPr lang="en-US" sz="2400" dirty="0" err="1">
                <a:latin typeface="Times New Roman" pitchFamily="18" charset="0"/>
                <a:cs typeface="Times New Roman" pitchFamily="18" charset="0"/>
              </a:rPr>
              <a:t>test_expression</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a:t>
            </a:r>
          </a:p>
          <a:p>
            <a:pPr marL="0" indent="0">
              <a:buNone/>
            </a:pPr>
            <a:r>
              <a:rPr lang="en-US" sz="2400" dirty="0">
                <a:latin typeface="Times New Roman" pitchFamily="18" charset="0"/>
                <a:cs typeface="Times New Roman" pitchFamily="18" charset="0"/>
              </a:rPr>
              <a:t> statement – block;</a:t>
            </a:r>
          </a:p>
          <a:p>
            <a:pPr marL="0" indent="0">
              <a:buNone/>
            </a:pP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Statement- x;</a:t>
            </a:r>
          </a:p>
          <a:p>
            <a:pPr marL="0" indent="0" algn="just">
              <a:buNone/>
            </a:pPr>
            <a:r>
              <a:rPr lang="en-US" sz="2400" dirty="0">
                <a:latin typeface="Times New Roman" pitchFamily="18" charset="0"/>
                <a:cs typeface="Times New Roman" pitchFamily="18" charset="0"/>
              </a:rPr>
              <a:t>The  ‘statement-block’ may be a single statement or a group of statements. If the test expression is true, the statement-block will be executed; otherwise the statement-block will be skipped and the execution will jump to the statement-x</a:t>
            </a:r>
          </a:p>
          <a:p>
            <a:pPr marL="0" indent="0">
              <a:buNone/>
            </a:pP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2002672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txBody>
          <a:bodyPr>
            <a:noAutofit/>
          </a:bodyPr>
          <a:lstStyle/>
          <a:p>
            <a:r>
              <a:rPr lang="en-IN" sz="3600" dirty="0">
                <a:latin typeface="Times New Roman" pitchFamily="18" charset="0"/>
                <a:cs typeface="Times New Roman" pitchFamily="18" charset="0"/>
              </a:rPr>
              <a:t>Sample if statement</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3768" y="1556792"/>
            <a:ext cx="3793188"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860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336704"/>
          </a:xfrm>
        </p:spPr>
        <p:txBody>
          <a:bodyPr>
            <a:normAutofit fontScale="92500" lnSpcReduction="10000"/>
          </a:bodyPr>
          <a:lstStyle/>
          <a:p>
            <a:pPr marL="0" indent="0">
              <a:buNone/>
            </a:pPr>
            <a:r>
              <a:rPr lang="en-US" sz="2400" b="1" dirty="0">
                <a:latin typeface="Times New Roman" pitchFamily="18" charset="0"/>
                <a:cs typeface="Times New Roman" pitchFamily="18" charset="0"/>
              </a:rPr>
              <a:t>Example Program</a:t>
            </a:r>
          </a:p>
          <a:p>
            <a:pPr marL="0" indent="0">
              <a:buNone/>
            </a:pPr>
            <a:r>
              <a:rPr lang="en-US" sz="2400" dirty="0">
                <a:latin typeface="Times New Roman" pitchFamily="18" charset="0"/>
                <a:cs typeface="Times New Roman" pitchFamily="18" charset="0"/>
              </a:rPr>
              <a:t>#include&lt;</a:t>
            </a:r>
            <a:r>
              <a:rPr lang="en-US" sz="2400" dirty="0" err="1">
                <a:latin typeface="Times New Roman" pitchFamily="18" charset="0"/>
                <a:cs typeface="Times New Roman" pitchFamily="18" charset="0"/>
              </a:rPr>
              <a:t>stdio.h</a:t>
            </a:r>
            <a:r>
              <a:rPr lang="en-US" sz="2400" dirty="0">
                <a:latin typeface="Times New Roman" pitchFamily="18" charset="0"/>
                <a:cs typeface="Times New Roman" pitchFamily="18" charset="0"/>
              </a:rPr>
              <a:t>&gt;    </a:t>
            </a:r>
          </a:p>
          <a:p>
            <a:pPr marL="0" indent="0">
              <a:buNone/>
            </a:pPr>
            <a:r>
              <a:rPr lang="en-US" sz="2400" b="1" dirty="0" err="1">
                <a:latin typeface="Times New Roman" pitchFamily="18" charset="0"/>
                <a:cs typeface="Times New Roman" pitchFamily="18" charset="0"/>
              </a:rPr>
              <a:t>int</a:t>
            </a:r>
            <a:r>
              <a:rPr lang="en-US" sz="2400" dirty="0">
                <a:latin typeface="Times New Roman" pitchFamily="18" charset="0"/>
                <a:cs typeface="Times New Roman" pitchFamily="18" charset="0"/>
              </a:rPr>
              <a:t> main()</a:t>
            </a:r>
          </a:p>
          <a:p>
            <a:pPr marL="0" indent="0">
              <a:buNone/>
            </a:pPr>
            <a:r>
              <a:rPr lang="en-US" sz="2400" dirty="0">
                <a:latin typeface="Times New Roman" pitchFamily="18" charset="0"/>
                <a:cs typeface="Times New Roman" pitchFamily="18" charset="0"/>
              </a:rPr>
              <a:t>{    </a:t>
            </a:r>
          </a:p>
          <a:p>
            <a:pPr marL="0" indent="0">
              <a:buNone/>
            </a:pPr>
            <a:r>
              <a:rPr lang="en-US" sz="2400" b="1" dirty="0" err="1">
                <a:latin typeface="Times New Roman" pitchFamily="18" charset="0"/>
                <a:cs typeface="Times New Roman" pitchFamily="18" charset="0"/>
              </a:rPr>
              <a:t>int</a:t>
            </a:r>
            <a:r>
              <a:rPr lang="en-US" sz="2400" dirty="0">
                <a:latin typeface="Times New Roman" pitchFamily="18" charset="0"/>
                <a:cs typeface="Times New Roman" pitchFamily="18" charset="0"/>
              </a:rPr>
              <a:t> number=0;    </a:t>
            </a: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("Enter a number:");    </a:t>
            </a:r>
          </a:p>
          <a:p>
            <a:pPr marL="0" indent="0">
              <a:buNone/>
            </a:pPr>
            <a:r>
              <a:rPr lang="en-US" sz="2400" dirty="0" err="1">
                <a:latin typeface="Times New Roman" pitchFamily="18" charset="0"/>
                <a:cs typeface="Times New Roman" pitchFamily="18" charset="0"/>
              </a:rPr>
              <a:t>scanf</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d",&amp;number</a:t>
            </a:r>
            <a:r>
              <a:rPr lang="en-US" sz="2400" dirty="0">
                <a:latin typeface="Times New Roman" pitchFamily="18" charset="0"/>
                <a:cs typeface="Times New Roman" pitchFamily="18" charset="0"/>
              </a:rPr>
              <a:t>);    </a:t>
            </a:r>
          </a:p>
          <a:p>
            <a:pPr marL="0" indent="0">
              <a:buNone/>
            </a:pPr>
            <a:r>
              <a:rPr lang="en-US" sz="2400" b="1" dirty="0">
                <a:latin typeface="Times New Roman" pitchFamily="18" charset="0"/>
                <a:cs typeface="Times New Roman" pitchFamily="18" charset="0"/>
              </a:rPr>
              <a:t>if</a:t>
            </a:r>
            <a:r>
              <a:rPr lang="en-US" sz="2400" dirty="0">
                <a:latin typeface="Times New Roman" pitchFamily="18" charset="0"/>
                <a:cs typeface="Times New Roman" pitchFamily="18" charset="0"/>
              </a:rPr>
              <a:t>(number%2==0)</a:t>
            </a:r>
          </a:p>
          <a:p>
            <a:pPr marL="0" indent="0">
              <a:buNone/>
            </a:pPr>
            <a:r>
              <a:rPr lang="en-US" sz="2400" dirty="0">
                <a:latin typeface="Times New Roman" pitchFamily="18" charset="0"/>
                <a:cs typeface="Times New Roman" pitchFamily="18" charset="0"/>
              </a:rPr>
              <a:t>{    </a:t>
            </a: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("%d is even </a:t>
            </a:r>
            <a:r>
              <a:rPr lang="en-US" sz="2400" dirty="0" err="1">
                <a:latin typeface="Times New Roman" pitchFamily="18" charset="0"/>
                <a:cs typeface="Times New Roman" pitchFamily="18" charset="0"/>
              </a:rPr>
              <a:t>number",number</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    </a:t>
            </a:r>
          </a:p>
          <a:p>
            <a:pPr marL="0" indent="0">
              <a:buNone/>
            </a:pPr>
            <a:r>
              <a:rPr lang="en-US" sz="2400" b="1" dirty="0">
                <a:latin typeface="Times New Roman" pitchFamily="18" charset="0"/>
                <a:cs typeface="Times New Roman" pitchFamily="18" charset="0"/>
              </a:rPr>
              <a:t>return</a:t>
            </a:r>
            <a:r>
              <a:rPr lang="en-US" sz="2400" dirty="0">
                <a:latin typeface="Times New Roman" pitchFamily="18" charset="0"/>
                <a:cs typeface="Times New Roman" pitchFamily="18" charset="0"/>
              </a:rPr>
              <a:t> 0;  </a:t>
            </a:r>
          </a:p>
          <a:p>
            <a:pPr marL="0" indent="0">
              <a:buNone/>
            </a:pPr>
            <a:r>
              <a:rPr lang="en-US" sz="2400" dirty="0">
                <a:latin typeface="Times New Roman" pitchFamily="18" charset="0"/>
                <a:cs typeface="Times New Roman" pitchFamily="18" charset="0"/>
              </a:rPr>
              <a:t>}    </a:t>
            </a:r>
          </a:p>
          <a:p>
            <a:pPr marL="0" indent="0">
              <a:buNone/>
            </a:pPr>
            <a:r>
              <a:rPr lang="en-IN" sz="2400" dirty="0">
                <a:latin typeface="Times New Roman" pitchFamily="18" charset="0"/>
                <a:cs typeface="Times New Roman" pitchFamily="18" charset="0"/>
              </a:rPr>
              <a:t>Output</a:t>
            </a:r>
          </a:p>
          <a:p>
            <a:pPr marL="0" indent="0">
              <a:buNone/>
            </a:pPr>
            <a:r>
              <a:rPr lang="en-IN" sz="2400" dirty="0">
                <a:latin typeface="Times New Roman" pitchFamily="18" charset="0"/>
                <a:cs typeface="Times New Roman" pitchFamily="18" charset="0"/>
              </a:rPr>
              <a:t>Enter a number: 4</a:t>
            </a:r>
          </a:p>
          <a:p>
            <a:pPr marL="0" indent="0">
              <a:buNone/>
            </a:pPr>
            <a:r>
              <a:rPr lang="en-IN" sz="2400" dirty="0">
                <a:latin typeface="Times New Roman" pitchFamily="18" charset="0"/>
                <a:cs typeface="Times New Roman" pitchFamily="18" charset="0"/>
              </a:rPr>
              <a:t>4 is even number</a:t>
            </a:r>
          </a:p>
        </p:txBody>
      </p:sp>
    </p:spTree>
    <p:extLst>
      <p:ext uri="{BB962C8B-B14F-4D97-AF65-F5344CB8AC3E}">
        <p14:creationId xmlns:p14="http://schemas.microsoft.com/office/powerpoint/2010/main" val="905922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6632"/>
            <a:ext cx="8229600" cy="6741368"/>
          </a:xfrm>
        </p:spPr>
        <p:txBody>
          <a:bodyPr>
            <a:normAutofit fontScale="92500" lnSpcReduction="20000"/>
          </a:bodyPr>
          <a:lstStyle/>
          <a:p>
            <a:r>
              <a:rPr lang="en-US" sz="2400" b="1" dirty="0">
                <a:latin typeface="Times New Roman" pitchFamily="18" charset="0"/>
                <a:cs typeface="Times New Roman" pitchFamily="18" charset="0"/>
              </a:rPr>
              <a:t>Example program: </a:t>
            </a:r>
          </a:p>
          <a:p>
            <a:pPr marL="0" indent="0">
              <a:buNone/>
            </a:pPr>
            <a:r>
              <a:rPr lang="en-US" sz="2400" dirty="0">
                <a:latin typeface="Times New Roman" pitchFamily="18" charset="0"/>
                <a:cs typeface="Times New Roman" pitchFamily="18" charset="0"/>
              </a:rPr>
              <a:t>#include&lt;</a:t>
            </a:r>
            <a:r>
              <a:rPr lang="en-US" sz="2400" dirty="0" err="1">
                <a:latin typeface="Times New Roman" pitchFamily="18" charset="0"/>
                <a:cs typeface="Times New Roman" pitchFamily="18" charset="0"/>
              </a:rPr>
              <a:t>stdio.h</a:t>
            </a:r>
            <a:r>
              <a:rPr lang="en-US" sz="2400" dirty="0">
                <a:latin typeface="Times New Roman" pitchFamily="18" charset="0"/>
                <a:cs typeface="Times New Roman" pitchFamily="18" charset="0"/>
              </a:rPr>
              <a:t>&gt; </a:t>
            </a:r>
          </a:p>
          <a:p>
            <a:pPr marL="0" indent="0">
              <a:buNone/>
            </a:pPr>
            <a:r>
              <a:rPr lang="en-US" sz="2400" dirty="0">
                <a:latin typeface="Times New Roman" pitchFamily="18" charset="0"/>
                <a:cs typeface="Times New Roman" pitchFamily="18" charset="0"/>
              </a:rPr>
              <a:t>void main()</a:t>
            </a:r>
            <a:endParaRPr lang="en-IN" sz="2400" dirty="0">
              <a:latin typeface="Times New Roman" pitchFamily="18" charset="0"/>
              <a:cs typeface="Times New Roman" pitchFamily="18" charset="0"/>
            </a:endParaRPr>
          </a:p>
          <a:p>
            <a:pPr marL="0" indent="0">
              <a:buNone/>
            </a:pP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pPr marL="0" indent="0">
              <a:buNone/>
            </a:pP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num,rem</a:t>
            </a: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(“enter a number\n”);</a:t>
            </a:r>
          </a:p>
          <a:p>
            <a:pPr marL="0" indent="0">
              <a:buNone/>
            </a:pPr>
            <a:r>
              <a:rPr lang="en-US" sz="2400" dirty="0" err="1">
                <a:latin typeface="Times New Roman" pitchFamily="18" charset="0"/>
                <a:cs typeface="Times New Roman" pitchFamily="18" charset="0"/>
              </a:rPr>
              <a:t>scanf</a:t>
            </a:r>
            <a:r>
              <a:rPr lang="en-US" sz="2400" dirty="0">
                <a:latin typeface="Times New Roman" pitchFamily="18" charset="0"/>
                <a:cs typeface="Times New Roman" pitchFamily="18" charset="0"/>
              </a:rPr>
              <a:t>(“%d”,&amp;</a:t>
            </a:r>
            <a:r>
              <a:rPr lang="en-US" sz="2400" dirty="0" err="1">
                <a:latin typeface="Times New Roman" pitchFamily="18" charset="0"/>
                <a:cs typeface="Times New Roman" pitchFamily="18" charset="0"/>
              </a:rPr>
              <a:t>num</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rem=num%2;</a:t>
            </a:r>
            <a:endParaRPr lang="en-IN" sz="2400" dirty="0">
              <a:latin typeface="Times New Roman" pitchFamily="18" charset="0"/>
              <a:cs typeface="Times New Roman" pitchFamily="18" charset="0"/>
            </a:endParaRPr>
          </a:p>
          <a:p>
            <a:pPr marL="0" indent="0">
              <a:buNone/>
            </a:pPr>
            <a:r>
              <a:rPr lang="en-US" sz="2400" dirty="0">
                <a:latin typeface="Times New Roman" pitchFamily="18" charset="0"/>
                <a:cs typeface="Times New Roman" pitchFamily="18" charset="0"/>
              </a:rPr>
              <a:t>if(rem==0) </a:t>
            </a:r>
            <a:endParaRPr lang="en-IN" sz="2400" dirty="0">
              <a:latin typeface="Times New Roman" pitchFamily="18" charset="0"/>
              <a:cs typeface="Times New Roman" pitchFamily="18" charset="0"/>
            </a:endParaRP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(“%d is even”,</a:t>
            </a:r>
            <a:r>
              <a:rPr lang="en-US" sz="2400" dirty="0" err="1">
                <a:latin typeface="Times New Roman" pitchFamily="18" charset="0"/>
                <a:cs typeface="Times New Roman" pitchFamily="18" charset="0"/>
              </a:rPr>
              <a:t>num</a:t>
            </a:r>
            <a:r>
              <a:rPr lang="en-US" sz="2400" dirty="0">
                <a:latin typeface="Times New Roman" pitchFamily="18" charset="0"/>
                <a:cs typeface="Times New Roman" pitchFamily="18" charset="0"/>
              </a:rPr>
              <a:t>);</a:t>
            </a:r>
          </a:p>
          <a:p>
            <a:pPr marL="0" indent="0">
              <a:buNone/>
            </a:pPr>
            <a:r>
              <a:rPr lang="en-US" sz="2400" dirty="0">
                <a:latin typeface="Times New Roman" pitchFamily="18" charset="0"/>
                <a:cs typeface="Times New Roman" pitchFamily="18" charset="0"/>
              </a:rPr>
              <a:t>if(rem!=0)    </a:t>
            </a:r>
            <a:endParaRPr lang="en-IN" sz="2400" dirty="0">
              <a:latin typeface="Times New Roman" pitchFamily="18" charset="0"/>
              <a:cs typeface="Times New Roman" pitchFamily="18" charset="0"/>
            </a:endParaRPr>
          </a:p>
          <a:p>
            <a:pPr marL="0" indent="0">
              <a:buNone/>
            </a:pPr>
            <a:r>
              <a:rPr lang="en-US" sz="2400" dirty="0" err="1">
                <a:latin typeface="Times New Roman" pitchFamily="18" charset="0"/>
                <a:cs typeface="Times New Roman" pitchFamily="18" charset="0"/>
              </a:rPr>
              <a:t>printf</a:t>
            </a:r>
            <a:r>
              <a:rPr lang="en-US" sz="2400" dirty="0">
                <a:latin typeface="Times New Roman" pitchFamily="18" charset="0"/>
                <a:cs typeface="Times New Roman" pitchFamily="18" charset="0"/>
              </a:rPr>
              <a:t>(“%d is odd”,</a:t>
            </a:r>
            <a:r>
              <a:rPr lang="en-US" sz="2400" dirty="0" err="1">
                <a:latin typeface="Times New Roman" pitchFamily="18" charset="0"/>
                <a:cs typeface="Times New Roman" pitchFamily="18" charset="0"/>
              </a:rPr>
              <a:t>num</a:t>
            </a:r>
            <a:r>
              <a:rPr lang="en-US" sz="2400" dirty="0">
                <a:latin typeface="Times New Roman" pitchFamily="18" charset="0"/>
                <a:cs typeface="Times New Roman" pitchFamily="18" charset="0"/>
              </a:rPr>
              <a:t>); </a:t>
            </a:r>
          </a:p>
          <a:p>
            <a:pPr marL="0" indent="0">
              <a:buNone/>
            </a:pPr>
            <a:r>
              <a:rPr lang="en-US" sz="2400" dirty="0" err="1">
                <a:latin typeface="Times New Roman" pitchFamily="18" charset="0"/>
                <a:cs typeface="Times New Roman" pitchFamily="18" charset="0"/>
              </a:rPr>
              <a:t>getch</a:t>
            </a: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pPr marL="0" indent="0">
              <a:buNone/>
            </a:pPr>
            <a:r>
              <a:rPr lang="en-US" sz="2400" dirty="0">
                <a:latin typeface="Times New Roman" pitchFamily="18" charset="0"/>
                <a:cs typeface="Times New Roman" pitchFamily="18" charset="0"/>
              </a:rPr>
              <a:t>} </a:t>
            </a:r>
          </a:p>
          <a:p>
            <a:pPr marL="0" indent="0">
              <a:buNone/>
            </a:pPr>
            <a:r>
              <a:rPr lang="en-IN" sz="2400" b="1" dirty="0">
                <a:latin typeface="Times New Roman" pitchFamily="18" charset="0"/>
                <a:cs typeface="Times New Roman" pitchFamily="18" charset="0"/>
              </a:rPr>
              <a:t>Output</a:t>
            </a:r>
          </a:p>
          <a:p>
            <a:pPr marL="0" indent="0">
              <a:buNone/>
            </a:pPr>
            <a:r>
              <a:rPr lang="en-IN" sz="2400" dirty="0">
                <a:latin typeface="Times New Roman" pitchFamily="18" charset="0"/>
                <a:cs typeface="Times New Roman" pitchFamily="18" charset="0"/>
              </a:rPr>
              <a:t>Enter a number 20</a:t>
            </a:r>
          </a:p>
          <a:p>
            <a:pPr marL="0" indent="0">
              <a:buNone/>
            </a:pPr>
            <a:r>
              <a:rPr lang="en-IN" sz="2400" dirty="0">
                <a:latin typeface="Times New Roman" pitchFamily="18" charset="0"/>
                <a:cs typeface="Times New Roman" pitchFamily="18" charset="0"/>
              </a:rPr>
              <a:t>20 is even</a:t>
            </a:r>
          </a:p>
          <a:p>
            <a:pPr marL="0" indent="0">
              <a:buNone/>
            </a:pPr>
            <a:r>
              <a:rPr lang="en-IN" sz="2400" dirty="0">
                <a:latin typeface="Times New Roman" pitchFamily="18" charset="0"/>
                <a:cs typeface="Times New Roman" pitchFamily="18" charset="0"/>
              </a:rPr>
              <a:t>Enter a number 5</a:t>
            </a:r>
          </a:p>
          <a:p>
            <a:pPr marL="0" indent="0">
              <a:buNone/>
            </a:pPr>
            <a:r>
              <a:rPr lang="en-IN" sz="2400" dirty="0">
                <a:latin typeface="Times New Roman" pitchFamily="18" charset="0"/>
                <a:cs typeface="Times New Roman" pitchFamily="18" charset="0"/>
              </a:rPr>
              <a:t>5 is odd</a:t>
            </a:r>
          </a:p>
        </p:txBody>
      </p:sp>
    </p:spTree>
    <p:extLst>
      <p:ext uri="{BB962C8B-B14F-4D97-AF65-F5344CB8AC3E}">
        <p14:creationId xmlns:p14="http://schemas.microsoft.com/office/powerpoint/2010/main" val="3215124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048672"/>
          </a:xfrm>
        </p:spPr>
        <p:txBody>
          <a:bodyPr>
            <a:normAutofit fontScale="70000" lnSpcReduction="20000"/>
          </a:bodyPr>
          <a:lstStyle/>
          <a:p>
            <a:pPr marL="0" indent="0">
              <a:buNone/>
            </a:pPr>
            <a:r>
              <a:rPr lang="en-US" sz="3400" b="1" dirty="0">
                <a:latin typeface="Times New Roman" pitchFamily="18" charset="0"/>
                <a:cs typeface="Times New Roman" pitchFamily="18" charset="0"/>
              </a:rPr>
              <a:t>2. if…else statement</a:t>
            </a:r>
          </a:p>
          <a:p>
            <a:pPr marL="0" indent="0" algn="just">
              <a:buNone/>
            </a:pPr>
            <a:r>
              <a:rPr lang="en-US" sz="3400" dirty="0">
                <a:latin typeface="Times New Roman" pitchFamily="18" charset="0"/>
                <a:cs typeface="Times New Roman" pitchFamily="18" charset="0"/>
              </a:rPr>
              <a:t>If the test exp. is true , then the true block statements, immediately following the if statements are executed otherwise, the false–block statements are executed. In either case, either true–block or false–block will be executed, not both. </a:t>
            </a:r>
            <a:endParaRPr lang="en-IN" sz="3400" dirty="0">
              <a:latin typeface="Times New Roman" pitchFamily="18" charset="0"/>
              <a:cs typeface="Times New Roman" pitchFamily="18" charset="0"/>
            </a:endParaRPr>
          </a:p>
          <a:p>
            <a:pPr marL="0" indent="0">
              <a:buNone/>
            </a:pPr>
            <a:endParaRPr lang="en-US" sz="3400" b="1" dirty="0">
              <a:latin typeface="Times New Roman" pitchFamily="18" charset="0"/>
              <a:cs typeface="Times New Roman" pitchFamily="18" charset="0"/>
            </a:endParaRPr>
          </a:p>
          <a:p>
            <a:pPr marL="0" indent="0">
              <a:buNone/>
            </a:pPr>
            <a:r>
              <a:rPr lang="en-IN" sz="3400" b="1" dirty="0">
                <a:latin typeface="Times New Roman" pitchFamily="18" charset="0"/>
                <a:cs typeface="Times New Roman" pitchFamily="18" charset="0"/>
              </a:rPr>
              <a:t>Syntax of If-else statement:</a:t>
            </a:r>
          </a:p>
          <a:p>
            <a:pPr marL="0" indent="0">
              <a:buNone/>
            </a:pPr>
            <a:endParaRPr lang="en-US" sz="3400" b="1" dirty="0">
              <a:latin typeface="Times New Roman" pitchFamily="18" charset="0"/>
              <a:cs typeface="Times New Roman" pitchFamily="18" charset="0"/>
            </a:endParaRPr>
          </a:p>
          <a:p>
            <a:pPr marL="0" indent="0">
              <a:buNone/>
            </a:pPr>
            <a:r>
              <a:rPr lang="en-US" sz="3400" dirty="0">
                <a:latin typeface="Times New Roman" pitchFamily="18" charset="0"/>
                <a:cs typeface="Times New Roman" pitchFamily="18" charset="0"/>
              </a:rPr>
              <a:t>if(expression)</a:t>
            </a:r>
          </a:p>
          <a:p>
            <a:pPr marL="0" indent="0">
              <a:buNone/>
            </a:pPr>
            <a:r>
              <a:rPr lang="en-US" sz="3400" dirty="0">
                <a:latin typeface="Times New Roman" pitchFamily="18" charset="0"/>
                <a:cs typeface="Times New Roman" pitchFamily="18" charset="0"/>
              </a:rPr>
              <a:t>{  </a:t>
            </a:r>
          </a:p>
          <a:p>
            <a:pPr marL="0" indent="0">
              <a:buNone/>
            </a:pPr>
            <a:r>
              <a:rPr lang="en-US" sz="3400" dirty="0">
                <a:latin typeface="Times New Roman" pitchFamily="18" charset="0"/>
                <a:cs typeface="Times New Roman" pitchFamily="18" charset="0"/>
              </a:rPr>
              <a:t>//code to be executed if condition is true  </a:t>
            </a:r>
          </a:p>
          <a:p>
            <a:pPr marL="0" indent="0">
              <a:buNone/>
            </a:pPr>
            <a:r>
              <a:rPr lang="en-US" sz="3400" dirty="0">
                <a:latin typeface="Times New Roman" pitchFamily="18" charset="0"/>
                <a:cs typeface="Times New Roman" pitchFamily="18" charset="0"/>
              </a:rPr>
              <a:t>}</a:t>
            </a:r>
          </a:p>
          <a:p>
            <a:pPr marL="0" indent="0">
              <a:buNone/>
            </a:pPr>
            <a:r>
              <a:rPr lang="en-US" sz="3400" b="1" dirty="0">
                <a:latin typeface="Times New Roman" pitchFamily="18" charset="0"/>
                <a:cs typeface="Times New Roman" pitchFamily="18" charset="0"/>
              </a:rPr>
              <a:t>Else</a:t>
            </a:r>
          </a:p>
          <a:p>
            <a:pPr marL="0" indent="0">
              <a:buNone/>
            </a:pPr>
            <a:r>
              <a:rPr lang="en-US" sz="3400" dirty="0">
                <a:latin typeface="Times New Roman" pitchFamily="18" charset="0"/>
                <a:cs typeface="Times New Roman" pitchFamily="18" charset="0"/>
              </a:rPr>
              <a:t>{  </a:t>
            </a:r>
          </a:p>
          <a:p>
            <a:pPr marL="0" indent="0">
              <a:buNone/>
            </a:pPr>
            <a:r>
              <a:rPr lang="en-US" sz="3400" dirty="0">
                <a:latin typeface="Times New Roman" pitchFamily="18" charset="0"/>
                <a:cs typeface="Times New Roman" pitchFamily="18" charset="0"/>
              </a:rPr>
              <a:t>//code to be executed if condition is false  </a:t>
            </a:r>
          </a:p>
          <a:p>
            <a:pPr marL="0" indent="0">
              <a:buNone/>
            </a:pPr>
            <a:r>
              <a:rPr lang="en-US" sz="3400" dirty="0">
                <a:latin typeface="Times New Roman" pitchFamily="18" charset="0"/>
                <a:cs typeface="Times New Roman" pitchFamily="18" charset="0"/>
              </a:rPr>
              <a:t>}  </a:t>
            </a:r>
          </a:p>
          <a:p>
            <a:pPr marL="0" indent="0">
              <a:buNone/>
            </a:pPr>
            <a:endParaRPr lang="en-IN" dirty="0"/>
          </a:p>
        </p:txBody>
      </p:sp>
    </p:spTree>
    <p:extLst>
      <p:ext uri="{BB962C8B-B14F-4D97-AF65-F5344CB8AC3E}">
        <p14:creationId xmlns:p14="http://schemas.microsoft.com/office/powerpoint/2010/main" val="1009662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000" dirty="0">
                <a:latin typeface="Times New Roman" pitchFamily="18" charset="0"/>
                <a:cs typeface="Times New Roman" pitchFamily="18" charset="0"/>
              </a:rPr>
              <a:t>if else statement</a:t>
            </a:r>
            <a:endParaRPr lang="en-IN" sz="40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63688" y="1412776"/>
            <a:ext cx="5040559" cy="471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129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latin typeface="Times New Roman" pitchFamily="18" charset="0"/>
                <a:cs typeface="Times New Roman" pitchFamily="18" charset="0"/>
              </a:rPr>
              <a:t>MANAGING INPUT AND OUTPUT OPERATIONS</a:t>
            </a:r>
            <a:endParaRPr lang="en-IN"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556792"/>
            <a:ext cx="8229600" cy="4569371"/>
          </a:xfrm>
        </p:spPr>
        <p:txBody>
          <a:bodyPr>
            <a:normAutofit fontScale="77500" lnSpcReduction="20000"/>
          </a:bodyPr>
          <a:lstStyle/>
          <a:p>
            <a:pPr algn="just"/>
            <a:r>
              <a:rPr lang="en-US" dirty="0">
                <a:latin typeface="Times New Roman" pitchFamily="18" charset="0"/>
                <a:cs typeface="Times New Roman" pitchFamily="18" charset="0"/>
              </a:rPr>
              <a:t>I/O operations are helpful for a program to interact with users. C stdlib is the standard C library for input-output operations. Two essential streams play their role when dealing with input-output operations in C. </a:t>
            </a:r>
          </a:p>
          <a:p>
            <a:pPr marL="0" indent="0" algn="just">
              <a:buNone/>
            </a:pPr>
            <a:r>
              <a:rPr lang="en-US" dirty="0">
                <a:latin typeface="Times New Roman" pitchFamily="18" charset="0"/>
                <a:cs typeface="Times New Roman" pitchFamily="18" charset="0"/>
              </a:rPr>
              <a:t>These are:</a:t>
            </a:r>
          </a:p>
          <a:p>
            <a:pPr marL="514350" indent="-514350" algn="just">
              <a:buFont typeface="+mj-lt"/>
              <a:buAutoNum type="arabicPeriod"/>
            </a:pPr>
            <a:r>
              <a:rPr lang="en-US" dirty="0">
                <a:latin typeface="Times New Roman" pitchFamily="18" charset="0"/>
                <a:cs typeface="Times New Roman" pitchFamily="18" charset="0"/>
              </a:rPr>
              <a:t>Standard Input (stdin)</a:t>
            </a:r>
          </a:p>
          <a:p>
            <a:pPr marL="514350" indent="-514350" algn="just">
              <a:buFont typeface="+mj-lt"/>
              <a:buAutoNum type="arabicPeriod"/>
            </a:pPr>
            <a:r>
              <a:rPr lang="en-US" dirty="0">
                <a:latin typeface="Times New Roman" pitchFamily="18" charset="0"/>
                <a:cs typeface="Times New Roman" pitchFamily="18" charset="0"/>
              </a:rPr>
              <a:t>Standard Output (stdout)</a:t>
            </a:r>
          </a:p>
          <a:p>
            <a:pPr algn="just"/>
            <a:r>
              <a:rPr lang="en-US" dirty="0">
                <a:latin typeface="Times New Roman" pitchFamily="18" charset="0"/>
                <a:cs typeface="Times New Roman" pitchFamily="18" charset="0"/>
              </a:rPr>
              <a:t>Standard input or stdin is used for taking input from devices such as the keyboard as a data stream. </a:t>
            </a:r>
          </a:p>
          <a:p>
            <a:pPr algn="just"/>
            <a:r>
              <a:rPr lang="en-US" dirty="0">
                <a:latin typeface="Times New Roman" pitchFamily="18" charset="0"/>
                <a:cs typeface="Times New Roman" pitchFamily="18" charset="0"/>
              </a:rPr>
              <a:t>Standard output or stdout is used to give output to a device such as a monitor. For I/O functionality, programmers must include the stdio header file within the program.</a:t>
            </a:r>
          </a:p>
        </p:txBody>
      </p:sp>
    </p:spTree>
    <p:extLst>
      <p:ext uri="{BB962C8B-B14F-4D97-AF65-F5344CB8AC3E}">
        <p14:creationId xmlns:p14="http://schemas.microsoft.com/office/powerpoint/2010/main" val="3497250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336704"/>
          </a:xfrm>
        </p:spPr>
        <p:txBody>
          <a:bodyPr>
            <a:noAutofit/>
          </a:bodyPr>
          <a:lstStyle/>
          <a:p>
            <a:pPr marL="0" indent="0">
              <a:buNone/>
            </a:pPr>
            <a:r>
              <a:rPr lang="en-US" sz="2000" b="1" dirty="0">
                <a:latin typeface="Times New Roman" pitchFamily="18" charset="0"/>
                <a:cs typeface="Times New Roman" pitchFamily="18" charset="0"/>
              </a:rPr>
              <a:t>Write a program to find whether the given number is even or odd. </a:t>
            </a:r>
          </a:p>
          <a:p>
            <a:pPr marL="0" indent="0">
              <a:buNone/>
            </a:pPr>
            <a:r>
              <a:rPr lang="en-US" sz="2000" dirty="0">
                <a:latin typeface="Times New Roman" pitchFamily="18" charset="0"/>
                <a:cs typeface="Times New Roman" pitchFamily="18" charset="0"/>
              </a:rPr>
              <a:t>#include&lt;</a:t>
            </a:r>
            <a:r>
              <a:rPr lang="en-US" sz="2000" dirty="0" err="1">
                <a:latin typeface="Times New Roman" pitchFamily="18" charset="0"/>
                <a:cs typeface="Times New Roman" pitchFamily="18" charset="0"/>
              </a:rPr>
              <a:t>stdio.h</a:t>
            </a:r>
            <a:r>
              <a:rPr lang="en-US" sz="2000" dirty="0">
                <a:latin typeface="Times New Roman" pitchFamily="18" charset="0"/>
                <a:cs typeface="Times New Roman" pitchFamily="18" charset="0"/>
              </a:rPr>
              <a:t>&gt; </a:t>
            </a:r>
          </a:p>
          <a:p>
            <a:pPr marL="0" indent="0">
              <a:buNone/>
            </a:pPr>
            <a:r>
              <a:rPr lang="en-US" sz="2000" dirty="0">
                <a:latin typeface="Times New Roman" pitchFamily="18" charset="0"/>
                <a:cs typeface="Times New Roman" pitchFamily="18" charset="0"/>
              </a:rPr>
              <a:t>#include&lt;</a:t>
            </a:r>
            <a:r>
              <a:rPr lang="en-US" sz="2000" dirty="0" err="1">
                <a:latin typeface="Times New Roman" pitchFamily="18" charset="0"/>
                <a:cs typeface="Times New Roman" pitchFamily="18" charset="0"/>
              </a:rPr>
              <a:t>conio.h</a:t>
            </a:r>
            <a:r>
              <a:rPr lang="en-US" sz="2000" dirty="0">
                <a:latin typeface="Times New Roman" pitchFamily="18" charset="0"/>
                <a:cs typeface="Times New Roman" pitchFamily="18" charset="0"/>
              </a:rPr>
              <a:t>&gt; </a:t>
            </a:r>
          </a:p>
          <a:p>
            <a:pPr marL="0" indent="0">
              <a:buNone/>
            </a:pPr>
            <a:r>
              <a:rPr lang="en-US" sz="2000" dirty="0" err="1">
                <a:latin typeface="Times New Roman" pitchFamily="18" charset="0"/>
                <a:cs typeface="Times New Roman" pitchFamily="18" charset="0"/>
              </a:rPr>
              <a:t>int</a:t>
            </a:r>
            <a:r>
              <a:rPr lang="en-US" sz="2000" dirty="0">
                <a:latin typeface="Times New Roman" pitchFamily="18" charset="0"/>
                <a:cs typeface="Times New Roman" pitchFamily="18" charset="0"/>
              </a:rPr>
              <a:t> main() </a:t>
            </a:r>
          </a:p>
          <a:p>
            <a:pPr marL="0" indent="0">
              <a:buNone/>
            </a:pPr>
            <a:r>
              <a:rPr lang="en-US" sz="2000" dirty="0">
                <a:latin typeface="Times New Roman" pitchFamily="18" charset="0"/>
                <a:cs typeface="Times New Roman" pitchFamily="18" charset="0"/>
              </a:rPr>
              <a:t>{ </a:t>
            </a:r>
          </a:p>
          <a:p>
            <a:pPr marL="0" indent="0">
              <a:buNone/>
            </a:pPr>
            <a:r>
              <a:rPr lang="en-US" sz="2000" dirty="0" err="1">
                <a:latin typeface="Times New Roman" pitchFamily="18" charset="0"/>
                <a:cs typeface="Times New Roman" pitchFamily="18" charset="0"/>
              </a:rPr>
              <a:t>int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num</a:t>
            </a:r>
            <a:r>
              <a:rPr lang="en-US" sz="2000" dirty="0">
                <a:latin typeface="Times New Roman" pitchFamily="18" charset="0"/>
                <a:cs typeface="Times New Roman" pitchFamily="18" charset="0"/>
              </a:rPr>
              <a:t>; </a:t>
            </a:r>
          </a:p>
          <a:p>
            <a:pPr marL="0" indent="0">
              <a:buNone/>
            </a:pPr>
            <a:r>
              <a:rPr lang="en-US" sz="2000" dirty="0" err="1">
                <a:latin typeface="Times New Roman" pitchFamily="18" charset="0"/>
                <a:cs typeface="Times New Roman" pitchFamily="18" charset="0"/>
              </a:rPr>
              <a:t>clrscr</a:t>
            </a:r>
            <a:r>
              <a:rPr lang="en-US" sz="2000" dirty="0">
                <a:latin typeface="Times New Roman" pitchFamily="18" charset="0"/>
                <a:cs typeface="Times New Roman" pitchFamily="18" charset="0"/>
              </a:rPr>
              <a:t>(); </a:t>
            </a:r>
          </a:p>
          <a:p>
            <a:pPr marL="0" indent="0">
              <a:buNone/>
            </a:pPr>
            <a:r>
              <a:rPr lang="en-US" sz="2000" dirty="0" err="1">
                <a:latin typeface="Times New Roman" pitchFamily="18" charset="0"/>
                <a:cs typeface="Times New Roman" pitchFamily="18" charset="0"/>
              </a:rPr>
              <a:t>printf</a:t>
            </a:r>
            <a:r>
              <a:rPr lang="en-US" sz="2000" dirty="0">
                <a:latin typeface="Times New Roman" pitchFamily="18" charset="0"/>
                <a:cs typeface="Times New Roman" pitchFamily="18" charset="0"/>
              </a:rPr>
              <a:t>("\n Enter any number:"); </a:t>
            </a:r>
          </a:p>
          <a:p>
            <a:pPr marL="0" indent="0">
              <a:buNone/>
            </a:pPr>
            <a:r>
              <a:rPr lang="en-US" sz="2000" dirty="0" err="1">
                <a:latin typeface="Times New Roman" pitchFamily="18" charset="0"/>
                <a:cs typeface="Times New Roman" pitchFamily="18" charset="0"/>
              </a:rPr>
              <a:t>scanf</a:t>
            </a:r>
            <a:r>
              <a:rPr lang="en-US" sz="2000" dirty="0">
                <a:latin typeface="Times New Roman" pitchFamily="18" charset="0"/>
                <a:cs typeface="Times New Roman" pitchFamily="18" charset="0"/>
              </a:rPr>
              <a:t>("%d",&amp;</a:t>
            </a:r>
            <a:r>
              <a:rPr lang="en-US" sz="2000" dirty="0" err="1">
                <a:latin typeface="Times New Roman" pitchFamily="18" charset="0"/>
                <a:cs typeface="Times New Roman" pitchFamily="18" charset="0"/>
              </a:rPr>
              <a:t>num</a:t>
            </a:r>
            <a:r>
              <a:rPr lang="en-US" sz="2000" dirty="0">
                <a:latin typeface="Times New Roman" pitchFamily="18" charset="0"/>
                <a:cs typeface="Times New Roman" pitchFamily="18" charset="0"/>
              </a:rPr>
              <a:t>); </a:t>
            </a:r>
          </a:p>
          <a:p>
            <a:pPr marL="0" indent="0">
              <a:buNone/>
            </a:pPr>
            <a:r>
              <a:rPr lang="en-US" sz="2000" dirty="0">
                <a:latin typeface="Times New Roman" pitchFamily="18" charset="0"/>
                <a:cs typeface="Times New Roman" pitchFamily="18" charset="0"/>
              </a:rPr>
              <a:t>if(num%2 == 0) </a:t>
            </a:r>
          </a:p>
          <a:p>
            <a:pPr marL="0" indent="0">
              <a:buNone/>
            </a:pPr>
            <a:r>
              <a:rPr lang="en-US" sz="2000" dirty="0" err="1">
                <a:latin typeface="Times New Roman" pitchFamily="18" charset="0"/>
                <a:cs typeface="Times New Roman" pitchFamily="18" charset="0"/>
              </a:rPr>
              <a:t>printf</a:t>
            </a:r>
            <a:r>
              <a:rPr lang="en-US" sz="2000" dirty="0">
                <a:latin typeface="Times New Roman" pitchFamily="18" charset="0"/>
                <a:cs typeface="Times New Roman" pitchFamily="18" charset="0"/>
              </a:rPr>
              <a:t>("\n %d is an even number", </a:t>
            </a:r>
            <a:r>
              <a:rPr lang="en-US" sz="2000" dirty="0" err="1">
                <a:latin typeface="Times New Roman" pitchFamily="18" charset="0"/>
                <a:cs typeface="Times New Roman" pitchFamily="18" charset="0"/>
              </a:rPr>
              <a:t>num</a:t>
            </a:r>
            <a:r>
              <a:rPr lang="en-US" sz="2000" dirty="0">
                <a:latin typeface="Times New Roman" pitchFamily="18" charset="0"/>
                <a:cs typeface="Times New Roman" pitchFamily="18" charset="0"/>
              </a:rPr>
              <a:t>); </a:t>
            </a:r>
          </a:p>
          <a:p>
            <a:pPr marL="0" indent="0">
              <a:buNone/>
            </a:pPr>
            <a:r>
              <a:rPr lang="en-US" sz="2000" dirty="0">
                <a:latin typeface="Times New Roman" pitchFamily="18" charset="0"/>
                <a:cs typeface="Times New Roman" pitchFamily="18" charset="0"/>
              </a:rPr>
              <a:t>else </a:t>
            </a:r>
          </a:p>
          <a:p>
            <a:pPr marL="0" indent="0">
              <a:buNone/>
            </a:pPr>
            <a:r>
              <a:rPr lang="en-US" sz="2000" dirty="0" err="1">
                <a:latin typeface="Times New Roman" pitchFamily="18" charset="0"/>
                <a:cs typeface="Times New Roman" pitchFamily="18" charset="0"/>
              </a:rPr>
              <a:t>printf</a:t>
            </a:r>
            <a:r>
              <a:rPr lang="en-US" sz="2000" dirty="0">
                <a:latin typeface="Times New Roman" pitchFamily="18" charset="0"/>
                <a:cs typeface="Times New Roman" pitchFamily="18" charset="0"/>
              </a:rPr>
              <a:t>("\n %d is an odd number", </a:t>
            </a:r>
            <a:r>
              <a:rPr lang="en-US" sz="2000" dirty="0" err="1">
                <a:latin typeface="Times New Roman" pitchFamily="18" charset="0"/>
                <a:cs typeface="Times New Roman" pitchFamily="18" charset="0"/>
              </a:rPr>
              <a:t>num</a:t>
            </a:r>
            <a:r>
              <a:rPr lang="en-US" sz="2000" dirty="0">
                <a:latin typeface="Times New Roman" pitchFamily="18" charset="0"/>
                <a:cs typeface="Times New Roman" pitchFamily="18" charset="0"/>
              </a:rPr>
              <a:t>); </a:t>
            </a:r>
          </a:p>
          <a:p>
            <a:pPr marL="0" indent="0">
              <a:buNone/>
            </a:pPr>
            <a:r>
              <a:rPr lang="en-US" sz="2000" dirty="0">
                <a:latin typeface="Times New Roman" pitchFamily="18" charset="0"/>
                <a:cs typeface="Times New Roman" pitchFamily="18" charset="0"/>
              </a:rPr>
              <a:t>return 0; </a:t>
            </a:r>
          </a:p>
          <a:p>
            <a:pPr marL="0" indent="0">
              <a:buNone/>
            </a:pPr>
            <a:r>
              <a:rPr lang="en-US" sz="2000" dirty="0">
                <a:latin typeface="Times New Roman" pitchFamily="18" charset="0"/>
                <a:cs typeface="Times New Roman" pitchFamily="18" charset="0"/>
              </a:rPr>
              <a:t>} </a:t>
            </a:r>
          </a:p>
          <a:p>
            <a:pPr marL="0" indent="0">
              <a:buNone/>
            </a:pPr>
            <a:r>
              <a:rPr lang="en-US" sz="2000" dirty="0">
                <a:latin typeface="Times New Roman" pitchFamily="18" charset="0"/>
                <a:cs typeface="Times New Roman" pitchFamily="18" charset="0"/>
              </a:rPr>
              <a:t>Output Enter any number: 11 </a:t>
            </a:r>
          </a:p>
          <a:p>
            <a:pPr marL="0" indent="0">
              <a:buNone/>
            </a:pPr>
            <a:r>
              <a:rPr lang="en-US" sz="2000" dirty="0">
                <a:latin typeface="Times New Roman" pitchFamily="18" charset="0"/>
                <a:cs typeface="Times New Roman" pitchFamily="18" charset="0"/>
              </a:rPr>
              <a:t>11 is an odd number</a:t>
            </a: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1086695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08712"/>
          </a:xfrm>
        </p:spPr>
        <p:txBody>
          <a:bodyPr>
            <a:normAutofit fontScale="62500" lnSpcReduction="20000"/>
          </a:bodyPr>
          <a:lstStyle/>
          <a:p>
            <a:pPr marL="0" indent="0">
              <a:buNone/>
            </a:pPr>
            <a:r>
              <a:rPr lang="en-US" sz="3800" b="1" dirty="0">
                <a:latin typeface="Times New Roman" pitchFamily="18" charset="0"/>
                <a:cs typeface="Times New Roman" pitchFamily="18" charset="0"/>
              </a:rPr>
              <a:t>3) The nested if- else statement:</a:t>
            </a:r>
            <a:endParaRPr lang="en-IN" sz="3800" b="1" dirty="0">
              <a:latin typeface="Times New Roman" pitchFamily="18" charset="0"/>
              <a:cs typeface="Times New Roman" pitchFamily="18" charset="0"/>
            </a:endParaRPr>
          </a:p>
          <a:p>
            <a:pPr marL="0" indent="0">
              <a:buNone/>
            </a:pP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When a series of decisions are involved, we may have to use more than one if-else statement in nested form as shown below. </a:t>
            </a:r>
            <a:endParaRPr lang="en-IN" dirty="0">
              <a:latin typeface="Times New Roman" pitchFamily="18" charset="0"/>
              <a:cs typeface="Times New Roman" pitchFamily="18" charset="0"/>
            </a:endParaRPr>
          </a:p>
          <a:p>
            <a:pPr marL="0" indent="0">
              <a:buNone/>
            </a:pPr>
            <a:r>
              <a:rPr lang="en-US" b="1" dirty="0">
                <a:latin typeface="Times New Roman" pitchFamily="18" charset="0"/>
                <a:cs typeface="Times New Roman" pitchFamily="18" charset="0"/>
              </a:rPr>
              <a:t>Syntax:–</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if (test condition1)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if(test condition2)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Statement1;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else</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Statement2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else</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Statement3;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Statement-x; </a:t>
            </a:r>
            <a:endParaRPr lang="en-IN" dirty="0">
              <a:latin typeface="Times New Roman" pitchFamily="18" charset="0"/>
              <a:cs typeface="Times New Roman" pitchFamily="18" charset="0"/>
            </a:endParaRPr>
          </a:p>
          <a:p>
            <a:pPr marL="0" indent="0">
              <a:buNone/>
            </a:pPr>
            <a:endParaRPr lang="en-IN" dirty="0"/>
          </a:p>
        </p:txBody>
      </p:sp>
    </p:spTree>
    <p:extLst>
      <p:ext uri="{BB962C8B-B14F-4D97-AF65-F5344CB8AC3E}">
        <p14:creationId xmlns:p14="http://schemas.microsoft.com/office/powerpoint/2010/main" val="2294938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r>
              <a:rPr lang="en-IN" dirty="0">
                <a:latin typeface="Times New Roman" pitchFamily="18" charset="0"/>
                <a:cs typeface="Times New Roman" pitchFamily="18" charset="0"/>
              </a:rPr>
              <a:t>Nested if else statement</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87951" y="1793920"/>
            <a:ext cx="6508385" cy="4227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2733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6048672"/>
          </a:xfrm>
        </p:spPr>
        <p:txBody>
          <a:bodyPr>
            <a:normAutofit/>
          </a:bodyPr>
          <a:lstStyle/>
          <a:p>
            <a:pPr marL="0" indent="0" algn="just">
              <a:buNone/>
            </a:pP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If the condition1 is false, the statement 3 will be executed otherwise it continues to perform the 2</a:t>
            </a:r>
            <a:r>
              <a:rPr lang="en-US" sz="2800" baseline="30000" dirty="0">
                <a:latin typeface="Times New Roman" pitchFamily="18" charset="0"/>
                <a:cs typeface="Times New Roman" pitchFamily="18" charset="0"/>
              </a:rPr>
              <a:t>nd</a:t>
            </a:r>
            <a:r>
              <a:rPr lang="en-US" sz="2800" dirty="0">
                <a:latin typeface="Times New Roman" pitchFamily="18" charset="0"/>
                <a:cs typeface="Times New Roman" pitchFamily="18" charset="0"/>
              </a:rPr>
              <a:t> test. If the condition2 is true, the statement1 will evaluated &amp; then the control is transferred to the statement-x.</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1471024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552728"/>
          </a:xfrm>
        </p:spPr>
        <p:txBody>
          <a:bodyPr>
            <a:normAutofit fontScale="40000" lnSpcReduction="20000"/>
          </a:bodyPr>
          <a:lstStyle/>
          <a:p>
            <a:pPr marL="0" indent="0">
              <a:buNone/>
            </a:pPr>
            <a:r>
              <a:rPr lang="en-US" sz="4200" b="1" dirty="0">
                <a:latin typeface="Times New Roman" pitchFamily="18" charset="0"/>
                <a:cs typeface="Times New Roman" pitchFamily="18" charset="0"/>
              </a:rPr>
              <a:t>Write a program to test whether a number entered is positive, negative, or equal to zero.</a:t>
            </a:r>
          </a:p>
          <a:p>
            <a:pPr marL="0" indent="0">
              <a:buNone/>
            </a:pPr>
            <a:endParaRPr lang="en-IN" sz="4200" dirty="0"/>
          </a:p>
          <a:p>
            <a:pPr marL="0" indent="0">
              <a:buNone/>
            </a:pPr>
            <a:r>
              <a:rPr lang="en-IN" sz="4000" dirty="0"/>
              <a:t>#include &lt;</a:t>
            </a:r>
            <a:r>
              <a:rPr lang="en-IN" sz="4000" dirty="0" err="1"/>
              <a:t>stdio.h</a:t>
            </a:r>
            <a:r>
              <a:rPr lang="en-IN" sz="4000" dirty="0"/>
              <a:t>&gt;   </a:t>
            </a:r>
          </a:p>
          <a:p>
            <a:pPr marL="0" indent="0">
              <a:buNone/>
            </a:pPr>
            <a:r>
              <a:rPr lang="en-IN" sz="4000" b="1" dirty="0" err="1"/>
              <a:t>int</a:t>
            </a:r>
            <a:r>
              <a:rPr lang="en-IN" sz="4000" dirty="0"/>
              <a:t> main() </a:t>
            </a:r>
          </a:p>
          <a:p>
            <a:pPr marL="0" indent="0">
              <a:buNone/>
            </a:pPr>
            <a:r>
              <a:rPr lang="en-IN" sz="4000" dirty="0"/>
              <a:t>{   </a:t>
            </a:r>
          </a:p>
          <a:p>
            <a:pPr marL="0" indent="0">
              <a:buNone/>
            </a:pPr>
            <a:r>
              <a:rPr lang="en-IN" sz="4000" dirty="0"/>
              <a:t>   </a:t>
            </a:r>
            <a:r>
              <a:rPr lang="en-IN" sz="4000" b="1" dirty="0" err="1"/>
              <a:t>int</a:t>
            </a:r>
            <a:r>
              <a:rPr lang="en-IN" sz="4000" dirty="0"/>
              <a:t> </a:t>
            </a:r>
            <a:r>
              <a:rPr lang="en-IN" sz="4000" dirty="0" err="1"/>
              <a:t>num</a:t>
            </a:r>
            <a:r>
              <a:rPr lang="en-IN" sz="4000" dirty="0"/>
              <a:t>;  </a:t>
            </a:r>
            <a:r>
              <a:rPr lang="en-IN" sz="4000" dirty="0" err="1"/>
              <a:t>printf</a:t>
            </a:r>
            <a:r>
              <a:rPr lang="en-IN" sz="4000" dirty="0"/>
              <a:t>("Enter a number: ");  </a:t>
            </a:r>
          </a:p>
          <a:p>
            <a:pPr marL="0" indent="0">
              <a:buNone/>
            </a:pPr>
            <a:r>
              <a:rPr lang="en-IN" sz="4000" dirty="0" err="1"/>
              <a:t>scanf</a:t>
            </a:r>
            <a:r>
              <a:rPr lang="en-IN" sz="4000" dirty="0"/>
              <a:t>("%d", &amp;</a:t>
            </a:r>
            <a:r>
              <a:rPr lang="en-IN" sz="4000" dirty="0" err="1"/>
              <a:t>num</a:t>
            </a:r>
            <a:r>
              <a:rPr lang="en-IN" sz="4000" dirty="0"/>
              <a:t>);  </a:t>
            </a:r>
          </a:p>
          <a:p>
            <a:pPr marL="0" indent="0">
              <a:buNone/>
            </a:pPr>
            <a:r>
              <a:rPr lang="en-IN" sz="4000" dirty="0"/>
              <a:t>     </a:t>
            </a:r>
            <a:r>
              <a:rPr lang="en-IN" sz="4000" b="1" dirty="0"/>
              <a:t>if</a:t>
            </a:r>
            <a:r>
              <a:rPr lang="en-IN" sz="4000" dirty="0"/>
              <a:t> (</a:t>
            </a:r>
            <a:r>
              <a:rPr lang="en-IN" sz="4000" dirty="0" err="1"/>
              <a:t>num</a:t>
            </a:r>
            <a:r>
              <a:rPr lang="en-IN" sz="4000" dirty="0"/>
              <a:t> &gt; 0) {  </a:t>
            </a:r>
          </a:p>
          <a:p>
            <a:pPr marL="0" indent="0">
              <a:buNone/>
            </a:pPr>
            <a:r>
              <a:rPr lang="en-IN" sz="4000" dirty="0" err="1"/>
              <a:t>printf</a:t>
            </a:r>
            <a:r>
              <a:rPr lang="en-IN" sz="4000" dirty="0"/>
              <a:t>("%d is positive.\n", </a:t>
            </a:r>
            <a:r>
              <a:rPr lang="en-IN" sz="4000" dirty="0" err="1"/>
              <a:t>num</a:t>
            </a:r>
            <a:r>
              <a:rPr lang="en-IN" sz="4000" dirty="0"/>
              <a:t>);  </a:t>
            </a:r>
          </a:p>
          <a:p>
            <a:pPr marL="0" indent="0">
              <a:buNone/>
            </a:pPr>
            <a:r>
              <a:rPr lang="en-IN" sz="4000" dirty="0"/>
              <a:t>   } </a:t>
            </a:r>
            <a:r>
              <a:rPr lang="en-IN" sz="4000" b="1" dirty="0"/>
              <a:t>else</a:t>
            </a:r>
            <a:r>
              <a:rPr lang="en-IN" sz="4000" dirty="0"/>
              <a:t> {  </a:t>
            </a:r>
          </a:p>
          <a:p>
            <a:pPr marL="0" indent="0">
              <a:buNone/>
            </a:pPr>
            <a:r>
              <a:rPr lang="en-IN" sz="4000" dirty="0"/>
              <a:t>      </a:t>
            </a:r>
            <a:r>
              <a:rPr lang="en-IN" sz="4000" b="1" dirty="0"/>
              <a:t>if</a:t>
            </a:r>
            <a:r>
              <a:rPr lang="en-IN" sz="4000" dirty="0"/>
              <a:t> (</a:t>
            </a:r>
            <a:r>
              <a:rPr lang="en-IN" sz="4000" dirty="0" err="1"/>
              <a:t>num</a:t>
            </a:r>
            <a:r>
              <a:rPr lang="en-IN" sz="4000" dirty="0"/>
              <a:t> &lt; 0) {  </a:t>
            </a:r>
          </a:p>
          <a:p>
            <a:pPr marL="0" indent="0">
              <a:buNone/>
            </a:pPr>
            <a:r>
              <a:rPr lang="en-IN" sz="4000" dirty="0" err="1"/>
              <a:t>printf</a:t>
            </a:r>
            <a:r>
              <a:rPr lang="en-IN" sz="4000" dirty="0"/>
              <a:t>("%d is negative.\n", </a:t>
            </a:r>
            <a:r>
              <a:rPr lang="en-IN" sz="4000" dirty="0" err="1"/>
              <a:t>num</a:t>
            </a:r>
            <a:r>
              <a:rPr lang="en-IN" sz="4000" dirty="0"/>
              <a:t>);  </a:t>
            </a:r>
          </a:p>
          <a:p>
            <a:pPr marL="0" indent="0">
              <a:buNone/>
            </a:pPr>
            <a:r>
              <a:rPr lang="en-IN" sz="4000" dirty="0"/>
              <a:t>      } </a:t>
            </a:r>
            <a:r>
              <a:rPr lang="en-IN" sz="4000" b="1" dirty="0"/>
              <a:t>else</a:t>
            </a:r>
            <a:r>
              <a:rPr lang="en-IN" sz="4000" dirty="0"/>
              <a:t> {  </a:t>
            </a:r>
          </a:p>
          <a:p>
            <a:pPr marL="0" indent="0">
              <a:buNone/>
            </a:pPr>
            <a:r>
              <a:rPr lang="en-IN" sz="4000" dirty="0" err="1"/>
              <a:t>printf</a:t>
            </a:r>
            <a:r>
              <a:rPr lang="en-IN" sz="4000" dirty="0"/>
              <a:t>("%d is zero.\n", </a:t>
            </a:r>
            <a:r>
              <a:rPr lang="en-IN" sz="4000" dirty="0" err="1"/>
              <a:t>num</a:t>
            </a:r>
            <a:r>
              <a:rPr lang="en-IN" sz="4000" dirty="0"/>
              <a:t>);  </a:t>
            </a:r>
          </a:p>
          <a:p>
            <a:pPr marL="0" indent="0">
              <a:buNone/>
            </a:pPr>
            <a:r>
              <a:rPr lang="en-IN" sz="4000" dirty="0"/>
              <a:t>      }  </a:t>
            </a:r>
          </a:p>
          <a:p>
            <a:pPr marL="0" indent="0">
              <a:buNone/>
            </a:pPr>
            <a:r>
              <a:rPr lang="en-IN" sz="4000" dirty="0"/>
              <a:t>   }  </a:t>
            </a:r>
          </a:p>
          <a:p>
            <a:pPr marL="0" indent="0">
              <a:buNone/>
            </a:pPr>
            <a:r>
              <a:rPr lang="en-IN" sz="4000" dirty="0"/>
              <a:t>   </a:t>
            </a:r>
            <a:r>
              <a:rPr lang="en-IN" sz="4000" b="1" dirty="0"/>
              <a:t>return</a:t>
            </a:r>
            <a:r>
              <a:rPr lang="en-IN" sz="4000" dirty="0"/>
              <a:t> 0;  </a:t>
            </a:r>
          </a:p>
          <a:p>
            <a:pPr marL="0" indent="0">
              <a:buNone/>
            </a:pPr>
            <a:r>
              <a:rPr lang="en-IN" sz="4000" dirty="0"/>
              <a:t>}  </a:t>
            </a:r>
          </a:p>
          <a:p>
            <a:pPr marL="0" indent="0">
              <a:buNone/>
            </a:pPr>
            <a:r>
              <a:rPr lang="en-US" sz="4000" b="1" dirty="0">
                <a:latin typeface="Times New Roman" pitchFamily="18" charset="0"/>
                <a:cs typeface="Times New Roman" pitchFamily="18" charset="0"/>
              </a:rPr>
              <a:t> Output</a:t>
            </a:r>
          </a:p>
          <a:p>
            <a:pPr marL="0" indent="0">
              <a:buNone/>
            </a:pPr>
            <a:r>
              <a:rPr lang="en-US" sz="4000" dirty="0"/>
              <a:t>Enter a number: 10 </a:t>
            </a:r>
          </a:p>
          <a:p>
            <a:pPr marL="0" indent="0">
              <a:buNone/>
            </a:pPr>
            <a:r>
              <a:rPr lang="en-US" sz="4000" dirty="0"/>
              <a:t>10 is positive. </a:t>
            </a:r>
          </a:p>
          <a:p>
            <a:pPr marL="0" indent="0">
              <a:buNone/>
            </a:pPr>
            <a:r>
              <a:rPr lang="en-US" sz="4000" dirty="0"/>
              <a:t>Enter a number: -5</a:t>
            </a:r>
          </a:p>
          <a:p>
            <a:pPr marL="0" indent="0">
              <a:buNone/>
            </a:pPr>
            <a:r>
              <a:rPr lang="en-US" sz="4000" dirty="0"/>
              <a:t> -5 is negative. </a:t>
            </a:r>
          </a:p>
          <a:p>
            <a:pPr marL="0" indent="0">
              <a:buNone/>
            </a:pPr>
            <a:r>
              <a:rPr lang="en-US" sz="4000" dirty="0"/>
              <a:t>Enter a number: 0 </a:t>
            </a:r>
          </a:p>
          <a:p>
            <a:pPr marL="0" indent="0">
              <a:buNone/>
            </a:pPr>
            <a:r>
              <a:rPr lang="en-US" sz="4000" dirty="0"/>
              <a:t>0 is zero.</a:t>
            </a:r>
            <a:endParaRPr lang="en-US" sz="4000" dirty="0">
              <a:latin typeface="Times New Roman" pitchFamily="18" charset="0"/>
              <a:cs typeface="Times New Roman" pitchFamily="18" charset="0"/>
            </a:endParaRPr>
          </a:p>
          <a:p>
            <a:pPr marL="0" indent="0">
              <a:buNone/>
            </a:pPr>
            <a:endParaRPr lang="en-IN" dirty="0"/>
          </a:p>
        </p:txBody>
      </p:sp>
    </p:spTree>
    <p:extLst>
      <p:ext uri="{BB962C8B-B14F-4D97-AF65-F5344CB8AC3E}">
        <p14:creationId xmlns:p14="http://schemas.microsoft.com/office/powerpoint/2010/main" val="706147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336704"/>
          </a:xfrm>
        </p:spPr>
        <p:txBody>
          <a:bodyPr>
            <a:normAutofit fontScale="62500" lnSpcReduction="20000"/>
          </a:bodyPr>
          <a:lstStyle/>
          <a:p>
            <a:pPr marL="0" indent="0">
              <a:buNone/>
            </a:pPr>
            <a:r>
              <a:rPr lang="en-IN" sz="4000" b="1" dirty="0">
                <a:latin typeface="Times New Roman" pitchFamily="18" charset="0"/>
                <a:cs typeface="Times New Roman" pitchFamily="18" charset="0"/>
              </a:rPr>
              <a:t>4.Else if ladder</a:t>
            </a:r>
            <a:endParaRPr lang="en-US" sz="4000" dirty="0"/>
          </a:p>
          <a:p>
            <a:pPr marL="0" indent="0" algn="just">
              <a:buNone/>
            </a:pPr>
            <a:r>
              <a:rPr lang="en-US" dirty="0">
                <a:latin typeface="Times New Roman" pitchFamily="18" charset="0"/>
                <a:cs typeface="Times New Roman" pitchFamily="18" charset="0"/>
              </a:rPr>
              <a:t>There is another way of putting if’s together when multipath decisions are involved. A multipath decision is a chain of if’s in which the statement associated with each else is an if.</a:t>
            </a:r>
          </a:p>
          <a:p>
            <a:pPr marL="0" indent="0">
              <a:buNone/>
            </a:pPr>
            <a:r>
              <a:rPr lang="en-US" sz="4000" dirty="0"/>
              <a:t>Syntax:</a:t>
            </a:r>
          </a:p>
          <a:p>
            <a:pPr marL="0" indent="0">
              <a:buNone/>
            </a:pPr>
            <a:r>
              <a:rPr lang="en-US" dirty="0"/>
              <a:t>if(condition1)</a:t>
            </a:r>
          </a:p>
          <a:p>
            <a:pPr marL="0" indent="0">
              <a:buNone/>
            </a:pPr>
            <a:r>
              <a:rPr lang="en-US" dirty="0"/>
              <a:t>{  </a:t>
            </a:r>
          </a:p>
          <a:p>
            <a:pPr marL="0" indent="0">
              <a:buNone/>
            </a:pPr>
            <a:r>
              <a:rPr lang="en-US" dirty="0"/>
              <a:t>  //code to be executed if condition1 is true  </a:t>
            </a:r>
          </a:p>
          <a:p>
            <a:pPr marL="0" indent="0">
              <a:buNone/>
            </a:pPr>
            <a:r>
              <a:rPr lang="en-US" dirty="0"/>
              <a:t>}</a:t>
            </a:r>
          </a:p>
          <a:p>
            <a:pPr marL="0" indent="0">
              <a:buNone/>
            </a:pPr>
            <a:r>
              <a:rPr lang="en-US" b="1" dirty="0"/>
              <a:t>else</a:t>
            </a:r>
            <a:r>
              <a:rPr lang="en-US" dirty="0"/>
              <a:t> </a:t>
            </a:r>
            <a:r>
              <a:rPr lang="en-US" b="1" dirty="0"/>
              <a:t>if</a:t>
            </a:r>
            <a:r>
              <a:rPr lang="en-US" dirty="0"/>
              <a:t>(condition2){  </a:t>
            </a:r>
          </a:p>
          <a:p>
            <a:pPr marL="0" indent="0">
              <a:buNone/>
            </a:pPr>
            <a:r>
              <a:rPr lang="en-US" dirty="0"/>
              <a:t>  //code to be executed if condition2 is true  </a:t>
            </a:r>
          </a:p>
          <a:p>
            <a:pPr marL="0" indent="0">
              <a:buNone/>
            </a:pPr>
            <a:r>
              <a:rPr lang="en-US" dirty="0"/>
              <a:t>}  </a:t>
            </a:r>
          </a:p>
          <a:p>
            <a:pPr marL="0" indent="0">
              <a:buNone/>
            </a:pPr>
            <a:r>
              <a:rPr lang="en-US" b="1" dirty="0"/>
              <a:t>else</a:t>
            </a:r>
            <a:r>
              <a:rPr lang="en-US" dirty="0"/>
              <a:t> </a:t>
            </a:r>
            <a:r>
              <a:rPr lang="en-US" b="1" dirty="0"/>
              <a:t>if</a:t>
            </a:r>
            <a:r>
              <a:rPr lang="en-US" dirty="0"/>
              <a:t>(condition3){  </a:t>
            </a:r>
          </a:p>
          <a:p>
            <a:pPr marL="0" indent="0">
              <a:buNone/>
            </a:pPr>
            <a:r>
              <a:rPr lang="en-US" dirty="0"/>
              <a:t>  //code to be executed if condition3 is true  </a:t>
            </a:r>
          </a:p>
          <a:p>
            <a:pPr marL="0" indent="0">
              <a:buNone/>
            </a:pPr>
            <a:r>
              <a:rPr lang="en-US" dirty="0"/>
              <a:t>}  </a:t>
            </a:r>
          </a:p>
          <a:p>
            <a:pPr marL="0" indent="0">
              <a:buNone/>
            </a:pPr>
            <a:r>
              <a:rPr lang="en-US" dirty="0"/>
              <a:t>...  </a:t>
            </a:r>
          </a:p>
          <a:p>
            <a:pPr marL="0" indent="0">
              <a:buNone/>
            </a:pPr>
            <a:r>
              <a:rPr lang="en-US" b="1" dirty="0"/>
              <a:t>Else</a:t>
            </a:r>
          </a:p>
          <a:p>
            <a:pPr marL="0" indent="0">
              <a:buNone/>
            </a:pPr>
            <a:r>
              <a:rPr lang="en-US" dirty="0"/>
              <a:t>{  </a:t>
            </a:r>
          </a:p>
          <a:p>
            <a:pPr marL="0" indent="0">
              <a:buNone/>
            </a:pPr>
            <a:r>
              <a:rPr lang="en-US" dirty="0"/>
              <a:t>  //code to be executed if all the conditions are false  </a:t>
            </a:r>
          </a:p>
          <a:p>
            <a:pPr marL="0" indent="0">
              <a:buNone/>
            </a:pPr>
            <a:r>
              <a:rPr lang="en-US" dirty="0"/>
              <a:t>}  </a:t>
            </a:r>
          </a:p>
          <a:p>
            <a:pPr marL="0" indent="0">
              <a:buNone/>
            </a:pPr>
            <a:endParaRPr lang="en-IN" dirty="0"/>
          </a:p>
        </p:txBody>
      </p:sp>
    </p:spTree>
    <p:extLst>
      <p:ext uri="{BB962C8B-B14F-4D97-AF65-F5344CB8AC3E}">
        <p14:creationId xmlns:p14="http://schemas.microsoft.com/office/powerpoint/2010/main" val="42612133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a:latin typeface="Times New Roman" pitchFamily="18" charset="0"/>
                <a:cs typeface="Times New Roman" pitchFamily="18" charset="0"/>
              </a:rPr>
              <a:t>Else if ladder</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1600200"/>
            <a:ext cx="698477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24689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5865515"/>
          </a:xfrm>
        </p:spPr>
        <p:txBody>
          <a:bodyPr>
            <a:normAutofit/>
          </a:bodyPr>
          <a:lstStyle/>
          <a:p>
            <a:pPr algn="just"/>
            <a:r>
              <a:rPr lang="en-US" sz="2800" dirty="0">
                <a:latin typeface="Times New Roman" pitchFamily="18" charset="0"/>
                <a:cs typeface="Times New Roman" pitchFamily="18" charset="0"/>
              </a:rPr>
              <a:t>This construction is known as the else if ladder.  </a:t>
            </a:r>
            <a:endParaRPr lang="en-IN"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The conditions are evaluated the top downwards. as soon as a true condition is found, the statement associated with it is executed &amp; the control is transferred  to the statement–x (skipping the rest of the ladder). </a:t>
            </a:r>
            <a:endParaRPr lang="en-IN"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When all the n conditions become false then the final else containing the default statement will be executed. </a:t>
            </a:r>
            <a:endParaRPr lang="en-IN" sz="2800" dirty="0">
              <a:latin typeface="Times New Roman" pitchFamily="18" charset="0"/>
              <a:cs typeface="Times New Roman" pitchFamily="18" charset="0"/>
            </a:endParaRPr>
          </a:p>
          <a:p>
            <a:endParaRPr lang="en-IN" dirty="0"/>
          </a:p>
        </p:txBody>
      </p:sp>
    </p:spTree>
    <p:extLst>
      <p:ext uri="{BB962C8B-B14F-4D97-AF65-F5344CB8AC3E}">
        <p14:creationId xmlns:p14="http://schemas.microsoft.com/office/powerpoint/2010/main" val="33162762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80720"/>
          </a:xfrm>
        </p:spPr>
        <p:txBody>
          <a:bodyPr>
            <a:normAutofit fontScale="77500" lnSpcReduction="20000"/>
          </a:bodyPr>
          <a:lstStyle/>
          <a:p>
            <a:pPr marL="0" indent="0">
              <a:buNone/>
            </a:pPr>
            <a:r>
              <a:rPr lang="en-US" sz="2800" b="1" dirty="0">
                <a:latin typeface="Times New Roman" pitchFamily="18" charset="0"/>
                <a:cs typeface="Times New Roman" pitchFamily="18" charset="0"/>
              </a:rPr>
              <a:t>Write a program to test whether a number is equal or not.</a:t>
            </a:r>
            <a:endParaRPr lang="en-US" sz="2600" dirty="0">
              <a:latin typeface="Times New Roman" pitchFamily="18" charset="0"/>
              <a:cs typeface="Times New Roman" pitchFamily="18" charset="0"/>
            </a:endParaRPr>
          </a:p>
          <a:p>
            <a:pPr marL="0" indent="0">
              <a:buNone/>
            </a:pPr>
            <a:r>
              <a:rPr lang="en-US" sz="2600" dirty="0">
                <a:latin typeface="Times New Roman" pitchFamily="18" charset="0"/>
                <a:cs typeface="Times New Roman" pitchFamily="18" charset="0"/>
              </a:rPr>
              <a:t>#include&lt;</a:t>
            </a:r>
            <a:r>
              <a:rPr lang="en-US" sz="2600" dirty="0" err="1">
                <a:latin typeface="Times New Roman" pitchFamily="18" charset="0"/>
                <a:cs typeface="Times New Roman" pitchFamily="18" charset="0"/>
              </a:rPr>
              <a:t>stdio.h</a:t>
            </a:r>
            <a:r>
              <a:rPr lang="en-US" sz="2600" dirty="0">
                <a:latin typeface="Times New Roman" pitchFamily="18" charset="0"/>
                <a:cs typeface="Times New Roman" pitchFamily="18" charset="0"/>
              </a:rPr>
              <a:t>&gt;    </a:t>
            </a:r>
          </a:p>
          <a:p>
            <a:pPr marL="0" indent="0">
              <a:buNone/>
            </a:pPr>
            <a:r>
              <a:rPr lang="en-US" sz="2600" b="1" dirty="0" err="1">
                <a:latin typeface="Times New Roman" pitchFamily="18" charset="0"/>
                <a:cs typeface="Times New Roman" pitchFamily="18" charset="0"/>
              </a:rPr>
              <a:t>int</a:t>
            </a:r>
            <a:r>
              <a:rPr lang="en-US" sz="2600" dirty="0">
                <a:latin typeface="Times New Roman" pitchFamily="18" charset="0"/>
                <a:cs typeface="Times New Roman" pitchFamily="18" charset="0"/>
              </a:rPr>
              <a:t> main(){    </a:t>
            </a:r>
          </a:p>
          <a:p>
            <a:pPr marL="0" indent="0">
              <a:buNone/>
            </a:pPr>
            <a:r>
              <a:rPr lang="en-US" sz="2600" b="1" dirty="0" err="1">
                <a:latin typeface="Times New Roman" pitchFamily="18" charset="0"/>
                <a:cs typeface="Times New Roman" pitchFamily="18" charset="0"/>
              </a:rPr>
              <a:t>int</a:t>
            </a:r>
            <a:r>
              <a:rPr lang="en-US" sz="2600" dirty="0">
                <a:latin typeface="Times New Roman" pitchFamily="18" charset="0"/>
                <a:cs typeface="Times New Roman" pitchFamily="18" charset="0"/>
              </a:rPr>
              <a:t> number=0;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("enter a number:");    </a:t>
            </a:r>
          </a:p>
          <a:p>
            <a:pPr marL="0" indent="0">
              <a:buNone/>
            </a:pPr>
            <a:r>
              <a:rPr lang="en-US" sz="2600" dirty="0" err="1">
                <a:latin typeface="Times New Roman" pitchFamily="18" charset="0"/>
                <a:cs typeface="Times New Roman" pitchFamily="18" charset="0"/>
              </a:rPr>
              <a:t>scanf</a:t>
            </a:r>
            <a:r>
              <a:rPr lang="en-US" sz="2600" dirty="0">
                <a:latin typeface="Times New Roman" pitchFamily="18" charset="0"/>
                <a:cs typeface="Times New Roman" pitchFamily="18" charset="0"/>
              </a:rPr>
              <a:t>("%</a:t>
            </a:r>
            <a:r>
              <a:rPr lang="en-US" sz="2600" dirty="0" err="1">
                <a:latin typeface="Times New Roman" pitchFamily="18" charset="0"/>
                <a:cs typeface="Times New Roman" pitchFamily="18" charset="0"/>
              </a:rPr>
              <a:t>d",&amp;number</a:t>
            </a: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if</a:t>
            </a:r>
            <a:r>
              <a:rPr lang="en-US" sz="2600" dirty="0">
                <a:latin typeface="Times New Roman" pitchFamily="18" charset="0"/>
                <a:cs typeface="Times New Roman" pitchFamily="18" charset="0"/>
              </a:rPr>
              <a:t>(number==10){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("number is equals to 10");    </a:t>
            </a:r>
          </a:p>
          <a:p>
            <a:pPr marL="0" indent="0">
              <a:buNone/>
            </a:pP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else</a:t>
            </a:r>
            <a:r>
              <a:rPr lang="en-US" sz="2600" dirty="0">
                <a:latin typeface="Times New Roman" pitchFamily="18" charset="0"/>
                <a:cs typeface="Times New Roman" pitchFamily="18" charset="0"/>
              </a:rPr>
              <a:t> </a:t>
            </a:r>
            <a:r>
              <a:rPr lang="en-US" sz="2600" b="1" dirty="0">
                <a:latin typeface="Times New Roman" pitchFamily="18" charset="0"/>
                <a:cs typeface="Times New Roman" pitchFamily="18" charset="0"/>
              </a:rPr>
              <a:t>if</a:t>
            </a:r>
            <a:r>
              <a:rPr lang="en-US" sz="2600" dirty="0">
                <a:latin typeface="Times New Roman" pitchFamily="18" charset="0"/>
                <a:cs typeface="Times New Roman" pitchFamily="18" charset="0"/>
              </a:rPr>
              <a:t>(number==50){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("number is equal to 50");    </a:t>
            </a:r>
          </a:p>
          <a:p>
            <a:pPr marL="0" indent="0">
              <a:buNone/>
            </a:pP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else</a:t>
            </a:r>
            <a:r>
              <a:rPr lang="en-US" sz="2600" dirty="0">
                <a:latin typeface="Times New Roman" pitchFamily="18" charset="0"/>
                <a:cs typeface="Times New Roman" pitchFamily="18" charset="0"/>
              </a:rPr>
              <a:t> </a:t>
            </a:r>
            <a:r>
              <a:rPr lang="en-US" sz="2600" b="1" dirty="0">
                <a:latin typeface="Times New Roman" pitchFamily="18" charset="0"/>
                <a:cs typeface="Times New Roman" pitchFamily="18" charset="0"/>
              </a:rPr>
              <a:t>if</a:t>
            </a:r>
            <a:r>
              <a:rPr lang="en-US" sz="2600" dirty="0">
                <a:latin typeface="Times New Roman" pitchFamily="18" charset="0"/>
                <a:cs typeface="Times New Roman" pitchFamily="18" charset="0"/>
              </a:rPr>
              <a:t>(number==100){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("number is equal to 100");    </a:t>
            </a:r>
          </a:p>
          <a:p>
            <a:pPr marL="0" indent="0">
              <a:buNone/>
            </a:pP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else</a:t>
            </a:r>
            <a:r>
              <a:rPr lang="en-US" sz="2600" dirty="0">
                <a:latin typeface="Times New Roman" pitchFamily="18" charset="0"/>
                <a:cs typeface="Times New Roman" pitchFamily="18" charset="0"/>
              </a:rPr>
              <a:t>{    </a:t>
            </a:r>
          </a:p>
          <a:p>
            <a:pPr marL="0" indent="0">
              <a:buNone/>
            </a:pPr>
            <a:r>
              <a:rPr lang="en-US" sz="2600" dirty="0" err="1">
                <a:latin typeface="Times New Roman" pitchFamily="18" charset="0"/>
                <a:cs typeface="Times New Roman" pitchFamily="18" charset="0"/>
              </a:rPr>
              <a:t>printf</a:t>
            </a:r>
            <a:r>
              <a:rPr lang="en-US" sz="2600" dirty="0">
                <a:latin typeface="Times New Roman" pitchFamily="18" charset="0"/>
                <a:cs typeface="Times New Roman" pitchFamily="18" charset="0"/>
              </a:rPr>
              <a:t>("number is not equal to 10, 50 or 100");    </a:t>
            </a:r>
          </a:p>
          <a:p>
            <a:pPr marL="0" indent="0">
              <a:buNone/>
            </a:pPr>
            <a:r>
              <a:rPr lang="en-US" sz="2600" dirty="0">
                <a:latin typeface="Times New Roman" pitchFamily="18" charset="0"/>
                <a:cs typeface="Times New Roman" pitchFamily="18" charset="0"/>
              </a:rPr>
              <a:t>}    </a:t>
            </a:r>
          </a:p>
          <a:p>
            <a:pPr marL="0" indent="0">
              <a:buNone/>
            </a:pPr>
            <a:r>
              <a:rPr lang="en-US" sz="2600" b="1" dirty="0">
                <a:latin typeface="Times New Roman" pitchFamily="18" charset="0"/>
                <a:cs typeface="Times New Roman" pitchFamily="18" charset="0"/>
              </a:rPr>
              <a:t>return</a:t>
            </a:r>
            <a:r>
              <a:rPr lang="en-US" sz="2600" dirty="0">
                <a:latin typeface="Times New Roman" pitchFamily="18" charset="0"/>
                <a:cs typeface="Times New Roman" pitchFamily="18" charset="0"/>
              </a:rPr>
              <a:t> 0;  </a:t>
            </a:r>
          </a:p>
          <a:p>
            <a:pPr marL="0" indent="0">
              <a:buNone/>
            </a:pPr>
            <a:r>
              <a:rPr lang="en-US" sz="2600" dirty="0">
                <a:latin typeface="Times New Roman" pitchFamily="18" charset="0"/>
                <a:cs typeface="Times New Roman" pitchFamily="18" charset="0"/>
              </a:rPr>
              <a:t>}    </a:t>
            </a:r>
          </a:p>
          <a:p>
            <a:pPr marL="0" indent="0">
              <a:buNone/>
            </a:pPr>
            <a:endParaRPr lang="en-IN" dirty="0"/>
          </a:p>
        </p:txBody>
      </p:sp>
    </p:spTree>
    <p:extLst>
      <p:ext uri="{BB962C8B-B14F-4D97-AF65-F5344CB8AC3E}">
        <p14:creationId xmlns:p14="http://schemas.microsoft.com/office/powerpoint/2010/main" val="12396928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361459"/>
          </a:xfrm>
        </p:spPr>
        <p:txBody>
          <a:bodyPr/>
          <a:lstStyle/>
          <a:p>
            <a:pPr marL="0" indent="0">
              <a:buNone/>
            </a:pPr>
            <a:r>
              <a:rPr lang="en-US" b="1" dirty="0">
                <a:latin typeface="Times New Roman" pitchFamily="18" charset="0"/>
                <a:cs typeface="Times New Roman" pitchFamily="18" charset="0"/>
              </a:rPr>
              <a:t>Output</a:t>
            </a:r>
          </a:p>
          <a:p>
            <a:pPr marL="0" indent="0">
              <a:buNone/>
            </a:pPr>
            <a:r>
              <a:rPr lang="en-US" sz="2800" dirty="0">
                <a:latin typeface="Times New Roman" pitchFamily="18" charset="0"/>
                <a:cs typeface="Times New Roman" pitchFamily="18" charset="0"/>
              </a:rPr>
              <a:t>enter a number:4</a:t>
            </a:r>
          </a:p>
          <a:p>
            <a:pPr marL="0" indent="0">
              <a:buNone/>
            </a:pPr>
            <a:r>
              <a:rPr lang="en-US" sz="2800" dirty="0">
                <a:latin typeface="Times New Roman" pitchFamily="18" charset="0"/>
                <a:cs typeface="Times New Roman" pitchFamily="18" charset="0"/>
              </a:rPr>
              <a:t> number is not equal to 10, 50 or 100 </a:t>
            </a:r>
          </a:p>
          <a:p>
            <a:pPr marL="0" indent="0">
              <a:buNone/>
            </a:pPr>
            <a:r>
              <a:rPr lang="en-US" sz="2800" dirty="0">
                <a:latin typeface="Times New Roman" pitchFamily="18" charset="0"/>
                <a:cs typeface="Times New Roman" pitchFamily="18" charset="0"/>
              </a:rPr>
              <a:t>enter a number:50 </a:t>
            </a:r>
          </a:p>
          <a:p>
            <a:pPr marL="0" indent="0">
              <a:buNone/>
            </a:pPr>
            <a:r>
              <a:rPr lang="en-US" sz="2800" dirty="0">
                <a:latin typeface="Times New Roman" pitchFamily="18" charset="0"/>
                <a:cs typeface="Times New Roman" pitchFamily="18" charset="0"/>
              </a:rPr>
              <a:t>number is equal to 50</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4081793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normAutofit fontScale="85000" lnSpcReduction="20000"/>
          </a:bodyPr>
          <a:lstStyle/>
          <a:p>
            <a:pPr>
              <a:buFont typeface="Wingdings" pitchFamily="2" charset="2"/>
              <a:buChar char="Ø"/>
            </a:pPr>
            <a:r>
              <a:rPr lang="en-US" dirty="0"/>
              <a:t>One of the essential operations performed in a C language programs is to provide input values to the program and output the data produced by the program to a standard output device.</a:t>
            </a:r>
          </a:p>
          <a:p>
            <a:pPr>
              <a:buFont typeface="Wingdings" pitchFamily="2" charset="2"/>
              <a:buChar char="Ø"/>
            </a:pPr>
            <a:r>
              <a:rPr lang="en-US" dirty="0"/>
              <a:t>We can assign values to variable through assignment statements such as x = 5 a = 0 ; and so on. </a:t>
            </a:r>
          </a:p>
          <a:p>
            <a:pPr>
              <a:buFont typeface="Wingdings" pitchFamily="2" charset="2"/>
              <a:buChar char="Ø"/>
            </a:pPr>
            <a:r>
              <a:rPr lang="en-US" dirty="0"/>
              <a:t>Another method is to use the Input then scanf which can be used to read data from a key board. </a:t>
            </a:r>
          </a:p>
          <a:p>
            <a:pPr>
              <a:buFont typeface="Wingdings" pitchFamily="2" charset="2"/>
              <a:buChar char="Ø"/>
            </a:pPr>
            <a:r>
              <a:rPr lang="en-US" dirty="0"/>
              <a:t>For outputting results we have used extensively the function printf which sends results out to a terminal. </a:t>
            </a:r>
          </a:p>
          <a:p>
            <a:pPr>
              <a:buFont typeface="Wingdings" pitchFamily="2" charset="2"/>
              <a:buChar char="Ø"/>
            </a:pPr>
            <a:r>
              <a:rPr lang="en-US" dirty="0"/>
              <a:t>There exists several functions in ‘C’ language that can carry out input output operations. </a:t>
            </a:r>
          </a:p>
          <a:p>
            <a:pPr>
              <a:buFont typeface="Wingdings" pitchFamily="2" charset="2"/>
              <a:buChar char="Ø"/>
            </a:pPr>
            <a:r>
              <a:rPr lang="en-US" dirty="0"/>
              <a:t>These functions are collectively known as standard Input/Output Library. </a:t>
            </a:r>
          </a:p>
          <a:p>
            <a:pPr>
              <a:buFont typeface="Wingdings" pitchFamily="2" charset="2"/>
              <a:buChar char="Ø"/>
            </a:pPr>
            <a:r>
              <a:rPr lang="en-US" dirty="0"/>
              <a:t>Each program that uses standard input / out put function must contain the statement. </a:t>
            </a:r>
          </a:p>
          <a:p>
            <a:pPr marL="0" indent="0">
              <a:buNone/>
            </a:pPr>
            <a:r>
              <a:rPr lang="en-US" dirty="0"/>
              <a:t># include &lt; stdio.h &gt; at the beginning .</a:t>
            </a:r>
            <a:endParaRPr lang="en-IN" dirty="0"/>
          </a:p>
        </p:txBody>
      </p:sp>
    </p:spTree>
    <p:extLst>
      <p:ext uri="{BB962C8B-B14F-4D97-AF65-F5344CB8AC3E}">
        <p14:creationId xmlns:p14="http://schemas.microsoft.com/office/powerpoint/2010/main" val="2857651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IN" dirty="0">
                <a:latin typeface="Times New Roman" pitchFamily="18" charset="0"/>
                <a:cs typeface="Times New Roman" pitchFamily="18" charset="0"/>
              </a:rPr>
              <a:t>Switch statement</a:t>
            </a:r>
          </a:p>
        </p:txBody>
      </p:sp>
      <p:sp>
        <p:nvSpPr>
          <p:cNvPr id="3" name="Content Placeholder 2"/>
          <p:cNvSpPr>
            <a:spLocks noGrp="1"/>
          </p:cNvSpPr>
          <p:nvPr>
            <p:ph idx="1"/>
          </p:nvPr>
        </p:nvSpPr>
        <p:spPr>
          <a:xfrm>
            <a:off x="457200" y="908720"/>
            <a:ext cx="8229600" cy="5688632"/>
          </a:xfrm>
        </p:spPr>
        <p:txBody>
          <a:bodyPr>
            <a:normAutofit fontScale="85000" lnSpcReduction="20000"/>
          </a:bodyPr>
          <a:lstStyle/>
          <a:p>
            <a:pPr marL="0" indent="0" algn="just">
              <a:buNone/>
            </a:pPr>
            <a:r>
              <a:rPr lang="en-US" sz="2400" dirty="0">
                <a:latin typeface="Times New Roman" pitchFamily="18" charset="0"/>
                <a:cs typeface="Times New Roman" pitchFamily="18" charset="0"/>
              </a:rPr>
              <a:t>C has a built–in multi way decision statement known as a switch. The switch statement tests the value of a given variable (or </a:t>
            </a:r>
            <a:r>
              <a:rPr lang="en-US" sz="2400" dirty="0" err="1">
                <a:latin typeface="Times New Roman" pitchFamily="18" charset="0"/>
                <a:cs typeface="Times New Roman" pitchFamily="18" charset="0"/>
              </a:rPr>
              <a:t>exp</a:t>
            </a:r>
            <a:r>
              <a:rPr lang="en-US" sz="2400" dirty="0">
                <a:latin typeface="Times New Roman" pitchFamily="18" charset="0"/>
                <a:cs typeface="Times New Roman" pitchFamily="18" charset="0"/>
              </a:rPr>
              <a:t>) against a list of case values &amp; when a match is found , a block of statements announced with that case is executed.</a:t>
            </a:r>
          </a:p>
          <a:p>
            <a:pPr marL="0" indent="0">
              <a:buNone/>
            </a:pPr>
            <a:r>
              <a:rPr lang="en-US" sz="2400" b="1" dirty="0"/>
              <a:t>Syntax:</a:t>
            </a:r>
          </a:p>
          <a:p>
            <a:r>
              <a:rPr lang="en-US" sz="2400" dirty="0"/>
              <a:t>switch(expression)</a:t>
            </a:r>
          </a:p>
          <a:p>
            <a:r>
              <a:rPr lang="en-US" sz="2400" dirty="0"/>
              <a:t>{    </a:t>
            </a:r>
          </a:p>
          <a:p>
            <a:r>
              <a:rPr lang="en-US" sz="2400" b="1" dirty="0"/>
              <a:t>case</a:t>
            </a:r>
            <a:r>
              <a:rPr lang="en-US" sz="2400" dirty="0"/>
              <a:t> value1:    </a:t>
            </a:r>
          </a:p>
          <a:p>
            <a:r>
              <a:rPr lang="en-US" sz="2400" dirty="0"/>
              <a:t> //code to be executed;    </a:t>
            </a:r>
          </a:p>
          <a:p>
            <a:r>
              <a:rPr lang="en-US" sz="2400" dirty="0"/>
              <a:t> </a:t>
            </a:r>
            <a:r>
              <a:rPr lang="en-US" sz="2400" b="1" dirty="0"/>
              <a:t>break</a:t>
            </a:r>
            <a:r>
              <a:rPr lang="en-US" sz="2400" dirty="0"/>
              <a:t>;  //optional  </a:t>
            </a:r>
          </a:p>
          <a:p>
            <a:r>
              <a:rPr lang="en-US" sz="2400" b="1" dirty="0"/>
              <a:t>case</a:t>
            </a:r>
            <a:r>
              <a:rPr lang="en-US" sz="2400" dirty="0"/>
              <a:t> value2:    </a:t>
            </a:r>
          </a:p>
          <a:p>
            <a:r>
              <a:rPr lang="en-US" sz="2400" dirty="0"/>
              <a:t> //code to be executed;    </a:t>
            </a:r>
          </a:p>
          <a:p>
            <a:r>
              <a:rPr lang="en-US" sz="2400" dirty="0"/>
              <a:t> </a:t>
            </a:r>
            <a:r>
              <a:rPr lang="en-US" sz="2400" b="1" dirty="0"/>
              <a:t>break</a:t>
            </a:r>
            <a:r>
              <a:rPr lang="en-US" sz="2400" dirty="0"/>
              <a:t>;  //optional  </a:t>
            </a:r>
          </a:p>
          <a:p>
            <a:r>
              <a:rPr lang="en-US" sz="2400" dirty="0"/>
              <a:t>......    </a:t>
            </a:r>
          </a:p>
          <a:p>
            <a:pPr marL="0" indent="0">
              <a:buNone/>
            </a:pPr>
            <a:r>
              <a:rPr lang="en-US" sz="2400" dirty="0"/>
              <a:t>    </a:t>
            </a:r>
          </a:p>
          <a:p>
            <a:r>
              <a:rPr lang="en-US" sz="2400" b="1" dirty="0"/>
              <a:t>default</a:t>
            </a:r>
            <a:r>
              <a:rPr lang="en-US" sz="2400" dirty="0"/>
              <a:t>:     </a:t>
            </a:r>
          </a:p>
          <a:p>
            <a:r>
              <a:rPr lang="en-US" sz="2400" dirty="0"/>
              <a:t> code to be executed </a:t>
            </a:r>
            <a:r>
              <a:rPr lang="en-US" sz="2400" b="1" dirty="0"/>
              <a:t>if</a:t>
            </a:r>
            <a:r>
              <a:rPr lang="en-US" sz="2400" dirty="0"/>
              <a:t> all cases are not matched;    </a:t>
            </a:r>
          </a:p>
          <a:p>
            <a:r>
              <a:rPr lang="en-US" sz="2400" dirty="0"/>
              <a:t>}    </a:t>
            </a:r>
          </a:p>
          <a:p>
            <a:pPr marL="0" indent="0" algn="just">
              <a:buNone/>
            </a:pP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40139312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476821"/>
            <a:ext cx="7920880" cy="6192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78738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724942"/>
          </a:xfrm>
        </p:spPr>
        <p:txBody>
          <a:bodyPr>
            <a:noAutofit/>
          </a:bodyPr>
          <a:lstStyle/>
          <a:p>
            <a:r>
              <a:rPr lang="en-US" sz="3600" dirty="0">
                <a:latin typeface="Times New Roman" pitchFamily="18" charset="0"/>
                <a:cs typeface="Times New Roman" pitchFamily="18" charset="0"/>
              </a:rPr>
              <a:t>Rules for switch statement in C language</a:t>
            </a:r>
            <a:br>
              <a:rPr lang="en-US" sz="3600" dirty="0">
                <a:latin typeface="Times New Roman" pitchFamily="18" charset="0"/>
                <a:cs typeface="Times New Roman" pitchFamily="18" charset="0"/>
              </a:rPr>
            </a:br>
            <a:endParaRPr lang="en-IN" sz="36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40768"/>
            <a:ext cx="8229600" cy="4785395"/>
          </a:xfrm>
        </p:spPr>
        <p:txBody>
          <a:bodyPr>
            <a:normAutofit/>
          </a:bodyPr>
          <a:lstStyle/>
          <a:p>
            <a:pPr algn="just"/>
            <a:r>
              <a:rPr lang="en-US" sz="2800" dirty="0">
                <a:latin typeface="Times New Roman" pitchFamily="18" charset="0"/>
                <a:cs typeface="Times New Roman" pitchFamily="18" charset="0"/>
              </a:rPr>
              <a:t>The switch expression must be of an integer or character type.</a:t>
            </a:r>
          </a:p>
          <a:p>
            <a:pPr algn="just"/>
            <a:r>
              <a:rPr lang="en-US" sz="2800" dirty="0">
                <a:latin typeface="Times New Roman" pitchFamily="18" charset="0"/>
                <a:cs typeface="Times New Roman" pitchFamily="18" charset="0"/>
              </a:rPr>
              <a:t>The case value must be an integer or character constant.</a:t>
            </a:r>
          </a:p>
          <a:p>
            <a:pPr algn="just"/>
            <a:r>
              <a:rPr lang="en-US" sz="2800" dirty="0">
                <a:latin typeface="Times New Roman" pitchFamily="18" charset="0"/>
                <a:cs typeface="Times New Roman" pitchFamily="18" charset="0"/>
              </a:rPr>
              <a:t>The case value can be used only inside the switch statement.</a:t>
            </a:r>
          </a:p>
          <a:p>
            <a:pPr algn="just"/>
            <a:r>
              <a:rPr lang="en-US" sz="2800" dirty="0">
                <a:latin typeface="Times New Roman" pitchFamily="18" charset="0"/>
                <a:cs typeface="Times New Roman" pitchFamily="18" charset="0"/>
              </a:rPr>
              <a:t>The break statement in switch case is not must. It is optional. If there is no break statement found in the case, all the cases will be executed present after the matched case.</a:t>
            </a:r>
          </a:p>
          <a:p>
            <a:pPr marL="0" indent="0">
              <a:buNone/>
            </a:pPr>
            <a:endParaRPr lang="en-IN" dirty="0"/>
          </a:p>
        </p:txBody>
      </p:sp>
    </p:spTree>
    <p:extLst>
      <p:ext uri="{BB962C8B-B14F-4D97-AF65-F5344CB8AC3E}">
        <p14:creationId xmlns:p14="http://schemas.microsoft.com/office/powerpoint/2010/main" val="14815569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6858000"/>
          </a:xfrm>
        </p:spPr>
        <p:txBody>
          <a:bodyPr>
            <a:noAutofit/>
          </a:bodyPr>
          <a:lstStyle/>
          <a:p>
            <a:r>
              <a:rPr lang="en-US" sz="1800" dirty="0">
                <a:latin typeface="Times New Roman" pitchFamily="18" charset="0"/>
                <a:cs typeface="Times New Roman" pitchFamily="18" charset="0"/>
              </a:rPr>
              <a:t>#include&lt;</a:t>
            </a:r>
            <a:r>
              <a:rPr lang="en-US" sz="1800" dirty="0" err="1">
                <a:latin typeface="Times New Roman" pitchFamily="18" charset="0"/>
                <a:cs typeface="Times New Roman" pitchFamily="18" charset="0"/>
              </a:rPr>
              <a:t>stdio.h</a:t>
            </a:r>
            <a:r>
              <a:rPr lang="en-US" sz="1800" dirty="0">
                <a:latin typeface="Times New Roman" pitchFamily="18" charset="0"/>
                <a:cs typeface="Times New Roman" pitchFamily="18" charset="0"/>
              </a:rPr>
              <a:t>&gt;  </a:t>
            </a:r>
          </a:p>
          <a:p>
            <a:r>
              <a:rPr lang="en-US" sz="1800" b="1" dirty="0" err="1">
                <a:latin typeface="Times New Roman" pitchFamily="18" charset="0"/>
                <a:cs typeface="Times New Roman" pitchFamily="18" charset="0"/>
              </a:rPr>
              <a:t>int</a:t>
            </a:r>
            <a:r>
              <a:rPr lang="en-US" sz="1800" dirty="0">
                <a:latin typeface="Times New Roman" pitchFamily="18" charset="0"/>
                <a:cs typeface="Times New Roman" pitchFamily="18" charset="0"/>
              </a:rPr>
              <a:t> main(){    </a:t>
            </a:r>
          </a:p>
          <a:p>
            <a:r>
              <a:rPr lang="en-US" sz="1800" b="1" dirty="0" err="1">
                <a:latin typeface="Times New Roman" pitchFamily="18" charset="0"/>
                <a:cs typeface="Times New Roman" pitchFamily="18" charset="0"/>
              </a:rPr>
              <a:t>int</a:t>
            </a:r>
            <a:r>
              <a:rPr lang="en-US" sz="1800" dirty="0">
                <a:latin typeface="Times New Roman" pitchFamily="18" charset="0"/>
                <a:cs typeface="Times New Roman" pitchFamily="18" charset="0"/>
              </a:rPr>
              <a:t> number=0;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("enter a number:");    </a:t>
            </a:r>
          </a:p>
          <a:p>
            <a:r>
              <a:rPr lang="en-US" sz="1800" dirty="0" err="1">
                <a:latin typeface="Times New Roman" pitchFamily="18" charset="0"/>
                <a:cs typeface="Times New Roman" pitchFamily="18" charset="0"/>
              </a:rPr>
              <a:t>scanf</a:t>
            </a:r>
            <a:r>
              <a:rPr lang="en-US" sz="1800" dirty="0">
                <a:latin typeface="Times New Roman" pitchFamily="18" charset="0"/>
                <a:cs typeface="Times New Roman" pitchFamily="18" charset="0"/>
              </a:rPr>
              <a:t>("%</a:t>
            </a:r>
            <a:r>
              <a:rPr lang="en-US" sz="1800" dirty="0" err="1">
                <a:latin typeface="Times New Roman" pitchFamily="18" charset="0"/>
                <a:cs typeface="Times New Roman" pitchFamily="18" charset="0"/>
              </a:rPr>
              <a:t>d",&amp;number</a:t>
            </a:r>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switch</a:t>
            </a:r>
            <a:r>
              <a:rPr lang="en-US" sz="1800" dirty="0">
                <a:latin typeface="Times New Roman" pitchFamily="18" charset="0"/>
                <a:cs typeface="Times New Roman" pitchFamily="18" charset="0"/>
              </a:rPr>
              <a:t>(number){    </a:t>
            </a:r>
          </a:p>
          <a:p>
            <a:r>
              <a:rPr lang="en-US" sz="1800" b="1" dirty="0">
                <a:latin typeface="Times New Roman" pitchFamily="18" charset="0"/>
                <a:cs typeface="Times New Roman" pitchFamily="18" charset="0"/>
              </a:rPr>
              <a:t>case</a:t>
            </a:r>
            <a:r>
              <a:rPr lang="en-US" sz="1800" dirty="0">
                <a:latin typeface="Times New Roman" pitchFamily="18" charset="0"/>
                <a:cs typeface="Times New Roman" pitchFamily="18" charset="0"/>
              </a:rPr>
              <a:t> 10: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("number is equals to 10");    </a:t>
            </a:r>
          </a:p>
          <a:p>
            <a:r>
              <a:rPr lang="en-US" sz="1800" b="1" dirty="0">
                <a:latin typeface="Times New Roman" pitchFamily="18" charset="0"/>
                <a:cs typeface="Times New Roman" pitchFamily="18" charset="0"/>
              </a:rPr>
              <a:t>break</a:t>
            </a:r>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case</a:t>
            </a:r>
            <a:r>
              <a:rPr lang="en-US" sz="1800" dirty="0">
                <a:latin typeface="Times New Roman" pitchFamily="18" charset="0"/>
                <a:cs typeface="Times New Roman" pitchFamily="18" charset="0"/>
              </a:rPr>
              <a:t> 50: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("number is equal to 50");    </a:t>
            </a:r>
          </a:p>
          <a:p>
            <a:r>
              <a:rPr lang="en-US" sz="1800" b="1" dirty="0">
                <a:latin typeface="Times New Roman" pitchFamily="18" charset="0"/>
                <a:cs typeface="Times New Roman" pitchFamily="18" charset="0"/>
              </a:rPr>
              <a:t>break</a:t>
            </a:r>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case</a:t>
            </a:r>
            <a:r>
              <a:rPr lang="en-US" sz="1800" dirty="0">
                <a:latin typeface="Times New Roman" pitchFamily="18" charset="0"/>
                <a:cs typeface="Times New Roman" pitchFamily="18" charset="0"/>
              </a:rPr>
              <a:t> 100: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("number is equal to 100");    </a:t>
            </a:r>
          </a:p>
          <a:p>
            <a:r>
              <a:rPr lang="en-US" sz="1800" b="1" dirty="0">
                <a:latin typeface="Times New Roman" pitchFamily="18" charset="0"/>
                <a:cs typeface="Times New Roman" pitchFamily="18" charset="0"/>
              </a:rPr>
              <a:t>break</a:t>
            </a:r>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default</a:t>
            </a:r>
            <a:r>
              <a:rPr lang="en-US" sz="1800" dirty="0">
                <a:latin typeface="Times New Roman" pitchFamily="18" charset="0"/>
                <a:cs typeface="Times New Roman" pitchFamily="18" charset="0"/>
              </a:rPr>
              <a:t>:    </a:t>
            </a:r>
          </a:p>
          <a:p>
            <a:r>
              <a:rPr lang="en-US" sz="1800" dirty="0" err="1">
                <a:latin typeface="Times New Roman" pitchFamily="18" charset="0"/>
                <a:cs typeface="Times New Roman" pitchFamily="18" charset="0"/>
              </a:rPr>
              <a:t>printf</a:t>
            </a:r>
            <a:r>
              <a:rPr lang="en-US" sz="1800" dirty="0">
                <a:latin typeface="Times New Roman" pitchFamily="18" charset="0"/>
                <a:cs typeface="Times New Roman" pitchFamily="18" charset="0"/>
              </a:rPr>
              <a:t>("number is not equal to 10, 50 or 100");    </a:t>
            </a:r>
          </a:p>
          <a:p>
            <a:r>
              <a:rPr lang="en-US" sz="1800" dirty="0">
                <a:latin typeface="Times New Roman" pitchFamily="18" charset="0"/>
                <a:cs typeface="Times New Roman" pitchFamily="18" charset="0"/>
              </a:rPr>
              <a:t>}    </a:t>
            </a:r>
          </a:p>
          <a:p>
            <a:r>
              <a:rPr lang="en-US" sz="1800" b="1" dirty="0">
                <a:latin typeface="Times New Roman" pitchFamily="18" charset="0"/>
                <a:cs typeface="Times New Roman" pitchFamily="18" charset="0"/>
              </a:rPr>
              <a:t>return</a:t>
            </a:r>
            <a:r>
              <a:rPr lang="en-US" sz="1800" dirty="0">
                <a:latin typeface="Times New Roman" pitchFamily="18" charset="0"/>
                <a:cs typeface="Times New Roman" pitchFamily="18" charset="0"/>
              </a:rPr>
              <a:t> 0;  </a:t>
            </a:r>
          </a:p>
          <a:p>
            <a:r>
              <a:rPr lang="en-US" sz="1800" dirty="0">
                <a:latin typeface="Times New Roman" pitchFamily="18" charset="0"/>
                <a:cs typeface="Times New Roman" pitchFamily="18" charset="0"/>
              </a:rPr>
              <a:t>}    </a:t>
            </a:r>
          </a:p>
          <a:p>
            <a:pPr marL="0" indent="0">
              <a:buNone/>
            </a:pPr>
            <a:endParaRPr lang="en-US" sz="1400" dirty="0">
              <a:latin typeface="Times New Roman" pitchFamily="18" charset="0"/>
              <a:cs typeface="Times New Roman" pitchFamily="18" charset="0"/>
            </a:endParaRPr>
          </a:p>
          <a:p>
            <a:pPr marL="0" indent="0">
              <a:buNone/>
            </a:pPr>
            <a:endParaRPr lang="en-IN" sz="1400" dirty="0">
              <a:latin typeface="Times New Roman" pitchFamily="18" charset="0"/>
              <a:cs typeface="Times New Roman" pitchFamily="18" charset="0"/>
            </a:endParaRPr>
          </a:p>
        </p:txBody>
      </p:sp>
    </p:spTree>
    <p:extLst>
      <p:ext uri="{BB962C8B-B14F-4D97-AF65-F5344CB8AC3E}">
        <p14:creationId xmlns:p14="http://schemas.microsoft.com/office/powerpoint/2010/main" val="16589533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0"/>
            <a:ext cx="8928992" cy="6741368"/>
          </a:xfrm>
        </p:spPr>
        <p:txBody>
          <a:bodyPr>
            <a:normAutofit fontScale="92500" lnSpcReduction="10000"/>
          </a:bodyPr>
          <a:lstStyle/>
          <a:p>
            <a:pPr marL="0" indent="0">
              <a:buNone/>
            </a:pPr>
            <a:r>
              <a:rPr lang="en-US" sz="2400" b="1" dirty="0">
                <a:latin typeface="Times New Roman" pitchFamily="18" charset="0"/>
                <a:cs typeface="Times New Roman" pitchFamily="18" charset="0"/>
              </a:rPr>
              <a:t>Output</a:t>
            </a:r>
            <a:endParaRPr lang="en-US" sz="2400" dirty="0">
              <a:latin typeface="Times New Roman" pitchFamily="18" charset="0"/>
              <a:cs typeface="Times New Roman" pitchFamily="18" charset="0"/>
            </a:endParaRPr>
          </a:p>
          <a:p>
            <a:pPr marL="0" indent="0">
              <a:buNone/>
            </a:pPr>
            <a:r>
              <a:rPr lang="en-US" sz="2200" dirty="0">
                <a:latin typeface="Times New Roman" pitchFamily="18" charset="0"/>
                <a:cs typeface="Times New Roman" pitchFamily="18" charset="0"/>
              </a:rPr>
              <a:t>enter a number:4 </a:t>
            </a:r>
          </a:p>
          <a:p>
            <a:pPr marL="0" indent="0">
              <a:buNone/>
            </a:pPr>
            <a:r>
              <a:rPr lang="en-US" sz="2200" dirty="0">
                <a:latin typeface="Times New Roman" pitchFamily="18" charset="0"/>
                <a:cs typeface="Times New Roman" pitchFamily="18" charset="0"/>
              </a:rPr>
              <a:t>number is not equal to 10, 50 or 100</a:t>
            </a:r>
          </a:p>
          <a:p>
            <a:pPr marL="0" indent="0">
              <a:buNone/>
            </a:pPr>
            <a:r>
              <a:rPr lang="en-US" sz="2200" dirty="0">
                <a:latin typeface="Times New Roman" pitchFamily="18" charset="0"/>
                <a:cs typeface="Times New Roman" pitchFamily="18" charset="0"/>
              </a:rPr>
              <a:t> enter a number:50 </a:t>
            </a:r>
          </a:p>
          <a:p>
            <a:pPr marL="0" indent="0">
              <a:buNone/>
            </a:pPr>
            <a:r>
              <a:rPr lang="en-US" sz="2200" dirty="0">
                <a:latin typeface="Times New Roman" pitchFamily="18" charset="0"/>
                <a:cs typeface="Times New Roman" pitchFamily="18" charset="0"/>
              </a:rPr>
              <a:t>number is equal to 5</a:t>
            </a:r>
          </a:p>
          <a:p>
            <a:pPr marL="0" indent="0">
              <a:buNone/>
            </a:pPr>
            <a:r>
              <a:rPr lang="en-US" b="1" dirty="0"/>
              <a:t>The ?: operator:</a:t>
            </a:r>
            <a:endParaRPr lang="en-IN" dirty="0"/>
          </a:p>
          <a:p>
            <a:pPr marL="0" indent="0" algn="just">
              <a:buNone/>
            </a:pPr>
            <a:r>
              <a:rPr lang="en-US" sz="2400" dirty="0"/>
              <a:t>Conditional operator is useful for making 2–way decisions. This operator is a combination of ? and :,and takes 3 operands. </a:t>
            </a:r>
          </a:p>
          <a:p>
            <a:pPr marL="0" indent="0">
              <a:buNone/>
            </a:pPr>
            <a:r>
              <a:rPr lang="en-US" sz="2400" dirty="0"/>
              <a:t>The general form is: </a:t>
            </a:r>
            <a:endParaRPr lang="en-IN" sz="2400" dirty="0"/>
          </a:p>
          <a:p>
            <a:r>
              <a:rPr lang="en-US" sz="2400" b="1" dirty="0"/>
              <a:t>Syntax:–</a:t>
            </a:r>
            <a:r>
              <a:rPr lang="en-US" sz="2400" dirty="0"/>
              <a:t> conditional expression?expression1:expression2 </a:t>
            </a:r>
            <a:endParaRPr lang="en-IN" sz="2400" dirty="0"/>
          </a:p>
          <a:p>
            <a:pPr marL="0" indent="0">
              <a:buNone/>
            </a:pPr>
            <a:r>
              <a:rPr lang="en-US" sz="2400" dirty="0">
                <a:latin typeface="Times New Roman" pitchFamily="18" charset="0"/>
                <a:cs typeface="Times New Roman" pitchFamily="18" charset="0"/>
              </a:rPr>
              <a:t>The conditional expression is evaluated first. If the result is non-zero,</a:t>
            </a:r>
          </a:p>
          <a:p>
            <a:pPr marL="6350" marR="5281930" indent="-6350">
              <a:lnSpc>
                <a:spcPct val="133000"/>
              </a:lnSpc>
              <a:spcAft>
                <a:spcPts val="225"/>
              </a:spcAft>
            </a:pPr>
            <a:r>
              <a:rPr lang="en-US" sz="1800" b="1" dirty="0">
                <a:solidFill>
                  <a:srgbClr val="000000"/>
                </a:solidFill>
                <a:effectLst/>
                <a:latin typeface="Times New Roman" panose="02020603050405020304" pitchFamily="18" charset="0"/>
                <a:ea typeface="Times New Roman" panose="02020603050405020304" pitchFamily="18" charset="0"/>
              </a:rPr>
              <a:t>Ex:–</a:t>
            </a:r>
            <a:r>
              <a:rPr lang="en-US" sz="1800" dirty="0">
                <a:solidFill>
                  <a:srgbClr val="000000"/>
                </a:solidFill>
                <a:effectLst/>
                <a:latin typeface="Times New Roman" panose="02020603050405020304" pitchFamily="18" charset="0"/>
                <a:ea typeface="Times New Roman" panose="02020603050405020304" pitchFamily="18" charset="0"/>
              </a:rPr>
              <a:t> if(a&gt;b) </a:t>
            </a: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big=a; </a:t>
            </a:r>
            <a:endParaRPr lang="en-IN" sz="1900" dirty="0">
              <a:solidFill>
                <a:srgbClr val="000000"/>
              </a:solidFill>
              <a:effectLst/>
              <a:latin typeface="Times New Roman" panose="02020603050405020304" pitchFamily="18" charset="0"/>
              <a:ea typeface="Times New Roman" panose="02020603050405020304" pitchFamily="18" charset="0"/>
            </a:endParaRP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Else</a:t>
            </a:r>
            <a:endParaRPr lang="en-IN" sz="1900" dirty="0">
              <a:solidFill>
                <a:srgbClr val="000000"/>
              </a:solidFill>
              <a:effectLst/>
              <a:latin typeface="Times New Roman" panose="02020603050405020304" pitchFamily="18" charset="0"/>
              <a:ea typeface="Times New Roman" panose="02020603050405020304" pitchFamily="18" charset="0"/>
            </a:endParaRP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big=b; </a:t>
            </a: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can be written as </a:t>
            </a:r>
            <a:endParaRPr lang="en-IN" sz="1900" dirty="0">
              <a:solidFill>
                <a:srgbClr val="000000"/>
              </a:solidFill>
              <a:latin typeface="Times New Roman" panose="02020603050405020304" pitchFamily="18" charset="0"/>
              <a:ea typeface="Times New Roman" panose="02020603050405020304" pitchFamily="18" charset="0"/>
            </a:endParaRPr>
          </a:p>
          <a:p>
            <a:pPr marL="0" marR="5281930" indent="0">
              <a:lnSpc>
                <a:spcPct val="133000"/>
              </a:lnSpc>
              <a:spcAft>
                <a:spcPts val="225"/>
              </a:spcAft>
              <a:buNone/>
            </a:pPr>
            <a:r>
              <a:rPr lang="en-US" sz="1900" dirty="0">
                <a:solidFill>
                  <a:srgbClr val="000000"/>
                </a:solidFill>
                <a:effectLst/>
                <a:latin typeface="Times New Roman" panose="02020603050405020304" pitchFamily="18" charset="0"/>
                <a:ea typeface="Times New Roman" panose="02020603050405020304" pitchFamily="18" charset="0"/>
              </a:rPr>
              <a:t>big=(a&gt;b)?</a:t>
            </a:r>
            <a:r>
              <a:rPr lang="en-US" sz="1900" dirty="0" err="1">
                <a:solidFill>
                  <a:srgbClr val="000000"/>
                </a:solidFill>
                <a:effectLst/>
                <a:latin typeface="Times New Roman" panose="02020603050405020304" pitchFamily="18" charset="0"/>
                <a:ea typeface="Times New Roman" panose="02020603050405020304" pitchFamily="18" charset="0"/>
              </a:rPr>
              <a:t>a:b</a:t>
            </a:r>
            <a:endParaRPr lang="en-IN" sz="19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392952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08712"/>
          </a:xfrm>
        </p:spPr>
        <p:txBody>
          <a:bodyPr>
            <a:normAutofit/>
          </a:bodyPr>
          <a:lstStyle/>
          <a:p>
            <a:pPr marL="0" indent="0" algn="l">
              <a:buNone/>
            </a:pPr>
            <a:r>
              <a:rPr lang="en-US" b="1" i="0" dirty="0">
                <a:solidFill>
                  <a:srgbClr val="1D1D27"/>
                </a:solidFill>
                <a:effectLst/>
                <a:latin typeface="Times New Roman" panose="02020603050405020304" pitchFamily="18" charset="0"/>
                <a:cs typeface="Times New Roman" panose="02020603050405020304" pitchFamily="18" charset="0"/>
              </a:rPr>
              <a:t>C </a:t>
            </a:r>
            <a:r>
              <a:rPr lang="en-US" b="1" i="0" dirty="0" err="1">
                <a:solidFill>
                  <a:srgbClr val="1D1D27"/>
                </a:solidFill>
                <a:effectLst/>
                <a:latin typeface="Times New Roman" panose="02020603050405020304" pitchFamily="18" charset="0"/>
                <a:cs typeface="Times New Roman" panose="02020603050405020304" pitchFamily="18" charset="0"/>
              </a:rPr>
              <a:t>goto</a:t>
            </a:r>
            <a:r>
              <a:rPr lang="en-US" b="1" i="0" dirty="0">
                <a:solidFill>
                  <a:srgbClr val="1D1D27"/>
                </a:solidFill>
                <a:effectLst/>
                <a:latin typeface="Times New Roman" panose="02020603050405020304" pitchFamily="18" charset="0"/>
                <a:cs typeface="Times New Roman" panose="02020603050405020304" pitchFamily="18" charset="0"/>
              </a:rPr>
              <a:t> statement</a:t>
            </a:r>
          </a:p>
          <a:p>
            <a:pPr marL="0" indent="0" algn="just">
              <a:buNone/>
            </a:pPr>
            <a:r>
              <a:rPr lang="en-US" sz="2400" b="0" i="0" dirty="0">
                <a:solidFill>
                  <a:srgbClr val="2B2A29"/>
                </a:solidFill>
                <a:effectLst/>
                <a:latin typeface="Times New Roman" panose="02020603050405020304" pitchFamily="18" charset="0"/>
                <a:cs typeface="Times New Roman" panose="02020603050405020304" pitchFamily="18" charset="0"/>
              </a:rPr>
              <a:t>The </a:t>
            </a:r>
            <a:r>
              <a:rPr lang="en-US" sz="2400" b="0" i="0" dirty="0" err="1">
                <a:solidFill>
                  <a:srgbClr val="2B2A29"/>
                </a:solidFill>
                <a:effectLst/>
                <a:latin typeface="Times New Roman" panose="02020603050405020304" pitchFamily="18" charset="0"/>
                <a:cs typeface="Times New Roman" panose="02020603050405020304" pitchFamily="18" charset="0"/>
              </a:rPr>
              <a:t>goto</a:t>
            </a:r>
            <a:r>
              <a:rPr lang="en-US" sz="2400" dirty="0">
                <a:solidFill>
                  <a:srgbClr val="2B2A29"/>
                </a:solidFill>
                <a:latin typeface="Times New Roman" panose="02020603050405020304" pitchFamily="18" charset="0"/>
                <a:cs typeface="Times New Roman" panose="02020603050405020304" pitchFamily="18" charset="0"/>
              </a:rPr>
              <a:t> </a:t>
            </a:r>
            <a:r>
              <a:rPr lang="en-US" sz="2400" b="0" i="0" dirty="0">
                <a:solidFill>
                  <a:srgbClr val="2B2A29"/>
                </a:solidFill>
                <a:effectLst/>
                <a:latin typeface="Times New Roman" panose="02020603050405020304" pitchFamily="18" charset="0"/>
                <a:cs typeface="Times New Roman" panose="02020603050405020304" pitchFamily="18" charset="0"/>
              </a:rPr>
              <a:t>statement is known as jump statement in C. As the name suggests, </a:t>
            </a:r>
            <a:r>
              <a:rPr lang="en-US" sz="2400" b="0" i="0" dirty="0" err="1">
                <a:solidFill>
                  <a:srgbClr val="2B2A29"/>
                </a:solidFill>
                <a:effectLst/>
                <a:latin typeface="Times New Roman" panose="02020603050405020304" pitchFamily="18" charset="0"/>
                <a:cs typeface="Times New Roman" panose="02020603050405020304" pitchFamily="18" charset="0"/>
              </a:rPr>
              <a:t>goto</a:t>
            </a:r>
            <a:r>
              <a:rPr lang="en-US" sz="2400" dirty="0">
                <a:solidFill>
                  <a:srgbClr val="2B2A29"/>
                </a:solidFill>
                <a:latin typeface="Times New Roman" panose="02020603050405020304" pitchFamily="18" charset="0"/>
                <a:cs typeface="Times New Roman" panose="02020603050405020304" pitchFamily="18" charset="0"/>
              </a:rPr>
              <a:t> </a:t>
            </a:r>
            <a:r>
              <a:rPr lang="en-US" sz="2400" b="0" i="0" dirty="0">
                <a:solidFill>
                  <a:srgbClr val="2B2A29"/>
                </a:solidFill>
                <a:effectLst/>
                <a:latin typeface="Times New Roman" panose="02020603050405020304" pitchFamily="18" charset="0"/>
                <a:cs typeface="Times New Roman" panose="02020603050405020304" pitchFamily="18" charset="0"/>
              </a:rPr>
              <a:t>is used to transfer the program control to a predefined label. The </a:t>
            </a:r>
            <a:r>
              <a:rPr lang="en-US" sz="2400" b="0" i="0" dirty="0" err="1">
                <a:solidFill>
                  <a:srgbClr val="2B2A29"/>
                </a:solidFill>
                <a:effectLst/>
                <a:latin typeface="Times New Roman" panose="02020603050405020304" pitchFamily="18" charset="0"/>
                <a:cs typeface="Times New Roman" panose="02020603050405020304" pitchFamily="18" charset="0"/>
              </a:rPr>
              <a:t>goto</a:t>
            </a:r>
            <a:r>
              <a:rPr lang="en-US" sz="2400" dirty="0">
                <a:solidFill>
                  <a:srgbClr val="2B2A29"/>
                </a:solidFill>
                <a:latin typeface="Times New Roman" panose="02020603050405020304" pitchFamily="18" charset="0"/>
                <a:cs typeface="Times New Roman" panose="02020603050405020304" pitchFamily="18" charset="0"/>
              </a:rPr>
              <a:t> </a:t>
            </a:r>
            <a:r>
              <a:rPr lang="en-US" sz="2400" b="0" i="0" dirty="0">
                <a:solidFill>
                  <a:srgbClr val="2B2A29"/>
                </a:solidFill>
                <a:effectLst/>
                <a:latin typeface="Times New Roman" panose="02020603050405020304" pitchFamily="18" charset="0"/>
                <a:cs typeface="Times New Roman" panose="02020603050405020304" pitchFamily="18" charset="0"/>
              </a:rPr>
              <a:t>statement can be used to repeat some part of the code for a particular condition. It can also be used to break the multiple loops which can't be done by using a single break statement. However, using </a:t>
            </a:r>
            <a:r>
              <a:rPr lang="en-US" sz="2400" b="0" i="0" dirty="0" err="1">
                <a:solidFill>
                  <a:srgbClr val="2B2A29"/>
                </a:solidFill>
                <a:effectLst/>
                <a:latin typeface="Times New Roman" panose="02020603050405020304" pitchFamily="18" charset="0"/>
                <a:cs typeface="Times New Roman" panose="02020603050405020304" pitchFamily="18" charset="0"/>
              </a:rPr>
              <a:t>goto</a:t>
            </a:r>
            <a:r>
              <a:rPr lang="en-US" sz="2400" b="0" i="0" dirty="0">
                <a:solidFill>
                  <a:srgbClr val="2B2A29"/>
                </a:solidFill>
                <a:effectLst/>
                <a:latin typeface="Times New Roman" panose="02020603050405020304" pitchFamily="18" charset="0"/>
                <a:cs typeface="Times New Roman" panose="02020603050405020304" pitchFamily="18" charset="0"/>
              </a:rPr>
              <a:t> is avoided these days since it makes the program less readable and complicated.</a:t>
            </a:r>
          </a:p>
          <a:p>
            <a:pPr marL="0" indent="0" algn="just">
              <a:buNone/>
            </a:pPr>
            <a:endParaRPr lang="en-US" sz="2400" dirty="0">
              <a:solidFill>
                <a:srgbClr val="2B2A29"/>
              </a:solidFill>
              <a:latin typeface="Times New Roman" panose="02020603050405020304" pitchFamily="18" charset="0"/>
              <a:cs typeface="Times New Roman" panose="02020603050405020304" pitchFamily="18" charset="0"/>
            </a:endParaRPr>
          </a:p>
          <a:p>
            <a:pPr marL="0" indent="0" algn="just">
              <a:buNone/>
            </a:pPr>
            <a:r>
              <a:rPr lang="en-US" sz="2400" b="1" dirty="0">
                <a:solidFill>
                  <a:srgbClr val="2B2A29"/>
                </a:solidFill>
                <a:latin typeface="Times New Roman" panose="02020603050405020304" pitchFamily="18" charset="0"/>
                <a:cs typeface="Times New Roman" panose="02020603050405020304" pitchFamily="18" charset="0"/>
              </a:rPr>
              <a:t>Syntax:</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label: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//some part of the code;   </a:t>
            </a:r>
          </a:p>
          <a:p>
            <a:pPr marL="0" indent="0" algn="l">
              <a:buNone/>
            </a:pPr>
            <a:r>
              <a:rPr lang="en-US" sz="2400" b="1" i="0" dirty="0" err="1">
                <a:solidFill>
                  <a:srgbClr val="006699"/>
                </a:solidFill>
                <a:effectLst/>
                <a:latin typeface="Times New Roman" panose="02020603050405020304" pitchFamily="18" charset="0"/>
                <a:cs typeface="Times New Roman" panose="02020603050405020304" pitchFamily="18" charset="0"/>
              </a:rPr>
              <a:t>goto</a:t>
            </a:r>
            <a:r>
              <a:rPr lang="en-US" sz="2400" b="0" i="0" dirty="0">
                <a:solidFill>
                  <a:srgbClr val="2B2A29"/>
                </a:solidFill>
                <a:effectLst/>
                <a:latin typeface="Times New Roman" panose="02020603050405020304" pitchFamily="18" charset="0"/>
                <a:cs typeface="Times New Roman" panose="02020603050405020304" pitchFamily="18" charset="0"/>
              </a:rPr>
              <a:t> label; </a:t>
            </a:r>
          </a:p>
          <a:p>
            <a:pPr marL="0" indent="0" algn="just">
              <a:buNone/>
            </a:pPr>
            <a:endParaRPr lang="en-US" sz="4000" b="0" i="0" dirty="0">
              <a:solidFill>
                <a:srgbClr val="2B2A29"/>
              </a:solidFill>
              <a:effectLst/>
              <a:latin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5303165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86C27C-D402-C246-5856-67378AFA8224}"/>
              </a:ext>
            </a:extLst>
          </p:cNvPr>
          <p:cNvSpPr>
            <a:spLocks noGrp="1"/>
          </p:cNvSpPr>
          <p:nvPr>
            <p:ph idx="1"/>
          </p:nvPr>
        </p:nvSpPr>
        <p:spPr>
          <a:xfrm>
            <a:off x="323528" y="404664"/>
            <a:ext cx="8568952" cy="6192688"/>
          </a:xfrm>
        </p:spPr>
        <p:txBody>
          <a:bodyPr>
            <a:normAutofit lnSpcReduction="10000"/>
          </a:bodyPr>
          <a:lstStyle/>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C supports the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statement to branch unconditionally from one point to another in the program.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requires a label in order to identify the place where the branch is to be made. A label is any valid variable name, &amp; must be followed by a colon.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label is placed immediately before the statement where the control is to be transferred. The general forms of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&amp; label statements are :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The label can be anywhere in the program either before or after the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label; statement. </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If the label: is before the statement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label; a loop will be formed &amp; some statements will be executed repeatedly. Such a jump is known as a backward jump.</a:t>
            </a: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v"/>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On the other hand, if the label: is placed after the </a:t>
            </a:r>
            <a:r>
              <a:rPr lang="en-US" sz="2400" u="none" strike="noStrike" dirty="0" err="1">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goto</a:t>
            </a: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 label; some statements will be skipped &amp; the jump is known as forward jump.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L="261620" marR="2540" indent="0">
              <a:lnSpc>
                <a:spcPct val="100000"/>
              </a:lnSpc>
              <a:spcAft>
                <a:spcPts val="195"/>
              </a:spcAft>
              <a:buNone/>
            </a:pP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13956053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54A9E7-D605-7F7E-923B-A4A646E781A4}"/>
              </a:ext>
            </a:extLst>
          </p:cNvPr>
          <p:cNvSpPr>
            <a:spLocks noGrp="1"/>
          </p:cNvSpPr>
          <p:nvPr>
            <p:ph idx="1"/>
          </p:nvPr>
        </p:nvSpPr>
        <p:spPr>
          <a:xfrm>
            <a:off x="457200" y="260648"/>
            <a:ext cx="8229600" cy="6192688"/>
          </a:xfrm>
          <a:ln>
            <a:solidFill>
              <a:schemeClr val="tx1"/>
            </a:solidFill>
            <a:extLst>
              <a:ext uri="{C807C97D-BFC1-408E-A445-0C87EB9F89A2}">
                <ask:lineSketchStyleProps xmlns:ask="http://schemas.microsoft.com/office/drawing/2018/sketchyshapes">
                  <ask:type>
                    <ask:lineSketchNone/>
                  </ask:type>
                </ask:lineSketchStyleProps>
              </a:ext>
            </a:extLst>
          </a:ln>
        </p:spPr>
        <p:txBody>
          <a:bodyPr>
            <a:normAutofit fontScale="62500" lnSpcReduction="20000"/>
          </a:bodyPr>
          <a:lstStyle/>
          <a:p>
            <a:pPr marL="0" indent="0">
              <a:buNone/>
            </a:pPr>
            <a:r>
              <a:rPr lang="en-IN" sz="3800" b="1" dirty="0">
                <a:latin typeface="Times New Roman" panose="02020603050405020304" pitchFamily="18" charset="0"/>
                <a:cs typeface="Times New Roman" panose="02020603050405020304" pitchFamily="18" charset="0"/>
              </a:rPr>
              <a:t>Example of forward jump</a:t>
            </a:r>
            <a:r>
              <a:rPr lang="en-IN" sz="3800" dirty="0">
                <a:latin typeface="Times New Roman" panose="02020603050405020304" pitchFamily="18" charset="0"/>
                <a:cs typeface="Times New Roman" panose="02020603050405020304" pitchFamily="18" charset="0"/>
              </a:rPr>
              <a:t>:</a:t>
            </a:r>
          </a:p>
          <a:p>
            <a:pPr marL="0" indent="0">
              <a:buNone/>
            </a:pPr>
            <a:r>
              <a:rPr lang="en-IN" sz="3800" dirty="0">
                <a:latin typeface="Times New Roman" panose="02020603050405020304" pitchFamily="18" charset="0"/>
                <a:cs typeface="Times New Roman" panose="02020603050405020304" pitchFamily="18" charset="0"/>
              </a:rPr>
              <a:t>If(age&gt;=18)</a:t>
            </a:r>
          </a:p>
          <a:p>
            <a:pPr marL="0" indent="0">
              <a:buNone/>
            </a:pPr>
            <a:r>
              <a:rPr lang="en-IN" sz="3800" dirty="0" err="1">
                <a:latin typeface="Times New Roman" panose="02020603050405020304" pitchFamily="18" charset="0"/>
                <a:cs typeface="Times New Roman" panose="02020603050405020304" pitchFamily="18" charset="0"/>
              </a:rPr>
              <a:t>goto</a:t>
            </a:r>
            <a:r>
              <a:rPr lang="en-IN" sz="3800" dirty="0">
                <a:latin typeface="Times New Roman" panose="02020603050405020304" pitchFamily="18" charset="0"/>
                <a:cs typeface="Times New Roman" panose="02020603050405020304" pitchFamily="18" charset="0"/>
              </a:rPr>
              <a:t> vote;</a:t>
            </a:r>
          </a:p>
          <a:p>
            <a:pPr marL="0" indent="0">
              <a:buNone/>
            </a:pPr>
            <a:r>
              <a:rPr lang="en-IN" sz="3800" dirty="0">
                <a:latin typeface="Times New Roman" panose="02020603050405020304" pitchFamily="18" charset="0"/>
                <a:cs typeface="Times New Roman" panose="02020603050405020304" pitchFamily="18" charset="0"/>
              </a:rPr>
              <a:t>else</a:t>
            </a:r>
          </a:p>
          <a:p>
            <a:pPr marL="0" indent="0">
              <a:buNone/>
            </a:pPr>
            <a:r>
              <a:rPr lang="en-IN" sz="3800" dirty="0" err="1">
                <a:latin typeface="Times New Roman" panose="02020603050405020304" pitchFamily="18" charset="0"/>
                <a:cs typeface="Times New Roman" panose="02020603050405020304" pitchFamily="18" charset="0"/>
              </a:rPr>
              <a:t>Printf</a:t>
            </a:r>
            <a:r>
              <a:rPr lang="en-IN" sz="3800" dirty="0">
                <a:latin typeface="Times New Roman" panose="02020603050405020304" pitchFamily="18" charset="0"/>
                <a:cs typeface="Times New Roman" panose="02020603050405020304" pitchFamily="18" charset="0"/>
              </a:rPr>
              <a:t>(“Not Eligible”);</a:t>
            </a:r>
          </a:p>
          <a:p>
            <a:pPr marL="0" indent="0">
              <a:buNone/>
            </a:pPr>
            <a:r>
              <a:rPr lang="en-IN" sz="3800" dirty="0">
                <a:latin typeface="Times New Roman" panose="02020603050405020304" pitchFamily="18" charset="0"/>
                <a:cs typeface="Times New Roman" panose="02020603050405020304" pitchFamily="18" charset="0"/>
              </a:rPr>
              <a:t>Vote: </a:t>
            </a:r>
            <a:r>
              <a:rPr lang="en-IN" sz="3800" dirty="0" err="1">
                <a:latin typeface="Times New Roman" panose="02020603050405020304" pitchFamily="18" charset="0"/>
                <a:cs typeface="Times New Roman" panose="02020603050405020304" pitchFamily="18" charset="0"/>
              </a:rPr>
              <a:t>printf</a:t>
            </a:r>
            <a:r>
              <a:rPr lang="en-IN" sz="3800" dirty="0">
                <a:latin typeface="Times New Roman" panose="02020603050405020304" pitchFamily="18" charset="0"/>
                <a:cs typeface="Times New Roman" panose="02020603050405020304" pitchFamily="18" charset="0"/>
              </a:rPr>
              <a:t>(“eligible for vote”);</a:t>
            </a:r>
          </a:p>
          <a:p>
            <a:pPr marL="0" indent="0">
              <a:buNone/>
            </a:pPr>
            <a:endParaRPr lang="en-IN" sz="3800" dirty="0">
              <a:latin typeface="Times New Roman" panose="02020603050405020304" pitchFamily="18" charset="0"/>
              <a:cs typeface="Times New Roman" panose="02020603050405020304" pitchFamily="18" charset="0"/>
            </a:endParaRPr>
          </a:p>
          <a:p>
            <a:pPr marL="0" indent="0">
              <a:buNone/>
            </a:pPr>
            <a:r>
              <a:rPr lang="en-IN" sz="3800" b="1" dirty="0">
                <a:latin typeface="Times New Roman" panose="02020603050405020304" pitchFamily="18" charset="0"/>
                <a:cs typeface="Times New Roman" panose="02020603050405020304" pitchFamily="18" charset="0"/>
              </a:rPr>
              <a:t>Example of backward jump: printing of number from </a:t>
            </a:r>
            <a:r>
              <a:rPr lang="en-IN" sz="3800" dirty="0">
                <a:latin typeface="Times New Roman" panose="02020603050405020304" pitchFamily="18" charset="0"/>
                <a:cs typeface="Times New Roman" panose="02020603050405020304" pitchFamily="18" charset="0"/>
              </a:rPr>
              <a:t>1 to n</a:t>
            </a:r>
          </a:p>
          <a:p>
            <a:pPr marL="0" indent="0">
              <a:buNone/>
            </a:pPr>
            <a:r>
              <a:rPr lang="en-IN" sz="3800" dirty="0" err="1">
                <a:latin typeface="Times New Roman" panose="02020603050405020304" pitchFamily="18" charset="0"/>
                <a:cs typeface="Times New Roman" panose="02020603050405020304" pitchFamily="18" charset="0"/>
              </a:rPr>
              <a:t>i</a:t>
            </a:r>
            <a:r>
              <a:rPr lang="en-IN" sz="3800" dirty="0">
                <a:latin typeface="Times New Roman" panose="02020603050405020304" pitchFamily="18" charset="0"/>
                <a:cs typeface="Times New Roman" panose="02020603050405020304" pitchFamily="18" charset="0"/>
              </a:rPr>
              <a:t>=1;</a:t>
            </a:r>
          </a:p>
          <a:p>
            <a:pPr marL="0" indent="0">
              <a:buNone/>
            </a:pPr>
            <a:r>
              <a:rPr lang="en-IN" sz="3800" dirty="0" err="1">
                <a:latin typeface="Times New Roman" panose="02020603050405020304" pitchFamily="18" charset="0"/>
                <a:cs typeface="Times New Roman" panose="02020603050405020304" pitchFamily="18" charset="0"/>
              </a:rPr>
              <a:t>Loop:printf</a:t>
            </a:r>
            <a:r>
              <a:rPr lang="en-IN" sz="3800" dirty="0">
                <a:latin typeface="Times New Roman" panose="02020603050405020304" pitchFamily="18" charset="0"/>
                <a:cs typeface="Times New Roman" panose="02020603050405020304" pitchFamily="18" charset="0"/>
              </a:rPr>
              <a:t>(“%d\n”,</a:t>
            </a:r>
            <a:r>
              <a:rPr lang="en-IN" sz="3800" dirty="0" err="1">
                <a:latin typeface="Times New Roman" panose="02020603050405020304" pitchFamily="18" charset="0"/>
                <a:cs typeface="Times New Roman" panose="02020603050405020304" pitchFamily="18" charset="0"/>
              </a:rPr>
              <a:t>i</a:t>
            </a:r>
            <a:r>
              <a:rPr lang="en-IN" sz="3800" dirty="0">
                <a:latin typeface="Times New Roman" panose="02020603050405020304" pitchFamily="18" charset="0"/>
                <a:cs typeface="Times New Roman" panose="02020603050405020304" pitchFamily="18" charset="0"/>
              </a:rPr>
              <a:t>);</a:t>
            </a:r>
          </a:p>
          <a:p>
            <a:pPr marL="0" indent="0">
              <a:buNone/>
            </a:pPr>
            <a:r>
              <a:rPr lang="en-IN" sz="3800" dirty="0" err="1">
                <a:latin typeface="Times New Roman" panose="02020603050405020304" pitchFamily="18" charset="0"/>
                <a:cs typeface="Times New Roman" panose="02020603050405020304" pitchFamily="18" charset="0"/>
              </a:rPr>
              <a:t>i</a:t>
            </a:r>
            <a:r>
              <a:rPr lang="en-IN" sz="3800" dirty="0">
                <a:latin typeface="Times New Roman" panose="02020603050405020304" pitchFamily="18" charset="0"/>
                <a:cs typeface="Times New Roman" panose="02020603050405020304" pitchFamily="18" charset="0"/>
              </a:rPr>
              <a:t>++;</a:t>
            </a:r>
          </a:p>
          <a:p>
            <a:pPr marL="0" indent="0">
              <a:buNone/>
            </a:pPr>
            <a:r>
              <a:rPr lang="en-IN" sz="3800" dirty="0">
                <a:latin typeface="Times New Roman" panose="02020603050405020304" pitchFamily="18" charset="0"/>
                <a:cs typeface="Times New Roman" panose="02020603050405020304" pitchFamily="18" charset="0"/>
              </a:rPr>
              <a:t>If(</a:t>
            </a:r>
            <a:r>
              <a:rPr lang="en-IN" sz="3800" dirty="0" err="1">
                <a:latin typeface="Times New Roman" panose="02020603050405020304" pitchFamily="18" charset="0"/>
                <a:cs typeface="Times New Roman" panose="02020603050405020304" pitchFamily="18" charset="0"/>
              </a:rPr>
              <a:t>i</a:t>
            </a:r>
            <a:r>
              <a:rPr lang="en-IN" sz="3800" dirty="0">
                <a:latin typeface="Times New Roman" panose="02020603050405020304" pitchFamily="18" charset="0"/>
                <a:cs typeface="Times New Roman" panose="02020603050405020304" pitchFamily="18" charset="0"/>
              </a:rPr>
              <a:t>&lt;n)</a:t>
            </a:r>
          </a:p>
          <a:p>
            <a:pPr marL="0" indent="0">
              <a:buNone/>
            </a:pPr>
            <a:r>
              <a:rPr lang="en-IN" sz="3800" dirty="0" err="1">
                <a:latin typeface="Times New Roman" panose="02020603050405020304" pitchFamily="18" charset="0"/>
                <a:cs typeface="Times New Roman" panose="02020603050405020304" pitchFamily="18" charset="0"/>
              </a:rPr>
              <a:t>goto</a:t>
            </a:r>
            <a:r>
              <a:rPr lang="en-IN" sz="3800" dirty="0">
                <a:latin typeface="Times New Roman" panose="02020603050405020304" pitchFamily="18" charset="0"/>
                <a:cs typeface="Times New Roman" panose="02020603050405020304" pitchFamily="18" charset="0"/>
              </a:rPr>
              <a:t> loop;</a:t>
            </a:r>
          </a:p>
          <a:p>
            <a:pPr marL="0" indent="0">
              <a:buNone/>
            </a:pPr>
            <a:endParaRPr lang="en-IN" dirty="0"/>
          </a:p>
          <a:p>
            <a:pPr marL="0" indent="0">
              <a:buNone/>
            </a:pPr>
            <a:r>
              <a:rPr lang="en-IN" dirty="0"/>
              <a:t> </a:t>
            </a:r>
          </a:p>
        </p:txBody>
      </p:sp>
    </p:spTree>
    <p:extLst>
      <p:ext uri="{BB962C8B-B14F-4D97-AF65-F5344CB8AC3E}">
        <p14:creationId xmlns:p14="http://schemas.microsoft.com/office/powerpoint/2010/main" val="26530858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AC8E81-2096-0266-7C19-65053A2FEC63}"/>
              </a:ext>
            </a:extLst>
          </p:cNvPr>
          <p:cNvSpPr>
            <a:spLocks noGrp="1"/>
          </p:cNvSpPr>
          <p:nvPr>
            <p:ph idx="1"/>
          </p:nvPr>
        </p:nvSpPr>
        <p:spPr>
          <a:xfrm>
            <a:off x="457200" y="116632"/>
            <a:ext cx="8229600" cy="6552728"/>
          </a:xfrm>
        </p:spPr>
        <p:txBody>
          <a:bodyPr>
            <a:noAutofit/>
          </a:bodyPr>
          <a:lstStyle/>
          <a:p>
            <a:pPr marL="0" indent="0">
              <a:buNone/>
            </a:pPr>
            <a:r>
              <a:rPr lang="en-IN" sz="2400" i="0" dirty="0">
                <a:effectLst/>
                <a:latin typeface="Times New Roman" panose="02020603050405020304" pitchFamily="18" charset="0"/>
                <a:cs typeface="Times New Roman" panose="02020603050405020304" pitchFamily="18" charset="0"/>
              </a:rPr>
              <a:t>#include&lt;stdio.h&gt;</a:t>
            </a:r>
          </a:p>
          <a:p>
            <a:pPr marL="0" indent="0">
              <a:buNone/>
            </a:pPr>
            <a:r>
              <a:rPr lang="en-IN" sz="2400" i="0" dirty="0">
                <a:effectLst/>
                <a:latin typeface="Times New Roman" panose="02020603050405020304" pitchFamily="18" charset="0"/>
                <a:cs typeface="Times New Roman" panose="02020603050405020304" pitchFamily="18" charset="0"/>
              </a:rPr>
              <a:t> void main() </a:t>
            </a:r>
          </a:p>
          <a:p>
            <a:pPr marL="0" indent="0">
              <a:buNone/>
            </a:pPr>
            <a:r>
              <a:rPr lang="en-IN" sz="2400" i="0" dirty="0">
                <a:effectLst/>
                <a:latin typeface="Times New Roman" panose="02020603050405020304" pitchFamily="18" charset="0"/>
                <a:cs typeface="Times New Roman" panose="02020603050405020304" pitchFamily="18" charset="0"/>
              </a:rPr>
              <a:t>{</a:t>
            </a:r>
          </a:p>
          <a:p>
            <a:pPr marL="0" indent="0">
              <a:buNone/>
            </a:pPr>
            <a:r>
              <a:rPr lang="en-IN" sz="2400" i="0" dirty="0">
                <a:effectLst/>
                <a:latin typeface="Times New Roman" panose="02020603050405020304" pitchFamily="18" charset="0"/>
                <a:cs typeface="Times New Roman" panose="02020603050405020304" pitchFamily="18" charset="0"/>
              </a:rPr>
              <a:t> int age; </a:t>
            </a:r>
          </a:p>
          <a:p>
            <a:pPr marL="0" indent="0">
              <a:buNone/>
            </a:pPr>
            <a:r>
              <a:rPr lang="en-IN" sz="2400" i="0" dirty="0">
                <a:effectLst/>
                <a:latin typeface="Times New Roman" panose="02020603050405020304" pitchFamily="18" charset="0"/>
                <a:cs typeface="Times New Roman" panose="02020603050405020304" pitchFamily="18" charset="0"/>
              </a:rPr>
              <a:t>g: //label name </a:t>
            </a:r>
          </a:p>
          <a:p>
            <a:pPr marL="0" indent="0">
              <a:buNone/>
            </a:pPr>
            <a:r>
              <a:rPr lang="en-IN" sz="2400" i="0" dirty="0" err="1">
                <a:effectLst/>
                <a:latin typeface="Times New Roman" panose="02020603050405020304" pitchFamily="18" charset="0"/>
                <a:cs typeface="Times New Roman" panose="02020603050405020304" pitchFamily="18" charset="0"/>
              </a:rPr>
              <a:t>printf</a:t>
            </a:r>
            <a:r>
              <a:rPr lang="en-IN" sz="2400" i="0" dirty="0">
                <a:effectLst/>
                <a:latin typeface="Times New Roman" panose="02020603050405020304" pitchFamily="18" charset="0"/>
                <a:cs typeface="Times New Roman" panose="02020603050405020304" pitchFamily="18" charset="0"/>
              </a:rPr>
              <a:t>("you are Eligible\n"); </a:t>
            </a:r>
          </a:p>
          <a:p>
            <a:pPr marL="0" indent="0">
              <a:buNone/>
            </a:pPr>
            <a:r>
              <a:rPr lang="en-IN" sz="2400" i="0" dirty="0">
                <a:effectLst/>
                <a:latin typeface="Times New Roman" panose="02020603050405020304" pitchFamily="18" charset="0"/>
                <a:cs typeface="Times New Roman" panose="02020603050405020304" pitchFamily="18" charset="0"/>
              </a:rPr>
              <a:t>s: //label name </a:t>
            </a:r>
          </a:p>
          <a:p>
            <a:pPr marL="0" indent="0">
              <a:buNone/>
            </a:pPr>
            <a:r>
              <a:rPr lang="en-IN" sz="2400" i="0" dirty="0" err="1">
                <a:effectLst/>
                <a:latin typeface="Times New Roman" panose="02020603050405020304" pitchFamily="18" charset="0"/>
                <a:cs typeface="Times New Roman" panose="02020603050405020304" pitchFamily="18" charset="0"/>
              </a:rPr>
              <a:t>printf</a:t>
            </a:r>
            <a:r>
              <a:rPr lang="en-IN" sz="2400" i="0" dirty="0">
                <a:effectLst/>
                <a:latin typeface="Times New Roman" panose="02020603050405020304" pitchFamily="18" charset="0"/>
                <a:cs typeface="Times New Roman" panose="02020603050405020304" pitchFamily="18" charset="0"/>
              </a:rPr>
              <a:t>("you are not Eligible"); </a:t>
            </a:r>
          </a:p>
          <a:p>
            <a:pPr marL="0" indent="0">
              <a:buNone/>
            </a:pPr>
            <a:r>
              <a:rPr lang="en-IN" sz="2400" i="0" dirty="0" err="1">
                <a:effectLst/>
                <a:latin typeface="Times New Roman" panose="02020603050405020304" pitchFamily="18" charset="0"/>
                <a:cs typeface="Times New Roman" panose="02020603050405020304" pitchFamily="18" charset="0"/>
              </a:rPr>
              <a:t>printf</a:t>
            </a:r>
            <a:r>
              <a:rPr lang="en-IN" sz="2400" i="0" dirty="0">
                <a:effectLst/>
                <a:latin typeface="Times New Roman" panose="02020603050405020304" pitchFamily="18" charset="0"/>
                <a:cs typeface="Times New Roman" panose="02020603050405020304" pitchFamily="18" charset="0"/>
              </a:rPr>
              <a:t>("Enter you age:"); </a:t>
            </a:r>
          </a:p>
          <a:p>
            <a:pPr marL="0" indent="0">
              <a:buNone/>
            </a:pPr>
            <a:r>
              <a:rPr lang="en-IN" sz="2400" i="0" dirty="0" err="1">
                <a:effectLst/>
                <a:latin typeface="Times New Roman" panose="02020603050405020304" pitchFamily="18" charset="0"/>
                <a:cs typeface="Times New Roman" panose="02020603050405020304" pitchFamily="18" charset="0"/>
              </a:rPr>
              <a:t>scanf</a:t>
            </a:r>
            <a:r>
              <a:rPr lang="en-IN" sz="2400" i="0" dirty="0">
                <a:effectLst/>
                <a:latin typeface="Times New Roman" panose="02020603050405020304" pitchFamily="18" charset="0"/>
                <a:cs typeface="Times New Roman" panose="02020603050405020304" pitchFamily="18" charset="0"/>
              </a:rPr>
              <a:t>("%d", &amp;age); </a:t>
            </a:r>
          </a:p>
          <a:p>
            <a:pPr marL="0" indent="0">
              <a:buNone/>
            </a:pPr>
            <a:r>
              <a:rPr lang="en-IN" sz="2400" i="0" dirty="0">
                <a:effectLst/>
                <a:latin typeface="Times New Roman" panose="02020603050405020304" pitchFamily="18" charset="0"/>
                <a:cs typeface="Times New Roman" panose="02020603050405020304" pitchFamily="18" charset="0"/>
              </a:rPr>
              <a:t>if(age&gt;=18) </a:t>
            </a:r>
          </a:p>
          <a:p>
            <a:pPr marL="0" indent="0">
              <a:buNone/>
            </a:pPr>
            <a:r>
              <a:rPr lang="en-IN" sz="2400" i="0" dirty="0" err="1">
                <a:effectLst/>
                <a:latin typeface="Times New Roman" panose="02020603050405020304" pitchFamily="18" charset="0"/>
                <a:cs typeface="Times New Roman" panose="02020603050405020304" pitchFamily="18" charset="0"/>
              </a:rPr>
              <a:t>goto</a:t>
            </a:r>
            <a:r>
              <a:rPr lang="en-IN" sz="2400" i="0" dirty="0">
                <a:effectLst/>
                <a:latin typeface="Times New Roman" panose="02020603050405020304" pitchFamily="18" charset="0"/>
                <a:cs typeface="Times New Roman" panose="02020603050405020304" pitchFamily="18" charset="0"/>
              </a:rPr>
              <a:t> g; //</a:t>
            </a:r>
            <a:r>
              <a:rPr lang="en-IN" sz="2400" i="0" dirty="0" err="1">
                <a:effectLst/>
                <a:latin typeface="Times New Roman" panose="02020603050405020304" pitchFamily="18" charset="0"/>
                <a:cs typeface="Times New Roman" panose="02020603050405020304" pitchFamily="18" charset="0"/>
              </a:rPr>
              <a:t>goto</a:t>
            </a:r>
            <a:r>
              <a:rPr lang="en-IN" sz="2400" i="0" dirty="0">
                <a:effectLst/>
                <a:latin typeface="Times New Roman" panose="02020603050405020304" pitchFamily="18" charset="0"/>
                <a:cs typeface="Times New Roman" panose="02020603050405020304" pitchFamily="18" charset="0"/>
              </a:rPr>
              <a:t> label g </a:t>
            </a:r>
          </a:p>
          <a:p>
            <a:pPr marL="0" indent="0">
              <a:buNone/>
            </a:pPr>
            <a:r>
              <a:rPr lang="en-IN" sz="2400" i="0" dirty="0">
                <a:effectLst/>
                <a:latin typeface="Times New Roman" panose="02020603050405020304" pitchFamily="18" charset="0"/>
                <a:cs typeface="Times New Roman" panose="02020603050405020304" pitchFamily="18" charset="0"/>
              </a:rPr>
              <a:t>else </a:t>
            </a:r>
          </a:p>
          <a:p>
            <a:pPr marL="0" indent="0">
              <a:buNone/>
            </a:pPr>
            <a:r>
              <a:rPr lang="en-IN" sz="2400" i="0" dirty="0" err="1">
                <a:effectLst/>
                <a:latin typeface="Times New Roman" panose="02020603050405020304" pitchFamily="18" charset="0"/>
                <a:cs typeface="Times New Roman" panose="02020603050405020304" pitchFamily="18" charset="0"/>
              </a:rPr>
              <a:t>goto</a:t>
            </a:r>
            <a:r>
              <a:rPr lang="en-IN" sz="2400" i="0" dirty="0">
                <a:effectLst/>
                <a:latin typeface="Times New Roman" panose="02020603050405020304" pitchFamily="18" charset="0"/>
                <a:cs typeface="Times New Roman" panose="02020603050405020304" pitchFamily="18" charset="0"/>
              </a:rPr>
              <a:t> s; //</a:t>
            </a:r>
            <a:r>
              <a:rPr lang="en-IN" sz="2400" i="0" dirty="0" err="1">
                <a:effectLst/>
                <a:latin typeface="Times New Roman" panose="02020603050405020304" pitchFamily="18" charset="0"/>
                <a:cs typeface="Times New Roman" panose="02020603050405020304" pitchFamily="18" charset="0"/>
              </a:rPr>
              <a:t>goto</a:t>
            </a:r>
            <a:r>
              <a:rPr lang="en-IN" sz="2400" i="0" dirty="0">
                <a:effectLst/>
                <a:latin typeface="Times New Roman" panose="02020603050405020304" pitchFamily="18" charset="0"/>
                <a:cs typeface="Times New Roman" panose="02020603050405020304" pitchFamily="18" charset="0"/>
              </a:rPr>
              <a:t> label s </a:t>
            </a:r>
          </a:p>
          <a:p>
            <a:pPr marL="0" indent="0">
              <a:buNone/>
            </a:pPr>
            <a:r>
              <a:rPr lang="en-IN" sz="2400" i="0" dirty="0">
                <a:effectLst/>
                <a:latin typeface="Times New Roman" panose="02020603050405020304" pitchFamily="18" charset="0"/>
                <a:cs typeface="Times New Roman" panose="02020603050405020304" pitchFamily="18" charset="0"/>
              </a:rPr>
              <a:t>}</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22789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BDCC6-6F09-5A2C-4F90-B4B5E89E7DDA}"/>
              </a:ext>
            </a:extLst>
          </p:cNvPr>
          <p:cNvSpPr>
            <a:spLocks noGrp="1"/>
          </p:cNvSpPr>
          <p:nvPr>
            <p:ph type="title"/>
          </p:nvPr>
        </p:nvSpPr>
        <p:spPr>
          <a:xfrm>
            <a:off x="457200" y="274638"/>
            <a:ext cx="8229600" cy="634082"/>
          </a:xfrm>
        </p:spPr>
        <p:txBody>
          <a:bodyPr>
            <a:normAutofit fontScale="90000"/>
          </a:bodyPr>
          <a:lstStyle/>
          <a:p>
            <a:r>
              <a:rPr lang="en-IN" dirty="0">
                <a:latin typeface="Times New Roman" panose="02020603050405020304" pitchFamily="18" charset="0"/>
                <a:cs typeface="Times New Roman" panose="02020603050405020304" pitchFamily="18" charset="0"/>
              </a:rPr>
              <a:t>Looping</a:t>
            </a:r>
          </a:p>
        </p:txBody>
      </p:sp>
      <p:sp>
        <p:nvSpPr>
          <p:cNvPr id="3" name="Content Placeholder 2">
            <a:extLst>
              <a:ext uri="{FF2B5EF4-FFF2-40B4-BE49-F238E27FC236}">
                <a16:creationId xmlns:a16="http://schemas.microsoft.com/office/drawing/2014/main" id="{D8BCD8DA-BE7B-DF16-653C-90A4611DDA4C}"/>
              </a:ext>
            </a:extLst>
          </p:cNvPr>
          <p:cNvSpPr>
            <a:spLocks noGrp="1"/>
          </p:cNvSpPr>
          <p:nvPr>
            <p:ph idx="1"/>
          </p:nvPr>
        </p:nvSpPr>
        <p:spPr>
          <a:xfrm>
            <a:off x="323528" y="1052736"/>
            <a:ext cx="8496944" cy="5530626"/>
          </a:xfrm>
        </p:spPr>
        <p:txBody>
          <a:bodyPr>
            <a:normAutofit/>
          </a:bodyPr>
          <a:lstStyle/>
          <a:p>
            <a:pPr algn="just">
              <a:lnSpc>
                <a:spcPct val="120000"/>
              </a:lnSpc>
              <a:buFont typeface="Wingdings" panose="05000000000000000000" pitchFamily="2" charset="2"/>
              <a:buChar char="Ø"/>
            </a:pPr>
            <a:r>
              <a:rPr lang="en-US" sz="2400" b="0" i="0" dirty="0">
                <a:solidFill>
                  <a:srgbClr val="2B2A29"/>
                </a:solidFill>
                <a:effectLst/>
                <a:latin typeface="Times New Roman" panose="02020603050405020304" pitchFamily="18" charset="0"/>
                <a:cs typeface="Times New Roman" panose="02020603050405020304" pitchFamily="18" charset="0"/>
              </a:rPr>
              <a:t>A loop statement allows us to execute a statement or group of statements multiple times.</a:t>
            </a: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Loops are structures that control repeated executions of a block of statements.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Part of the loop that contains the statements to be repeated is called the loop body.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 one-time execution of a loop body is referred to as an iteration of the loop.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Each loop contains a loop-continuation-condition, a Boolean expression that controls the execution of the body.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R="2540" lvl="0" algn="just" fontAlgn="base">
              <a:lnSpc>
                <a:spcPct val="100000"/>
              </a:lnSpc>
              <a:spcAft>
                <a:spcPts val="225"/>
              </a:spcAft>
              <a:buClr>
                <a:srgbClr val="000000"/>
              </a:buClr>
              <a:buSzPts val="1200"/>
              <a:buFont typeface="Wingdings" panose="05000000000000000000" pitchFamily="2" charset="2"/>
              <a:buChar char="Ø"/>
            </a:pPr>
            <a:r>
              <a:rPr lang="en-US"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rPr>
              <a:t>After each iteration, the loop-continuation-condition is reevaluated. If the condition is true, the execution of the loop body is repeated. If the condition is false, the loop terminates. </a:t>
            </a:r>
            <a:endParaRPr lang="en-IN" sz="2400" u="none" strike="noStrike" dirty="0">
              <a:solidFill>
                <a:srgbClr val="000000"/>
              </a:solidFill>
              <a:effectLst/>
              <a:uFill>
                <a:solidFill>
                  <a:srgbClr val="000000"/>
                </a:solidFill>
              </a:uFill>
              <a:latin typeface="Times New Roman" panose="02020603050405020304" pitchFamily="18" charset="0"/>
              <a:ea typeface="Arial" panose="020B0604020202020204" pitchFamily="34" charset="0"/>
              <a:cs typeface="Times New Roman" panose="02020603050405020304" pitchFamily="18" charset="0"/>
            </a:endParaRPr>
          </a:p>
          <a:p>
            <a:pPr marL="261620" marR="2540" indent="0" algn="just">
              <a:lnSpc>
                <a:spcPct val="100000"/>
              </a:lnSpc>
              <a:spcAft>
                <a:spcPts val="250"/>
              </a:spcAft>
              <a:buNone/>
            </a:pPr>
            <a:endParaRPr lang="en-I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20000"/>
              </a:lnSpc>
            </a:pPr>
            <a:endParaRPr lang="en-US" sz="3200" b="0" i="0" dirty="0">
              <a:solidFill>
                <a:srgbClr val="2B2A29"/>
              </a:solidFill>
              <a:effectLst/>
              <a:latin typeface="Times New Roman" panose="02020603050405020304" pitchFamily="18" charset="0"/>
              <a:cs typeface="Times New Roman" panose="02020603050405020304" pitchFamily="18" charset="0"/>
            </a:endParaRPr>
          </a:p>
          <a:p>
            <a:pPr marL="0" indent="0" algn="just">
              <a:lnSpc>
                <a:spcPct val="120000"/>
              </a:lnSpc>
              <a:buNone/>
            </a:pPr>
            <a:endParaRPr lang="en-IN" dirty="0"/>
          </a:p>
          <a:p>
            <a:endParaRPr lang="en-IN" dirty="0"/>
          </a:p>
        </p:txBody>
      </p:sp>
    </p:spTree>
    <p:extLst>
      <p:ext uri="{BB962C8B-B14F-4D97-AF65-F5344CB8AC3E}">
        <p14:creationId xmlns:p14="http://schemas.microsoft.com/office/powerpoint/2010/main" val="3693954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6120680"/>
          </a:xfrm>
        </p:spPr>
        <p:txBody>
          <a:bodyPr>
            <a:normAutofit fontScale="77500" lnSpcReduction="20000"/>
          </a:bodyPr>
          <a:lstStyle/>
          <a:p>
            <a:pPr marL="0" indent="0">
              <a:buNone/>
            </a:pPr>
            <a:r>
              <a:rPr lang="en-US" sz="3000" dirty="0">
                <a:latin typeface="Times New Roman" pitchFamily="18" charset="0"/>
                <a:cs typeface="Times New Roman" pitchFamily="18" charset="0"/>
              </a:rPr>
              <a:t>#include &lt;stdio.h&gt;</a:t>
            </a:r>
          </a:p>
          <a:p>
            <a:pPr marL="0" indent="0">
              <a:buNone/>
            </a:pPr>
            <a:r>
              <a:rPr lang="en-US" sz="3000" dirty="0">
                <a:latin typeface="Times New Roman" pitchFamily="18" charset="0"/>
                <a:cs typeface="Times New Roman" pitchFamily="18" charset="0"/>
              </a:rPr>
              <a:t> void main() </a:t>
            </a:r>
          </a:p>
          <a:p>
            <a:pPr marL="0" indent="0">
              <a:buNone/>
            </a:pPr>
            <a:r>
              <a:rPr lang="en-US" sz="3000" dirty="0">
                <a:latin typeface="Times New Roman" pitchFamily="18" charset="0"/>
                <a:cs typeface="Times New Roman" pitchFamily="18" charset="0"/>
              </a:rPr>
              <a:t>{</a:t>
            </a:r>
          </a:p>
          <a:p>
            <a:pPr marL="0" indent="0">
              <a:buNone/>
            </a:pPr>
            <a:r>
              <a:rPr lang="en-US" sz="3000" dirty="0">
                <a:latin typeface="Times New Roman" pitchFamily="18" charset="0"/>
                <a:cs typeface="Times New Roman" pitchFamily="18" charset="0"/>
              </a:rPr>
              <a:t> int a, b, c; </a:t>
            </a:r>
          </a:p>
          <a:p>
            <a:pPr marL="0" indent="0">
              <a:buNone/>
            </a:pPr>
            <a:r>
              <a:rPr lang="en-US" sz="3000" dirty="0">
                <a:latin typeface="Times New Roman" pitchFamily="18" charset="0"/>
                <a:cs typeface="Times New Roman" pitchFamily="18" charset="0"/>
              </a:rPr>
              <a:t>printf("Please enter any two numbers: \n");</a:t>
            </a:r>
          </a:p>
          <a:p>
            <a:pPr marL="0" indent="0">
              <a:buNone/>
            </a:pPr>
            <a:r>
              <a:rPr lang="en-US" sz="3000" dirty="0">
                <a:latin typeface="Times New Roman" pitchFamily="18" charset="0"/>
                <a:cs typeface="Times New Roman" pitchFamily="18" charset="0"/>
              </a:rPr>
              <a:t>scanf("%d %d", &amp;a, &amp;b);</a:t>
            </a:r>
          </a:p>
          <a:p>
            <a:pPr marL="0" indent="0">
              <a:buNone/>
            </a:pPr>
            <a:r>
              <a:rPr lang="en-US" sz="3000" dirty="0">
                <a:latin typeface="Times New Roman" pitchFamily="18" charset="0"/>
                <a:cs typeface="Times New Roman" pitchFamily="18" charset="0"/>
              </a:rPr>
              <a:t>c = a + b;</a:t>
            </a:r>
          </a:p>
          <a:p>
            <a:pPr marL="0" indent="0">
              <a:buNone/>
            </a:pPr>
            <a:r>
              <a:rPr lang="en-US" sz="3000" dirty="0">
                <a:latin typeface="Times New Roman" pitchFamily="18" charset="0"/>
                <a:cs typeface="Times New Roman" pitchFamily="18" charset="0"/>
              </a:rPr>
              <a:t>printf("The addition of two number is: %d", c); </a:t>
            </a:r>
          </a:p>
          <a:p>
            <a:pPr marL="0" indent="0">
              <a:buNone/>
            </a:pPr>
            <a:r>
              <a:rPr lang="en-US" sz="3000" dirty="0">
                <a:latin typeface="Times New Roman" pitchFamily="18" charset="0"/>
                <a:cs typeface="Times New Roman" pitchFamily="18" charset="0"/>
              </a:rPr>
              <a:t>}</a:t>
            </a:r>
          </a:p>
          <a:p>
            <a:pPr marL="0" indent="0">
              <a:buNone/>
            </a:pPr>
            <a:r>
              <a:rPr lang="en-US" sz="3000" b="1" dirty="0">
                <a:latin typeface="Times New Roman" pitchFamily="18" charset="0"/>
                <a:cs typeface="Times New Roman" pitchFamily="18" charset="0"/>
              </a:rPr>
              <a:t>Outpu</a:t>
            </a:r>
            <a:r>
              <a:rPr lang="en-US" sz="3000" dirty="0">
                <a:latin typeface="Times New Roman" pitchFamily="18" charset="0"/>
                <a:cs typeface="Times New Roman" pitchFamily="18" charset="0"/>
              </a:rPr>
              <a:t>t</a:t>
            </a:r>
          </a:p>
          <a:p>
            <a:pPr marL="0" indent="0">
              <a:buNone/>
            </a:pPr>
            <a:r>
              <a:rPr lang="en-US" sz="3000" dirty="0"/>
              <a:t>Please enter any two numbers: 12  3 </a:t>
            </a:r>
          </a:p>
          <a:p>
            <a:pPr marL="0" indent="0">
              <a:buNone/>
            </a:pPr>
            <a:r>
              <a:rPr lang="en-US" sz="3000" dirty="0"/>
              <a:t>The addition of two number is:15</a:t>
            </a:r>
          </a:p>
          <a:p>
            <a:pPr marL="0" indent="0">
              <a:buNone/>
            </a:pPr>
            <a:endParaRPr lang="en-US" sz="3000" dirty="0"/>
          </a:p>
          <a:p>
            <a:r>
              <a:rPr lang="en-US" sz="3000" dirty="0">
                <a:latin typeface="Times New Roman" pitchFamily="18" charset="0"/>
                <a:cs typeface="Times New Roman" pitchFamily="18" charset="0"/>
              </a:rPr>
              <a:t>In the above program, the scanf() function takes input from the user, and the printf() function displays the output result on the screen.</a:t>
            </a:r>
            <a:br>
              <a:rPr lang="en-US" sz="3000" dirty="0">
                <a:latin typeface="Times New Roman" pitchFamily="18" charset="0"/>
                <a:cs typeface="Times New Roman" pitchFamily="18" charset="0"/>
              </a:rPr>
            </a:br>
            <a:endParaRPr lang="en-US" sz="3000" dirty="0">
              <a:latin typeface="Times New Roman" pitchFamily="18" charset="0"/>
              <a:cs typeface="Times New Roman" pitchFamily="18" charset="0"/>
            </a:endParaRPr>
          </a:p>
          <a:p>
            <a:pPr marL="0" indent="0">
              <a:buNone/>
            </a:pP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7620582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09E68C-F154-6B53-A07A-2A2ED6C44343}"/>
              </a:ext>
            </a:extLst>
          </p:cNvPr>
          <p:cNvSpPr>
            <a:spLocks noGrp="1"/>
          </p:cNvSpPr>
          <p:nvPr>
            <p:ph idx="1"/>
          </p:nvPr>
        </p:nvSpPr>
        <p:spPr>
          <a:xfrm>
            <a:off x="457200" y="404664"/>
            <a:ext cx="8229600" cy="5721499"/>
          </a:xfrm>
        </p:spPr>
        <p:txBody>
          <a:bodyPr>
            <a:normAutofit fontScale="70000" lnSpcReduction="20000"/>
          </a:bodyPr>
          <a:lstStyle/>
          <a:p>
            <a:pPr marL="0" indent="0" algn="just">
              <a:lnSpc>
                <a:spcPct val="120000"/>
              </a:lnSpc>
              <a:buNone/>
            </a:pPr>
            <a:r>
              <a:rPr lang="en-US" sz="3800" b="1" i="0" dirty="0">
                <a:solidFill>
                  <a:srgbClr val="2B2A29"/>
                </a:solidFill>
                <a:effectLst/>
                <a:latin typeface="Times New Roman" panose="02020603050405020304" pitchFamily="18" charset="0"/>
                <a:cs typeface="Times New Roman" panose="02020603050405020304" pitchFamily="18" charset="0"/>
              </a:rPr>
              <a:t>1) While loop</a:t>
            </a:r>
          </a:p>
          <a:p>
            <a:pPr algn="just">
              <a:lnSpc>
                <a:spcPct val="120000"/>
              </a:lnSpc>
            </a:pPr>
            <a:r>
              <a:rPr lang="en-US" dirty="0">
                <a:solidFill>
                  <a:srgbClr val="2B2A29"/>
                </a:solidFill>
                <a:latin typeface="Times New Roman" panose="02020603050405020304" pitchFamily="18" charset="0"/>
                <a:cs typeface="Times New Roman" panose="02020603050405020304" pitchFamily="18" charset="0"/>
              </a:rPr>
              <a:t>A while loop statement in C programming language repeatedly executes a target statement as long as a given condition is true.</a:t>
            </a:r>
            <a:endParaRPr lang="en-US" sz="3200" b="0" i="0" dirty="0">
              <a:solidFill>
                <a:srgbClr val="2B2A29"/>
              </a:solidFill>
              <a:effectLst/>
              <a:latin typeface="Times New Roman" panose="02020603050405020304" pitchFamily="18" charset="0"/>
              <a:cs typeface="Times New Roman" panose="02020603050405020304" pitchFamily="18" charset="0"/>
            </a:endParaRPr>
          </a:p>
          <a:p>
            <a:pPr algn="just">
              <a:lnSpc>
                <a:spcPct val="120000"/>
              </a:lnSpc>
            </a:pPr>
            <a:r>
              <a:rPr lang="en-US" sz="3200" b="0" i="0" dirty="0">
                <a:solidFill>
                  <a:srgbClr val="2B2A29"/>
                </a:solidFill>
                <a:effectLst/>
                <a:latin typeface="Times New Roman" panose="02020603050405020304" pitchFamily="18" charset="0"/>
                <a:cs typeface="Times New Roman" panose="02020603050405020304" pitchFamily="18" charset="0"/>
              </a:rPr>
              <a:t>While loop is also known as a pre-tested loop. In general, a while loop allows a part of the code to be executed multiple times depending upon a given Boolean condition. It can be viewed as a repeating if statement. The while loop is mostly used in the case where the number of iterations is not known in advance.</a:t>
            </a:r>
          </a:p>
          <a:p>
            <a:pPr marL="0" indent="0" algn="just">
              <a:lnSpc>
                <a:spcPct val="120000"/>
              </a:lnSpc>
              <a:buNone/>
            </a:pPr>
            <a:r>
              <a:rPr lang="en-US" sz="3200" b="1" i="0" dirty="0">
                <a:solidFill>
                  <a:srgbClr val="1D1D27"/>
                </a:solidFill>
                <a:effectLst/>
                <a:latin typeface="Times New Roman" panose="02020603050405020304" pitchFamily="18" charset="0"/>
                <a:cs typeface="Times New Roman" panose="02020603050405020304" pitchFamily="18" charset="0"/>
              </a:rPr>
              <a:t>Syntax :</a:t>
            </a:r>
            <a:endParaRPr lang="en-US" sz="3200" b="1" i="0" dirty="0">
              <a:solidFill>
                <a:srgbClr val="2B2A29"/>
              </a:solidFill>
              <a:effectLst/>
              <a:latin typeface="Times New Roman" panose="02020603050405020304" pitchFamily="18" charset="0"/>
              <a:cs typeface="Times New Roman" panose="02020603050405020304" pitchFamily="18" charset="0"/>
            </a:endParaRPr>
          </a:p>
          <a:p>
            <a:pPr marL="0" indent="0" algn="just">
              <a:lnSpc>
                <a:spcPct val="120000"/>
              </a:lnSpc>
              <a:spcAft>
                <a:spcPts val="600"/>
              </a:spcAft>
              <a:buNone/>
            </a:pPr>
            <a:r>
              <a:rPr lang="en-US" sz="3200" b="1" i="0" dirty="0">
                <a:solidFill>
                  <a:srgbClr val="006699"/>
                </a:solidFill>
                <a:effectLst/>
                <a:latin typeface="Times New Roman" panose="02020603050405020304" pitchFamily="18" charset="0"/>
                <a:cs typeface="Times New Roman" panose="02020603050405020304" pitchFamily="18" charset="0"/>
              </a:rPr>
              <a:t>while</a:t>
            </a:r>
            <a:r>
              <a:rPr lang="en-US" sz="3200" b="0" i="0" dirty="0">
                <a:solidFill>
                  <a:srgbClr val="2B2A29"/>
                </a:solidFill>
                <a:effectLst/>
                <a:latin typeface="Times New Roman" panose="02020603050405020304" pitchFamily="18" charset="0"/>
                <a:cs typeface="Times New Roman" panose="02020603050405020304" pitchFamily="18" charset="0"/>
              </a:rPr>
              <a:t>(condition)</a:t>
            </a:r>
          </a:p>
          <a:p>
            <a:pPr marL="0" indent="0" algn="just">
              <a:lnSpc>
                <a:spcPct val="120000"/>
              </a:lnSpc>
              <a:spcAft>
                <a:spcPts val="600"/>
              </a:spcAft>
              <a:buNone/>
            </a:pPr>
            <a:r>
              <a:rPr lang="en-US" sz="3200" b="0" i="0" dirty="0">
                <a:solidFill>
                  <a:srgbClr val="2B2A29"/>
                </a:solidFill>
                <a:effectLst/>
                <a:latin typeface="Times New Roman" panose="02020603050405020304" pitchFamily="18" charset="0"/>
                <a:cs typeface="Times New Roman" panose="02020603050405020304" pitchFamily="18" charset="0"/>
              </a:rPr>
              <a:t>{  </a:t>
            </a:r>
          </a:p>
          <a:p>
            <a:pPr marL="0" indent="0" algn="just">
              <a:lnSpc>
                <a:spcPct val="120000"/>
              </a:lnSpc>
              <a:spcAft>
                <a:spcPts val="600"/>
              </a:spcAft>
              <a:buNone/>
            </a:pPr>
            <a:r>
              <a:rPr lang="en-US" sz="3200" b="0" i="0" dirty="0">
                <a:solidFill>
                  <a:srgbClr val="2B2A29"/>
                </a:solidFill>
                <a:effectLst/>
                <a:latin typeface="Times New Roman" panose="02020603050405020304" pitchFamily="18" charset="0"/>
                <a:cs typeface="Times New Roman" panose="02020603050405020304" pitchFamily="18" charset="0"/>
              </a:rPr>
              <a:t>//code to be executed  </a:t>
            </a:r>
          </a:p>
          <a:p>
            <a:pPr marL="0" indent="0" algn="just">
              <a:lnSpc>
                <a:spcPct val="120000"/>
              </a:lnSpc>
              <a:spcAft>
                <a:spcPts val="600"/>
              </a:spcAft>
              <a:buNone/>
            </a:pPr>
            <a:r>
              <a:rPr lang="en-US" sz="3200" b="0" i="0" dirty="0">
                <a:solidFill>
                  <a:srgbClr val="2B2A29"/>
                </a:solidFill>
                <a:effectLst/>
                <a:latin typeface="Times New Roman" panose="02020603050405020304" pitchFamily="18" charset="0"/>
                <a:cs typeface="Times New Roman" panose="02020603050405020304" pitchFamily="18" charset="0"/>
              </a:rPr>
              <a:t>}  </a:t>
            </a:r>
            <a:r>
              <a:rPr lang="en-US" sz="3200" dirty="0">
                <a:solidFill>
                  <a:srgbClr val="000000"/>
                </a:solidFill>
                <a:effectLst/>
                <a:latin typeface="Times New Roman" panose="02020603050405020304" pitchFamily="18" charset="0"/>
                <a:ea typeface="Times New Roman" panose="02020603050405020304" pitchFamily="18" charset="0"/>
              </a:rPr>
              <a:t> </a:t>
            </a:r>
            <a:endParaRPr lang="en-IN" sz="3200" dirty="0">
              <a:solidFill>
                <a:srgbClr val="000000"/>
              </a:solidFill>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17660898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CE6595A-CE10-2C86-7803-0AAC4D39E6B8}"/>
              </a:ext>
            </a:extLst>
          </p:cNvPr>
          <p:cNvPicPr>
            <a:picLocks noGrp="1" noChangeAspect="1"/>
          </p:cNvPicPr>
          <p:nvPr>
            <p:ph idx="1"/>
          </p:nvPr>
        </p:nvPicPr>
        <p:blipFill>
          <a:blip r:embed="rId3"/>
          <a:stretch>
            <a:fillRect/>
          </a:stretch>
        </p:blipFill>
        <p:spPr>
          <a:xfrm>
            <a:off x="755576" y="980728"/>
            <a:ext cx="7632847" cy="5145435"/>
          </a:xfrm>
          <a:prstGeom prst="rect">
            <a:avLst/>
          </a:prstGeom>
        </p:spPr>
      </p:pic>
    </p:spTree>
    <p:extLst>
      <p:ext uri="{BB962C8B-B14F-4D97-AF65-F5344CB8AC3E}">
        <p14:creationId xmlns:p14="http://schemas.microsoft.com/office/powerpoint/2010/main" val="30441749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74316E-D585-9C19-B522-9DAE76AEBC9A}"/>
              </a:ext>
            </a:extLst>
          </p:cNvPr>
          <p:cNvSpPr>
            <a:spLocks noGrp="1"/>
          </p:cNvSpPr>
          <p:nvPr>
            <p:ph idx="1"/>
          </p:nvPr>
        </p:nvSpPr>
        <p:spPr>
          <a:xfrm>
            <a:off x="457200" y="476672"/>
            <a:ext cx="8229600" cy="5649491"/>
          </a:xfrm>
        </p:spPr>
        <p:txBody>
          <a:bodyPr>
            <a:normAutofit lnSpcReduction="10000"/>
          </a:bodyPr>
          <a:lstStyle/>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#include&lt;stdio.h&gt;  </a:t>
            </a:r>
          </a:p>
          <a:p>
            <a:pPr marL="0" indent="0" algn="l">
              <a:buNone/>
            </a:pPr>
            <a:r>
              <a:rPr lang="en-IN" sz="2800" b="1" i="0" dirty="0">
                <a:solidFill>
                  <a:srgbClr val="2E8B57"/>
                </a:solidFill>
                <a:effectLst/>
                <a:latin typeface="Times New Roman" panose="02020603050405020304" pitchFamily="18" charset="0"/>
                <a:cs typeface="Times New Roman" panose="02020603050405020304" pitchFamily="18" charset="0"/>
              </a:rPr>
              <a:t>int</a:t>
            </a:r>
            <a:r>
              <a:rPr lang="en-IN" sz="2800" b="0" i="0" dirty="0">
                <a:solidFill>
                  <a:srgbClr val="2B2A29"/>
                </a:solidFill>
                <a:effectLst/>
                <a:latin typeface="Times New Roman" panose="02020603050405020304" pitchFamily="18" charset="0"/>
                <a:cs typeface="Times New Roman" panose="02020603050405020304" pitchFamily="18" charset="0"/>
              </a:rPr>
              <a:t> main(){    </a:t>
            </a:r>
          </a:p>
          <a:p>
            <a:pPr marL="0" indent="0" algn="l">
              <a:buNone/>
            </a:pPr>
            <a:r>
              <a:rPr lang="en-IN" sz="2800" b="1" i="0" dirty="0">
                <a:solidFill>
                  <a:srgbClr val="2E8B57"/>
                </a:solidFill>
                <a:effectLst/>
                <a:latin typeface="Times New Roman" panose="02020603050405020304" pitchFamily="18" charset="0"/>
                <a:cs typeface="Times New Roman" panose="02020603050405020304" pitchFamily="18" charset="0"/>
              </a:rPr>
              <a:t>int</a:t>
            </a:r>
            <a:r>
              <a:rPr lang="en-IN" sz="2800" b="0" i="0" dirty="0">
                <a:solidFill>
                  <a:srgbClr val="2B2A29"/>
                </a:solidFill>
                <a:effectLst/>
                <a:latin typeface="Times New Roman" panose="02020603050405020304" pitchFamily="18" charset="0"/>
                <a:cs typeface="Times New Roman" panose="02020603050405020304" pitchFamily="18" charset="0"/>
              </a:rPr>
              <a:t> </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=1;      </a:t>
            </a:r>
          </a:p>
          <a:p>
            <a:pPr marL="0" indent="0" algn="l">
              <a:buNone/>
            </a:pPr>
            <a:r>
              <a:rPr lang="en-IN" sz="2800" b="1" i="0" dirty="0">
                <a:solidFill>
                  <a:srgbClr val="006699"/>
                </a:solidFill>
                <a:effectLst/>
                <a:latin typeface="Times New Roman" panose="02020603050405020304" pitchFamily="18" charset="0"/>
                <a:cs typeface="Times New Roman" panose="02020603050405020304" pitchFamily="18" charset="0"/>
              </a:rPr>
              <a:t>while</a:t>
            </a:r>
            <a:r>
              <a:rPr lang="en-IN" sz="2800" b="0" i="0" dirty="0">
                <a:solidFill>
                  <a:srgbClr val="2B2A29"/>
                </a:solidFill>
                <a:effectLst/>
                <a:latin typeface="Times New Roman" panose="02020603050405020304" pitchFamily="18" charset="0"/>
                <a:cs typeface="Times New Roman" panose="02020603050405020304" pitchFamily="18" charset="0"/>
              </a:rPr>
              <a:t>(</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&lt;=10){      </a:t>
            </a:r>
          </a:p>
          <a:p>
            <a:pPr marL="0" indent="0" algn="l">
              <a:buNone/>
            </a:pPr>
            <a:r>
              <a:rPr lang="en-IN" sz="2800" b="0" i="0" dirty="0" err="1">
                <a:solidFill>
                  <a:srgbClr val="2B2A29"/>
                </a:solidFill>
                <a:effectLst/>
                <a:latin typeface="Times New Roman" panose="02020603050405020304" pitchFamily="18" charset="0"/>
                <a:cs typeface="Times New Roman" panose="02020603050405020304" pitchFamily="18" charset="0"/>
              </a:rPr>
              <a:t>printf</a:t>
            </a:r>
            <a:r>
              <a:rPr lang="en-IN" sz="2800" b="0" i="0" dirty="0">
                <a:solidFill>
                  <a:srgbClr val="2B2A29"/>
                </a:solidFill>
                <a:effectLst/>
                <a:latin typeface="Times New Roman" panose="02020603050405020304" pitchFamily="18" charset="0"/>
                <a:cs typeface="Times New Roman" panose="02020603050405020304" pitchFamily="18" charset="0"/>
              </a:rPr>
              <a:t>("%d \n",</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1" i="0" dirty="0">
                <a:solidFill>
                  <a:srgbClr val="006699"/>
                </a:solidFill>
                <a:effectLst/>
                <a:latin typeface="Times New Roman" panose="02020603050405020304" pitchFamily="18" charset="0"/>
                <a:cs typeface="Times New Roman" panose="02020603050405020304" pitchFamily="18" charset="0"/>
              </a:rPr>
              <a:t>return</a:t>
            </a:r>
            <a:r>
              <a:rPr lang="en-IN" sz="2800" b="0" i="0" dirty="0">
                <a:solidFill>
                  <a:srgbClr val="2B2A29"/>
                </a:solidFill>
                <a:effectLst/>
                <a:latin typeface="Times New Roman" panose="02020603050405020304" pitchFamily="18" charset="0"/>
                <a:cs typeface="Times New Roman" panose="02020603050405020304" pitchFamily="18" charset="0"/>
              </a:rPr>
              <a:t> 0;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buNone/>
            </a:pPr>
            <a:r>
              <a:rPr lang="en-US" dirty="0"/>
              <a:t>Output :</a:t>
            </a:r>
          </a:p>
          <a:p>
            <a:pPr marL="0" indent="0">
              <a:buNone/>
            </a:pPr>
            <a:r>
              <a:rPr lang="en-US" dirty="0"/>
              <a:t>1 2 3 4 5 6 7 8 9 10</a:t>
            </a:r>
            <a:endParaRPr lang="en-IN" dirty="0"/>
          </a:p>
        </p:txBody>
      </p:sp>
    </p:spTree>
    <p:extLst>
      <p:ext uri="{BB962C8B-B14F-4D97-AF65-F5344CB8AC3E}">
        <p14:creationId xmlns:p14="http://schemas.microsoft.com/office/powerpoint/2010/main" val="10703572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347FA4-A9DA-CAC1-EA10-C601C9E6630A}"/>
              </a:ext>
            </a:extLst>
          </p:cNvPr>
          <p:cNvSpPr>
            <a:spLocks noGrp="1"/>
          </p:cNvSpPr>
          <p:nvPr>
            <p:ph idx="1"/>
          </p:nvPr>
        </p:nvSpPr>
        <p:spPr>
          <a:xfrm>
            <a:off x="457200" y="476672"/>
            <a:ext cx="8229600" cy="6192688"/>
          </a:xfrm>
        </p:spPr>
        <p:txBody>
          <a:bodyPr>
            <a:normAutofit/>
          </a:bodyPr>
          <a:lstStyle/>
          <a:p>
            <a:pPr marL="399415" marR="2540" indent="0">
              <a:lnSpc>
                <a:spcPct val="102000"/>
              </a:lnSpc>
              <a:spcAft>
                <a:spcPts val="195"/>
              </a:spcAft>
              <a:buNone/>
            </a:pPr>
            <a:r>
              <a:rPr lang="en-US" sz="2400" b="1" dirty="0">
                <a:solidFill>
                  <a:srgbClr val="000000"/>
                </a:solidFill>
                <a:effectLst/>
                <a:latin typeface="Times New Roman" panose="02020603050405020304" pitchFamily="18" charset="0"/>
                <a:ea typeface="Times New Roman" panose="02020603050405020304" pitchFamily="18" charset="0"/>
              </a:rPr>
              <a:t>2) Do while loop </a:t>
            </a:r>
            <a:endParaRPr lang="en-IN" sz="2400" b="1" dirty="0">
              <a:solidFill>
                <a:srgbClr val="000000"/>
              </a:solidFill>
              <a:latin typeface="Times New Roman" panose="02020603050405020304" pitchFamily="18" charset="0"/>
              <a:ea typeface="Times New Roman" panose="02020603050405020304" pitchFamily="18" charset="0"/>
            </a:endParaRPr>
          </a:p>
          <a:p>
            <a:pPr marL="742315" marR="2540" algn="just">
              <a:lnSpc>
                <a:spcPct val="102000"/>
              </a:lnSpc>
              <a:spcAft>
                <a:spcPts val="195"/>
              </a:spcAft>
            </a:pPr>
            <a:r>
              <a:rPr lang="en-US" sz="2400" dirty="0">
                <a:solidFill>
                  <a:srgbClr val="000000"/>
                </a:solidFill>
                <a:effectLst/>
                <a:latin typeface="Times New Roman" panose="02020603050405020304" pitchFamily="18" charset="0"/>
                <a:ea typeface="Times New Roman" panose="02020603050405020304" pitchFamily="18" charset="0"/>
              </a:rPr>
              <a:t>Unlike for and while loops, which test the loop condition at the top of the loop, the do...while loop in C programming language checks its condition at the bottom of the loop.  </a:t>
            </a:r>
            <a:endParaRPr lang="en-IN" sz="2400" dirty="0">
              <a:solidFill>
                <a:srgbClr val="000000"/>
              </a:solidFill>
              <a:latin typeface="Times New Roman" panose="02020603050405020304" pitchFamily="18" charset="0"/>
              <a:ea typeface="Times New Roman" panose="02020603050405020304" pitchFamily="18" charset="0"/>
            </a:endParaRPr>
          </a:p>
          <a:p>
            <a:pPr marL="742315" marR="2540" algn="just">
              <a:lnSpc>
                <a:spcPct val="102000"/>
              </a:lnSpc>
              <a:spcAft>
                <a:spcPts val="195"/>
              </a:spcAft>
            </a:pPr>
            <a:r>
              <a:rPr lang="en-US" sz="2400" dirty="0">
                <a:solidFill>
                  <a:srgbClr val="000000"/>
                </a:solidFill>
                <a:effectLst/>
                <a:latin typeface="Times New Roman" panose="02020603050405020304" pitchFamily="18" charset="0"/>
                <a:ea typeface="Times New Roman" panose="02020603050405020304" pitchFamily="18" charset="0"/>
              </a:rPr>
              <a:t>A do...while loop is similar to a while loop, except that a do...while loop is guaranteed to execute at least one time.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56565" marR="2540" indent="0">
              <a:lnSpc>
                <a:spcPct val="102000"/>
              </a:lnSpc>
              <a:spcAft>
                <a:spcPts val="170"/>
              </a:spcAft>
              <a:buNone/>
            </a:pPr>
            <a:r>
              <a:rPr lang="en-US" sz="2400" b="1" dirty="0">
                <a:solidFill>
                  <a:srgbClr val="000000"/>
                </a:solidFill>
                <a:effectLst/>
                <a:latin typeface="Times New Roman" panose="02020603050405020304" pitchFamily="18" charset="0"/>
                <a:ea typeface="Times New Roman" panose="02020603050405020304" pitchFamily="18" charset="0"/>
              </a:rPr>
              <a:t>Syntax: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514858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do</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514858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statement(s);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while( condition ); </a:t>
            </a:r>
            <a:endParaRPr lang="en-IN" sz="24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23149864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F384EF4-0A2A-84DC-BC2B-2F8E2AB199EE}"/>
              </a:ext>
            </a:extLst>
          </p:cNvPr>
          <p:cNvPicPr>
            <a:picLocks noGrp="1" noChangeAspect="1"/>
          </p:cNvPicPr>
          <p:nvPr>
            <p:ph idx="1"/>
          </p:nvPr>
        </p:nvPicPr>
        <p:blipFill>
          <a:blip r:embed="rId2"/>
          <a:stretch>
            <a:fillRect/>
          </a:stretch>
        </p:blipFill>
        <p:spPr>
          <a:xfrm>
            <a:off x="1043608" y="1052736"/>
            <a:ext cx="6840760" cy="4752528"/>
          </a:xfrm>
          <a:prstGeom prst="rect">
            <a:avLst/>
          </a:prstGeom>
        </p:spPr>
      </p:pic>
    </p:spTree>
    <p:extLst>
      <p:ext uri="{BB962C8B-B14F-4D97-AF65-F5344CB8AC3E}">
        <p14:creationId xmlns:p14="http://schemas.microsoft.com/office/powerpoint/2010/main" val="2213717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094E4B7-0595-987C-67B2-5CD759111463}"/>
              </a:ext>
            </a:extLst>
          </p:cNvPr>
          <p:cNvSpPr>
            <a:spLocks noGrp="1"/>
          </p:cNvSpPr>
          <p:nvPr>
            <p:ph idx="1"/>
          </p:nvPr>
        </p:nvSpPr>
        <p:spPr>
          <a:xfrm>
            <a:off x="457200" y="260648"/>
            <a:ext cx="8229600" cy="6408712"/>
          </a:xfrm>
        </p:spPr>
        <p:txBody>
          <a:bodyPr/>
          <a:lstStyle/>
          <a:p>
            <a:pPr marL="0" indent="0" algn="l">
              <a:buNone/>
            </a:pPr>
            <a:r>
              <a:rPr lang="en-US" sz="2800" b="1" i="0" dirty="0">
                <a:solidFill>
                  <a:srgbClr val="2B2A29"/>
                </a:solidFill>
                <a:effectLst/>
                <a:latin typeface="Times New Roman" panose="02020603050405020304" pitchFamily="18" charset="0"/>
                <a:cs typeface="Times New Roman" panose="02020603050405020304" pitchFamily="18" charset="0"/>
              </a:rPr>
              <a:t>Here is a simple example of a </a:t>
            </a:r>
            <a:r>
              <a:rPr lang="en-US" sz="2800" b="1" i="1" dirty="0">
                <a:solidFill>
                  <a:srgbClr val="2B2A29"/>
                </a:solidFill>
                <a:effectLst/>
                <a:latin typeface="Times New Roman" panose="02020603050405020304" pitchFamily="18" charset="0"/>
                <a:cs typeface="Times New Roman" panose="02020603050405020304" pitchFamily="18" charset="0"/>
              </a:rPr>
              <a:t>"do-while" loop</a:t>
            </a:r>
            <a:r>
              <a:rPr lang="en-US" sz="2800" b="1" i="0" dirty="0">
                <a:solidFill>
                  <a:srgbClr val="2B2A29"/>
                </a:solidFill>
                <a:effectLst/>
                <a:latin typeface="Times New Roman" panose="02020603050405020304" pitchFamily="18" charset="0"/>
                <a:cs typeface="Times New Roman" panose="02020603050405020304" pitchFamily="18" charset="0"/>
              </a:rPr>
              <a:t> in C that prints numbers from 1 to 5:</a:t>
            </a:r>
          </a:p>
          <a:p>
            <a:pPr marL="0" indent="0" algn="l">
              <a:buNone/>
            </a:pPr>
            <a:r>
              <a:rPr lang="en-IN" sz="2800" i="0" dirty="0">
                <a:effectLst/>
                <a:latin typeface="Times New Roman" panose="02020603050405020304" pitchFamily="18" charset="0"/>
                <a:cs typeface="Times New Roman" panose="02020603050405020304" pitchFamily="18" charset="0"/>
              </a:rPr>
              <a:t>#include&lt;stdio.h&gt;</a:t>
            </a:r>
          </a:p>
          <a:p>
            <a:pPr marL="0" indent="0" algn="l">
              <a:buNone/>
            </a:pPr>
            <a:r>
              <a:rPr lang="en-IN" sz="2800" b="1" dirty="0">
                <a:solidFill>
                  <a:srgbClr val="2E8B57"/>
                </a:solidFill>
                <a:latin typeface="Times New Roman" panose="02020603050405020304" pitchFamily="18" charset="0"/>
                <a:cs typeface="Times New Roman" panose="02020603050405020304" pitchFamily="18" charset="0"/>
              </a:rPr>
              <a:t>i</a:t>
            </a:r>
            <a:r>
              <a:rPr lang="en-IN" sz="2800" b="1" i="0" dirty="0">
                <a:solidFill>
                  <a:srgbClr val="2E8B57"/>
                </a:solidFill>
                <a:effectLst/>
                <a:latin typeface="Times New Roman" panose="02020603050405020304" pitchFamily="18" charset="0"/>
                <a:cs typeface="Times New Roman" panose="02020603050405020304" pitchFamily="18" charset="0"/>
              </a:rPr>
              <a:t>nt</a:t>
            </a:r>
            <a:r>
              <a:rPr lang="en-IN" sz="2800" b="0" i="0" dirty="0">
                <a:solidFill>
                  <a:srgbClr val="2B2A29"/>
                </a:solidFill>
                <a:effectLst/>
                <a:latin typeface="Times New Roman" panose="02020603050405020304" pitchFamily="18" charset="0"/>
                <a:cs typeface="Times New Roman" panose="02020603050405020304" pitchFamily="18" charset="0"/>
              </a:rPr>
              <a:t> main() {  </a:t>
            </a:r>
          </a:p>
          <a:p>
            <a:pPr marL="0" indent="0" algn="l">
              <a:buNone/>
            </a:pPr>
            <a:r>
              <a:rPr lang="en-IN" sz="2800" dirty="0">
                <a:solidFill>
                  <a:srgbClr val="2B2A29"/>
                </a:solidFill>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nt </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 1;  </a:t>
            </a:r>
          </a:p>
          <a:p>
            <a:pPr marL="0" indent="0" algn="l">
              <a:buNone/>
            </a:pPr>
            <a:r>
              <a:rPr lang="en-IN" sz="2800" b="1" i="0" dirty="0">
                <a:solidFill>
                  <a:srgbClr val="006699"/>
                </a:solidFill>
                <a:effectLst/>
                <a:latin typeface="Times New Roman" panose="02020603050405020304" pitchFamily="18" charset="0"/>
                <a:cs typeface="Times New Roman" panose="02020603050405020304" pitchFamily="18" charset="0"/>
              </a:rPr>
              <a:t>do</a:t>
            </a:r>
            <a:r>
              <a:rPr lang="en-IN" sz="2800" b="0" i="0" dirty="0">
                <a:solidFill>
                  <a:srgbClr val="2B2A29"/>
                </a:solidFill>
                <a:effectLst/>
                <a:latin typeface="Times New Roman" panose="02020603050405020304" pitchFamily="18" charset="0"/>
                <a:cs typeface="Times New Roman" panose="02020603050405020304" pitchFamily="18" charset="0"/>
              </a:rPr>
              <a:t> {  </a:t>
            </a:r>
          </a:p>
          <a:p>
            <a:pPr marL="0" indent="0" algn="l">
              <a:buNone/>
            </a:pPr>
            <a:r>
              <a:rPr lang="en-IN" sz="2800" b="0" i="0" dirty="0" err="1">
                <a:solidFill>
                  <a:srgbClr val="2B2A29"/>
                </a:solidFill>
                <a:effectLst/>
                <a:latin typeface="Times New Roman" panose="02020603050405020304" pitchFamily="18" charset="0"/>
                <a:cs typeface="Times New Roman" panose="02020603050405020304" pitchFamily="18" charset="0"/>
              </a:rPr>
              <a:t>printf</a:t>
            </a:r>
            <a:r>
              <a:rPr lang="en-IN" sz="2800" b="0" i="0" dirty="0">
                <a:solidFill>
                  <a:srgbClr val="2B2A29"/>
                </a:solidFill>
                <a:effectLst/>
                <a:latin typeface="Times New Roman" panose="02020603050405020304" pitchFamily="18" charset="0"/>
                <a:cs typeface="Times New Roman" panose="02020603050405020304" pitchFamily="18" charset="0"/>
              </a:rPr>
              <a:t>("%d\n", </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 </a:t>
            </a:r>
            <a:r>
              <a:rPr lang="en-IN" sz="2800" b="1" i="0" dirty="0">
                <a:solidFill>
                  <a:srgbClr val="006699"/>
                </a:solidFill>
                <a:effectLst/>
                <a:latin typeface="Times New Roman" panose="02020603050405020304" pitchFamily="18" charset="0"/>
                <a:cs typeface="Times New Roman" panose="02020603050405020304" pitchFamily="18" charset="0"/>
              </a:rPr>
              <a:t>while</a:t>
            </a:r>
            <a:r>
              <a:rPr lang="en-IN" sz="2800" b="0" i="0" dirty="0">
                <a:solidFill>
                  <a:srgbClr val="2B2A29"/>
                </a:solidFill>
                <a:effectLst/>
                <a:latin typeface="Times New Roman" panose="02020603050405020304" pitchFamily="18" charset="0"/>
                <a:cs typeface="Times New Roman" panose="02020603050405020304" pitchFamily="18" charset="0"/>
              </a:rPr>
              <a:t> (</a:t>
            </a:r>
            <a:r>
              <a:rPr lang="en-IN" sz="2800" b="0" i="0" dirty="0" err="1">
                <a:solidFill>
                  <a:srgbClr val="2B2A29"/>
                </a:solidFill>
                <a:effectLst/>
                <a:latin typeface="Times New Roman" panose="02020603050405020304" pitchFamily="18" charset="0"/>
                <a:cs typeface="Times New Roman" panose="02020603050405020304" pitchFamily="18" charset="0"/>
              </a:rPr>
              <a:t>i</a:t>
            </a:r>
            <a:r>
              <a:rPr lang="en-IN" sz="2800" b="0" i="0" dirty="0">
                <a:solidFill>
                  <a:srgbClr val="2B2A29"/>
                </a:solidFill>
                <a:effectLst/>
                <a:latin typeface="Times New Roman" panose="02020603050405020304" pitchFamily="18" charset="0"/>
                <a:cs typeface="Times New Roman" panose="02020603050405020304" pitchFamily="18" charset="0"/>
              </a:rPr>
              <a:t>&lt;= 5);  </a:t>
            </a:r>
          </a:p>
          <a:p>
            <a:pPr marL="0" indent="0" algn="l">
              <a:buNone/>
            </a:pPr>
            <a:r>
              <a:rPr lang="en-IN" sz="2800" b="1" i="0" dirty="0">
                <a:solidFill>
                  <a:srgbClr val="006699"/>
                </a:solidFill>
                <a:effectLst/>
                <a:latin typeface="Times New Roman" panose="02020603050405020304" pitchFamily="18" charset="0"/>
                <a:cs typeface="Times New Roman" panose="02020603050405020304" pitchFamily="18" charset="0"/>
              </a:rPr>
              <a:t>return</a:t>
            </a:r>
            <a:r>
              <a:rPr lang="en-IN" sz="2800" b="0" i="0" dirty="0">
                <a:solidFill>
                  <a:srgbClr val="2B2A29"/>
                </a:solidFill>
                <a:effectLst/>
                <a:latin typeface="Times New Roman" panose="02020603050405020304" pitchFamily="18" charset="0"/>
                <a:cs typeface="Times New Roman" panose="02020603050405020304" pitchFamily="18" charset="0"/>
              </a:rPr>
              <a:t> 0;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IN" sz="2800" b="0" i="0" dirty="0">
                <a:solidFill>
                  <a:srgbClr val="2B2A29"/>
                </a:solidFill>
                <a:effectLst/>
                <a:latin typeface="Times New Roman" panose="02020603050405020304" pitchFamily="18" charset="0"/>
                <a:cs typeface="Times New Roman" panose="02020603050405020304" pitchFamily="18" charset="0"/>
              </a:rPr>
              <a:t>Output:1 2 3 4 5</a:t>
            </a:r>
          </a:p>
          <a:p>
            <a:pPr marL="0" indent="0">
              <a:buNone/>
            </a:pPr>
            <a:endParaRPr lang="en-IN" dirty="0"/>
          </a:p>
        </p:txBody>
      </p:sp>
    </p:spTree>
    <p:extLst>
      <p:ext uri="{BB962C8B-B14F-4D97-AF65-F5344CB8AC3E}">
        <p14:creationId xmlns:p14="http://schemas.microsoft.com/office/powerpoint/2010/main" val="7470915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5DA7E6-A103-3514-041C-087BA42B1956}"/>
              </a:ext>
            </a:extLst>
          </p:cNvPr>
          <p:cNvSpPr>
            <a:spLocks noGrp="1"/>
          </p:cNvSpPr>
          <p:nvPr>
            <p:ph idx="1"/>
          </p:nvPr>
        </p:nvSpPr>
        <p:spPr>
          <a:xfrm>
            <a:off x="457200" y="548680"/>
            <a:ext cx="8229600" cy="5577483"/>
          </a:xfrm>
        </p:spPr>
        <p:txBody>
          <a:bodyPr>
            <a:normAutofit lnSpcReduction="10000"/>
          </a:bodyPr>
          <a:lstStyle/>
          <a:p>
            <a:pPr marL="399415" marR="2540" indent="0">
              <a:lnSpc>
                <a:spcPct val="102000"/>
              </a:lnSpc>
              <a:spcAft>
                <a:spcPts val="1175"/>
              </a:spcAft>
              <a:buNone/>
            </a:pPr>
            <a:r>
              <a:rPr lang="en-US" sz="2400" b="1" dirty="0">
                <a:solidFill>
                  <a:srgbClr val="000000"/>
                </a:solidFill>
                <a:latin typeface="Times New Roman" panose="02020603050405020304" pitchFamily="18" charset="0"/>
                <a:ea typeface="Times New Roman" panose="02020603050405020304" pitchFamily="18" charset="0"/>
              </a:rPr>
              <a:t>F</a:t>
            </a:r>
            <a:r>
              <a:rPr lang="en-US" sz="2400" b="1" dirty="0">
                <a:solidFill>
                  <a:srgbClr val="000000"/>
                </a:solidFill>
                <a:effectLst/>
                <a:latin typeface="Times New Roman" panose="02020603050405020304" pitchFamily="18" charset="0"/>
                <a:ea typeface="Times New Roman" panose="02020603050405020304" pitchFamily="18" charset="0"/>
              </a:rPr>
              <a:t>or loop </a:t>
            </a:r>
            <a:endParaRPr lang="en-IN" sz="2400" b="1" dirty="0">
              <a:solidFill>
                <a:srgbClr val="000000"/>
              </a:solidFill>
              <a:latin typeface="Times New Roman" panose="02020603050405020304" pitchFamily="18" charset="0"/>
              <a:ea typeface="Times New Roman" panose="02020603050405020304" pitchFamily="18" charset="0"/>
            </a:endParaRPr>
          </a:p>
          <a:p>
            <a:pPr marL="399415" marR="2540" indent="0" algn="just">
              <a:lnSpc>
                <a:spcPct val="102000"/>
              </a:lnSpc>
              <a:spcAft>
                <a:spcPts val="1175"/>
              </a:spcAft>
              <a:buNone/>
            </a:pPr>
            <a:r>
              <a:rPr lang="en-US" sz="2400" dirty="0">
                <a:solidFill>
                  <a:srgbClr val="000000"/>
                </a:solidFill>
                <a:effectLst/>
                <a:latin typeface="Times New Roman" panose="02020603050405020304" pitchFamily="18" charset="0"/>
                <a:ea typeface="Times New Roman" panose="02020603050405020304" pitchFamily="18" charset="0"/>
              </a:rPr>
              <a:t>A for loop is a repetition control structure that allows you to efficiently write a loop that needs to execute a specific number of times.</a:t>
            </a:r>
          </a:p>
          <a:p>
            <a:pPr marL="6350" marR="52705" indent="-6350">
              <a:lnSpc>
                <a:spcPct val="148000"/>
              </a:lnSpc>
              <a:spcAft>
                <a:spcPts val="1125"/>
              </a:spcAft>
            </a:pPr>
            <a:r>
              <a:rPr lang="en-US" sz="2400" b="1" dirty="0">
                <a:solidFill>
                  <a:srgbClr val="000000"/>
                </a:solidFill>
                <a:effectLst/>
                <a:latin typeface="Times New Roman" panose="02020603050405020304" pitchFamily="18" charset="0"/>
                <a:ea typeface="Times New Roman" panose="02020603050405020304" pitchFamily="18" charset="0"/>
              </a:rPr>
              <a:t>Syntax </a:t>
            </a:r>
          </a:p>
          <a:p>
            <a:pPr marL="0" marR="52705" indent="0">
              <a:lnSpc>
                <a:spcPct val="148000"/>
              </a:lnSpc>
              <a:spcAft>
                <a:spcPts val="1125"/>
              </a:spcAft>
              <a:buNone/>
            </a:pPr>
            <a:r>
              <a:rPr lang="en-US" sz="2400" dirty="0">
                <a:solidFill>
                  <a:srgbClr val="000000"/>
                </a:solidFill>
                <a:effectLst/>
                <a:latin typeface="Times New Roman" panose="02020603050405020304" pitchFamily="18" charset="0"/>
                <a:ea typeface="Times New Roman" panose="02020603050405020304" pitchFamily="18" charset="0"/>
              </a:rPr>
              <a:t>for (initialization; test expression; action-after-each- iteration/</a:t>
            </a:r>
            <a:r>
              <a:rPr lang="en-US" sz="2400" dirty="0" err="1">
                <a:solidFill>
                  <a:srgbClr val="000000"/>
                </a:solidFill>
                <a:effectLst/>
                <a:latin typeface="Times New Roman" panose="02020603050405020304" pitchFamily="18" charset="0"/>
                <a:ea typeface="Times New Roman" panose="02020603050405020304" pitchFamily="18" charset="0"/>
              </a:rPr>
              <a:t>updation</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83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Statement(s);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399415" marR="2540" indent="0">
              <a:lnSpc>
                <a:spcPct val="102000"/>
              </a:lnSpc>
              <a:spcAft>
                <a:spcPts val="1175"/>
              </a:spcAft>
              <a:buNone/>
            </a:pPr>
            <a:endParaRPr lang="en-IN" dirty="0"/>
          </a:p>
        </p:txBody>
      </p:sp>
    </p:spTree>
    <p:extLst>
      <p:ext uri="{BB962C8B-B14F-4D97-AF65-F5344CB8AC3E}">
        <p14:creationId xmlns:p14="http://schemas.microsoft.com/office/powerpoint/2010/main" val="37169651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5B3C588-72F3-2646-C9BF-0DC31BEE3EED}"/>
              </a:ext>
            </a:extLst>
          </p:cNvPr>
          <p:cNvPicPr>
            <a:picLocks noGrp="1" noChangeAspect="1"/>
          </p:cNvPicPr>
          <p:nvPr>
            <p:ph idx="1"/>
          </p:nvPr>
        </p:nvPicPr>
        <p:blipFill>
          <a:blip r:embed="rId2"/>
          <a:stretch>
            <a:fillRect/>
          </a:stretch>
        </p:blipFill>
        <p:spPr>
          <a:xfrm>
            <a:off x="1691680" y="908050"/>
            <a:ext cx="5688632" cy="5218113"/>
          </a:xfrm>
          <a:prstGeom prst="rect">
            <a:avLst/>
          </a:prstGeom>
        </p:spPr>
      </p:pic>
    </p:spTree>
    <p:extLst>
      <p:ext uri="{BB962C8B-B14F-4D97-AF65-F5344CB8AC3E}">
        <p14:creationId xmlns:p14="http://schemas.microsoft.com/office/powerpoint/2010/main" val="23123782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14CF06-F9B5-76D5-646A-3CB2C5533B18}"/>
              </a:ext>
            </a:extLst>
          </p:cNvPr>
          <p:cNvSpPr>
            <a:spLocks noGrp="1"/>
          </p:cNvSpPr>
          <p:nvPr>
            <p:ph idx="1"/>
          </p:nvPr>
        </p:nvSpPr>
        <p:spPr>
          <a:xfrm>
            <a:off x="457200" y="404664"/>
            <a:ext cx="8229600" cy="5400600"/>
          </a:xfrm>
        </p:spPr>
        <p:txBody>
          <a:bodyPr>
            <a:normAutofit fontScale="85000" lnSpcReduction="20000"/>
          </a:bodyPr>
          <a:lstStyle/>
          <a:p>
            <a:pPr marL="0" indent="0" algn="l">
              <a:buNone/>
            </a:pPr>
            <a:r>
              <a:rPr lang="en-US" sz="3000" b="0" i="0" dirty="0">
                <a:solidFill>
                  <a:srgbClr val="0000CD"/>
                </a:solidFill>
                <a:effectLst/>
                <a:latin typeface="Times New Roman" panose="02020603050405020304" pitchFamily="18" charset="0"/>
                <a:cs typeface="Times New Roman" panose="02020603050405020304" pitchFamily="18" charset="0"/>
              </a:rPr>
              <a:t>for</a:t>
            </a:r>
            <a:r>
              <a:rPr lang="en-US" sz="3000" b="0" i="0" dirty="0">
                <a:solidFill>
                  <a:srgbClr val="000000"/>
                </a:solidFill>
                <a:effectLst/>
                <a:latin typeface="Times New Roman" panose="02020603050405020304" pitchFamily="18" charset="0"/>
                <a:cs typeface="Times New Roman" panose="02020603050405020304" pitchFamily="18" charset="0"/>
              </a:rPr>
              <a:t> (</a:t>
            </a:r>
            <a:r>
              <a:rPr lang="en-US" sz="3000" b="0" i="1" dirty="0">
                <a:solidFill>
                  <a:srgbClr val="000000"/>
                </a:solidFill>
                <a:effectLst/>
                <a:latin typeface="Times New Roman" panose="02020603050405020304" pitchFamily="18" charset="0"/>
                <a:cs typeface="Times New Roman" panose="02020603050405020304" pitchFamily="18" charset="0"/>
              </a:rPr>
              <a:t>expression 1</a:t>
            </a:r>
            <a:r>
              <a:rPr lang="en-US" sz="3000" b="0" i="0" dirty="0">
                <a:solidFill>
                  <a:srgbClr val="000000"/>
                </a:solidFill>
                <a:effectLst/>
                <a:latin typeface="Times New Roman" panose="02020603050405020304" pitchFamily="18" charset="0"/>
                <a:cs typeface="Times New Roman" panose="02020603050405020304" pitchFamily="18" charset="0"/>
              </a:rPr>
              <a:t>;</a:t>
            </a:r>
            <a:r>
              <a:rPr lang="en-US" sz="3000" b="0" i="1" dirty="0">
                <a:solidFill>
                  <a:srgbClr val="000000"/>
                </a:solidFill>
                <a:effectLst/>
                <a:latin typeface="Times New Roman" panose="02020603050405020304" pitchFamily="18" charset="0"/>
                <a:cs typeface="Times New Roman" panose="02020603050405020304" pitchFamily="18" charset="0"/>
              </a:rPr>
              <a:t> expression 2</a:t>
            </a:r>
            <a:r>
              <a:rPr lang="en-US" sz="3000" b="0" i="0" dirty="0">
                <a:solidFill>
                  <a:srgbClr val="000000"/>
                </a:solidFill>
                <a:effectLst/>
                <a:latin typeface="Times New Roman" panose="02020603050405020304" pitchFamily="18" charset="0"/>
                <a:cs typeface="Times New Roman" panose="02020603050405020304" pitchFamily="18" charset="0"/>
              </a:rPr>
              <a:t>;</a:t>
            </a:r>
            <a:r>
              <a:rPr lang="en-US" sz="3000" b="0" i="1" dirty="0">
                <a:solidFill>
                  <a:srgbClr val="000000"/>
                </a:solidFill>
                <a:effectLst/>
                <a:latin typeface="Times New Roman" panose="02020603050405020304" pitchFamily="18" charset="0"/>
                <a:cs typeface="Times New Roman" panose="02020603050405020304" pitchFamily="18" charset="0"/>
              </a:rPr>
              <a:t> expression 3</a:t>
            </a:r>
            <a:r>
              <a:rPr lang="en-US" sz="3000" b="0" i="0" dirty="0">
                <a:solidFill>
                  <a:srgbClr val="000000"/>
                </a:solidFill>
                <a:effectLst/>
                <a:latin typeface="Times New Roman" panose="02020603050405020304" pitchFamily="18" charset="0"/>
                <a:cs typeface="Times New Roman" panose="02020603050405020304" pitchFamily="18" charset="0"/>
              </a:rPr>
              <a:t>) </a:t>
            </a:r>
          </a:p>
          <a:p>
            <a:pPr marL="0" indent="0" algn="l">
              <a:buNone/>
            </a:pPr>
            <a:r>
              <a:rPr lang="en-US" sz="3000" b="0" i="0" dirty="0">
                <a:solidFill>
                  <a:srgbClr val="000000"/>
                </a:solidFill>
                <a:effectLst/>
                <a:latin typeface="Times New Roman" panose="02020603050405020304" pitchFamily="18" charset="0"/>
                <a:cs typeface="Times New Roman" panose="02020603050405020304" pitchFamily="18" charset="0"/>
              </a:rPr>
              <a:t>{</a:t>
            </a:r>
            <a:br>
              <a:rPr lang="en-US" sz="3000" b="0" i="0" dirty="0">
                <a:solidFill>
                  <a:srgbClr val="000000"/>
                </a:solidFill>
                <a:effectLst/>
                <a:latin typeface="Times New Roman" panose="02020603050405020304" pitchFamily="18" charset="0"/>
                <a:cs typeface="Times New Roman" panose="02020603050405020304" pitchFamily="18" charset="0"/>
              </a:rPr>
            </a:br>
            <a:r>
              <a:rPr lang="en-US" sz="3000" b="0" i="0" dirty="0">
                <a:solidFill>
                  <a:srgbClr val="000000"/>
                </a:solidFill>
                <a:effectLst/>
                <a:latin typeface="Times New Roman" panose="02020603050405020304" pitchFamily="18" charset="0"/>
                <a:cs typeface="Times New Roman" panose="02020603050405020304" pitchFamily="18" charset="0"/>
              </a:rPr>
              <a:t>  </a:t>
            </a:r>
            <a:r>
              <a:rPr lang="en-US" sz="3000" b="0" i="1" dirty="0">
                <a:solidFill>
                  <a:srgbClr val="008000"/>
                </a:solidFill>
                <a:effectLst/>
                <a:latin typeface="Times New Roman" panose="02020603050405020304" pitchFamily="18" charset="0"/>
                <a:cs typeface="Times New Roman" panose="02020603050405020304" pitchFamily="18" charset="0"/>
              </a:rPr>
              <a:t>// code block to be executed</a:t>
            </a:r>
            <a:br>
              <a:rPr lang="en-US" sz="3000" b="0" i="0" dirty="0">
                <a:solidFill>
                  <a:srgbClr val="000000"/>
                </a:solidFill>
                <a:effectLst/>
                <a:latin typeface="Times New Roman" panose="02020603050405020304" pitchFamily="18" charset="0"/>
                <a:cs typeface="Times New Roman" panose="02020603050405020304" pitchFamily="18" charset="0"/>
              </a:rPr>
            </a:br>
            <a:r>
              <a:rPr lang="en-US" sz="3000" b="0" i="0" dirty="0">
                <a:solidFill>
                  <a:srgbClr val="000000"/>
                </a:solidFill>
                <a:effectLst/>
                <a:latin typeface="Times New Roman" panose="02020603050405020304" pitchFamily="18" charset="0"/>
                <a:cs typeface="Times New Roman" panose="02020603050405020304" pitchFamily="18" charset="0"/>
              </a:rPr>
              <a:t>}</a:t>
            </a:r>
            <a:endParaRPr lang="en-US" sz="3000" i="0" dirty="0">
              <a:solidFill>
                <a:srgbClr val="000000"/>
              </a:solidFill>
              <a:effectLst/>
              <a:latin typeface="Times New Roman" panose="02020603050405020304" pitchFamily="18" charset="0"/>
              <a:cs typeface="Times New Roman" panose="02020603050405020304" pitchFamily="18" charset="0"/>
            </a:endParaRPr>
          </a:p>
          <a:p>
            <a:pPr algn="l"/>
            <a:r>
              <a:rPr lang="en-US" sz="3000" b="1" i="0" dirty="0">
                <a:solidFill>
                  <a:srgbClr val="000000"/>
                </a:solidFill>
                <a:effectLst/>
                <a:latin typeface="Times New Roman" panose="02020603050405020304" pitchFamily="18" charset="0"/>
                <a:cs typeface="Times New Roman" panose="02020603050405020304" pitchFamily="18" charset="0"/>
              </a:rPr>
              <a:t>Expression 1</a:t>
            </a:r>
            <a:r>
              <a:rPr lang="en-US" sz="3000" b="0" i="0" dirty="0">
                <a:solidFill>
                  <a:srgbClr val="000000"/>
                </a:solidFill>
                <a:effectLst/>
                <a:latin typeface="Times New Roman" panose="02020603050405020304" pitchFamily="18" charset="0"/>
                <a:cs typeface="Times New Roman" panose="02020603050405020304" pitchFamily="18" charset="0"/>
              </a:rPr>
              <a:t> is executed (one time) before the execution of the code block.</a:t>
            </a:r>
          </a:p>
          <a:p>
            <a:pPr algn="l"/>
            <a:r>
              <a:rPr lang="en-US" sz="3000" b="1" i="0" dirty="0">
                <a:solidFill>
                  <a:srgbClr val="000000"/>
                </a:solidFill>
                <a:effectLst/>
                <a:latin typeface="Times New Roman" panose="02020603050405020304" pitchFamily="18" charset="0"/>
                <a:cs typeface="Times New Roman" panose="02020603050405020304" pitchFamily="18" charset="0"/>
              </a:rPr>
              <a:t>Expression 2</a:t>
            </a:r>
            <a:r>
              <a:rPr lang="en-US" sz="3000" b="0" i="0" dirty="0">
                <a:solidFill>
                  <a:srgbClr val="000000"/>
                </a:solidFill>
                <a:effectLst/>
                <a:latin typeface="Times New Roman" panose="02020603050405020304" pitchFamily="18" charset="0"/>
                <a:cs typeface="Times New Roman" panose="02020603050405020304" pitchFamily="18" charset="0"/>
              </a:rPr>
              <a:t> defines the condition for executing the code block.</a:t>
            </a:r>
          </a:p>
          <a:p>
            <a:pPr algn="l"/>
            <a:r>
              <a:rPr lang="en-US" sz="3000" b="1" i="0" dirty="0">
                <a:solidFill>
                  <a:srgbClr val="000000"/>
                </a:solidFill>
                <a:effectLst/>
                <a:latin typeface="Times New Roman" panose="02020603050405020304" pitchFamily="18" charset="0"/>
                <a:cs typeface="Times New Roman" panose="02020603050405020304" pitchFamily="18" charset="0"/>
              </a:rPr>
              <a:t>Expression 3</a:t>
            </a:r>
            <a:r>
              <a:rPr lang="en-US" sz="3000" b="0" i="0" dirty="0">
                <a:solidFill>
                  <a:srgbClr val="000000"/>
                </a:solidFill>
                <a:effectLst/>
                <a:latin typeface="Times New Roman" panose="02020603050405020304" pitchFamily="18" charset="0"/>
                <a:cs typeface="Times New Roman" panose="02020603050405020304" pitchFamily="18" charset="0"/>
              </a:rPr>
              <a:t> is executed (every time) after the code block has been executed.</a:t>
            </a:r>
          </a:p>
          <a:p>
            <a:pPr marL="0" indent="0" algn="l">
              <a:buNone/>
            </a:pPr>
            <a:endParaRPr lang="en-US" sz="3000" b="0" i="0" dirty="0">
              <a:solidFill>
                <a:srgbClr val="000000"/>
              </a:solidFill>
              <a:effectLst/>
              <a:latin typeface="Times New Roman" panose="02020603050405020304" pitchFamily="18" charset="0"/>
              <a:cs typeface="Times New Roman" panose="02020603050405020304" pitchFamily="18" charset="0"/>
            </a:endParaRPr>
          </a:p>
          <a:p>
            <a:pPr marL="0" indent="0" algn="l">
              <a:buNone/>
            </a:pPr>
            <a:endParaRPr lang="en-US" sz="3000" b="0" i="0" dirty="0">
              <a:solidFill>
                <a:srgbClr val="000000"/>
              </a:solidFill>
              <a:effectLst/>
              <a:latin typeface="Times New Roman" panose="02020603050405020304" pitchFamily="18" charset="0"/>
              <a:cs typeface="Times New Roman" panose="02020603050405020304" pitchFamily="18" charset="0"/>
            </a:endParaRPr>
          </a:p>
          <a:p>
            <a:pPr marL="0" indent="0" algn="l">
              <a:buNone/>
            </a:pPr>
            <a:br>
              <a:rPr lang="nn-NO" dirty="0"/>
            </a:b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92968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8976EB-6DA4-6BAF-AF5E-B30642F369E4}"/>
              </a:ext>
            </a:extLst>
          </p:cNvPr>
          <p:cNvSpPr>
            <a:spLocks noGrp="1"/>
          </p:cNvSpPr>
          <p:nvPr>
            <p:ph idx="1"/>
          </p:nvPr>
        </p:nvSpPr>
        <p:spPr>
          <a:xfrm>
            <a:off x="457200" y="188640"/>
            <a:ext cx="8229600" cy="6336704"/>
          </a:xfrm>
        </p:spPr>
        <p:txBody>
          <a:bodyPr>
            <a:normAutofit/>
          </a:bodyPr>
          <a:lstStyle/>
          <a:p>
            <a:pPr marL="0" indent="0" algn="l">
              <a:buNone/>
            </a:pPr>
            <a:r>
              <a:rPr lang="en-US" sz="2400" b="0" i="0" dirty="0">
                <a:solidFill>
                  <a:srgbClr val="000000"/>
                </a:solidFill>
                <a:effectLst/>
                <a:latin typeface="Times New Roman" panose="02020603050405020304" pitchFamily="18" charset="0"/>
                <a:cs typeface="Times New Roman" panose="02020603050405020304" pitchFamily="18" charset="0"/>
              </a:rPr>
              <a:t>Example:</a:t>
            </a:r>
          </a:p>
          <a:p>
            <a:pPr marL="0" indent="0">
              <a:buNone/>
            </a:pPr>
            <a:r>
              <a:rPr lang="nn-NO" sz="2400" b="0" i="0" dirty="0">
                <a:solidFill>
                  <a:srgbClr val="0000CD"/>
                </a:solidFill>
                <a:effectLst/>
                <a:latin typeface="Times New Roman" panose="02020603050405020304" pitchFamily="18" charset="0"/>
                <a:cs typeface="Times New Roman" panose="02020603050405020304" pitchFamily="18" charset="0"/>
              </a:rPr>
              <a:t>int</a:t>
            </a:r>
            <a:r>
              <a:rPr lang="nn-NO" sz="2400" b="0" i="0" dirty="0">
                <a:solidFill>
                  <a:srgbClr val="000000"/>
                </a:solidFill>
                <a:effectLst/>
                <a:latin typeface="Times New Roman" panose="02020603050405020304" pitchFamily="18" charset="0"/>
                <a:cs typeface="Times New Roman" panose="02020603050405020304" pitchFamily="18" charset="0"/>
              </a:rPr>
              <a:t> i;</a:t>
            </a:r>
            <a:br>
              <a:rPr lang="nn-NO" sz="2400" dirty="0">
                <a:latin typeface="Times New Roman" panose="02020603050405020304" pitchFamily="18" charset="0"/>
                <a:cs typeface="Times New Roman" panose="02020603050405020304" pitchFamily="18" charset="0"/>
              </a:rPr>
            </a:br>
            <a:r>
              <a:rPr lang="nn-NO" sz="2400" b="0" i="0" dirty="0">
                <a:solidFill>
                  <a:srgbClr val="0000CD"/>
                </a:solidFill>
                <a:effectLst/>
                <a:latin typeface="Times New Roman" panose="02020603050405020304" pitchFamily="18" charset="0"/>
                <a:cs typeface="Times New Roman" panose="02020603050405020304" pitchFamily="18" charset="0"/>
              </a:rPr>
              <a:t>for</a:t>
            </a:r>
            <a:r>
              <a:rPr lang="nn-NO" sz="2400" b="0" i="0" dirty="0">
                <a:solidFill>
                  <a:srgbClr val="000000"/>
                </a:solidFill>
                <a:effectLst/>
                <a:latin typeface="Times New Roman" panose="02020603050405020304" pitchFamily="18" charset="0"/>
                <a:cs typeface="Times New Roman" panose="02020603050405020304" pitchFamily="18" charset="0"/>
              </a:rPr>
              <a:t> (i = </a:t>
            </a:r>
            <a:r>
              <a:rPr lang="nn-NO" sz="2400" b="0" i="0" dirty="0">
                <a:solidFill>
                  <a:srgbClr val="FF0000"/>
                </a:solidFill>
                <a:effectLst/>
                <a:latin typeface="Times New Roman" panose="02020603050405020304" pitchFamily="18" charset="0"/>
                <a:cs typeface="Times New Roman" panose="02020603050405020304" pitchFamily="18" charset="0"/>
              </a:rPr>
              <a:t>0</a:t>
            </a:r>
            <a:r>
              <a:rPr lang="nn-NO" sz="2400" b="0" i="0" dirty="0">
                <a:solidFill>
                  <a:srgbClr val="000000"/>
                </a:solidFill>
                <a:effectLst/>
                <a:latin typeface="Times New Roman" panose="02020603050405020304" pitchFamily="18" charset="0"/>
                <a:cs typeface="Times New Roman" panose="02020603050405020304" pitchFamily="18" charset="0"/>
              </a:rPr>
              <a:t>; i &lt; </a:t>
            </a:r>
            <a:r>
              <a:rPr lang="nn-NO" sz="2400" b="0" i="0" dirty="0">
                <a:solidFill>
                  <a:srgbClr val="FF0000"/>
                </a:solidFill>
                <a:effectLst/>
                <a:latin typeface="Times New Roman" panose="02020603050405020304" pitchFamily="18" charset="0"/>
                <a:cs typeface="Times New Roman" panose="02020603050405020304" pitchFamily="18" charset="0"/>
              </a:rPr>
              <a:t>5</a:t>
            </a:r>
            <a:r>
              <a:rPr lang="nn-NO" sz="2400" b="0" i="0" dirty="0">
                <a:solidFill>
                  <a:srgbClr val="000000"/>
                </a:solidFill>
                <a:effectLst/>
                <a:latin typeface="Times New Roman" panose="02020603050405020304" pitchFamily="18" charset="0"/>
                <a:cs typeface="Times New Roman" panose="02020603050405020304" pitchFamily="18" charset="0"/>
              </a:rPr>
              <a:t>; i++) {</a:t>
            </a:r>
            <a:br>
              <a:rPr lang="nn-NO" sz="2400" dirty="0">
                <a:latin typeface="Times New Roman" panose="02020603050405020304" pitchFamily="18" charset="0"/>
                <a:cs typeface="Times New Roman" panose="02020603050405020304" pitchFamily="18" charset="0"/>
              </a:rPr>
            </a:br>
            <a:r>
              <a:rPr lang="nn-NO" sz="2400" b="0" i="0" dirty="0">
                <a:solidFill>
                  <a:srgbClr val="000000"/>
                </a:solidFill>
                <a:effectLst/>
                <a:latin typeface="Times New Roman" panose="02020603050405020304" pitchFamily="18" charset="0"/>
                <a:cs typeface="Times New Roman" panose="02020603050405020304" pitchFamily="18" charset="0"/>
              </a:rPr>
              <a:t>  printf(</a:t>
            </a:r>
            <a:r>
              <a:rPr lang="nn-NO" sz="2400" b="0" i="0" dirty="0">
                <a:solidFill>
                  <a:srgbClr val="A52A2A"/>
                </a:solidFill>
                <a:effectLst/>
                <a:latin typeface="Times New Roman" panose="02020603050405020304" pitchFamily="18" charset="0"/>
                <a:cs typeface="Times New Roman" panose="02020603050405020304" pitchFamily="18" charset="0"/>
              </a:rPr>
              <a:t>"%d\n"</a:t>
            </a:r>
            <a:r>
              <a:rPr lang="nn-NO" sz="2400" b="0" i="0" dirty="0">
                <a:solidFill>
                  <a:srgbClr val="000000"/>
                </a:solidFill>
                <a:effectLst/>
                <a:latin typeface="Times New Roman" panose="02020603050405020304" pitchFamily="18" charset="0"/>
                <a:cs typeface="Times New Roman" panose="02020603050405020304" pitchFamily="18" charset="0"/>
              </a:rPr>
              <a:t>, i);</a:t>
            </a:r>
          </a:p>
          <a:p>
            <a:pPr marL="0" indent="0">
              <a:buNone/>
            </a:pPr>
            <a:r>
              <a:rPr lang="en-US" sz="2400" b="0" i="0" dirty="0">
                <a:solidFill>
                  <a:srgbClr val="000000"/>
                </a:solidFill>
                <a:effectLst/>
                <a:latin typeface="Segoe UI" panose="020B0502040204020203" pitchFamily="34" charset="0"/>
              </a:rPr>
              <a:t>}</a:t>
            </a:r>
          </a:p>
          <a:p>
            <a:pPr marL="0" indent="0" algn="l">
              <a:spcBef>
                <a:spcPts val="750"/>
              </a:spcBef>
              <a:spcAft>
                <a:spcPts val="750"/>
              </a:spcAft>
              <a:buNone/>
            </a:pPr>
            <a:r>
              <a:rPr lang="en-US" sz="2600" b="0" i="0" dirty="0">
                <a:solidFill>
                  <a:srgbClr val="000000"/>
                </a:solidFill>
                <a:effectLst/>
                <a:latin typeface="Times New Roman" panose="02020603050405020304" pitchFamily="18" charset="0"/>
                <a:cs typeface="Times New Roman" panose="02020603050405020304" pitchFamily="18" charset="0"/>
              </a:rPr>
              <a:t>Example explained</a:t>
            </a:r>
          </a:p>
          <a:p>
            <a:pPr algn="just"/>
            <a:r>
              <a:rPr lang="en-US" sz="2600" b="0" i="0" dirty="0">
                <a:solidFill>
                  <a:srgbClr val="000000"/>
                </a:solidFill>
                <a:effectLst/>
                <a:latin typeface="Times New Roman" panose="02020603050405020304" pitchFamily="18" charset="0"/>
                <a:cs typeface="Times New Roman" panose="02020603050405020304" pitchFamily="18" charset="0"/>
              </a:rPr>
              <a:t>Expression 1 sets a variable before the loop starts (int </a:t>
            </a:r>
            <a:r>
              <a:rPr lang="en-US" sz="2600" b="0" i="0" dirty="0" err="1">
                <a:solidFill>
                  <a:srgbClr val="000000"/>
                </a:solidFill>
                <a:effectLst/>
                <a:latin typeface="Times New Roman" panose="02020603050405020304" pitchFamily="18" charset="0"/>
                <a:cs typeface="Times New Roman" panose="02020603050405020304" pitchFamily="18" charset="0"/>
              </a:rPr>
              <a:t>i</a:t>
            </a:r>
            <a:r>
              <a:rPr lang="en-US" sz="2600" b="0" i="0" dirty="0">
                <a:solidFill>
                  <a:srgbClr val="000000"/>
                </a:solidFill>
                <a:effectLst/>
                <a:latin typeface="Times New Roman" panose="02020603050405020304" pitchFamily="18" charset="0"/>
                <a:cs typeface="Times New Roman" panose="02020603050405020304" pitchFamily="18" charset="0"/>
              </a:rPr>
              <a:t> = 0).</a:t>
            </a:r>
          </a:p>
          <a:p>
            <a:pPr algn="just"/>
            <a:r>
              <a:rPr lang="en-US" sz="2600" b="0" i="0" dirty="0">
                <a:solidFill>
                  <a:srgbClr val="000000"/>
                </a:solidFill>
                <a:effectLst/>
                <a:latin typeface="Times New Roman" panose="02020603050405020304" pitchFamily="18" charset="0"/>
                <a:cs typeface="Times New Roman" panose="02020603050405020304" pitchFamily="18" charset="0"/>
              </a:rPr>
              <a:t>Expression 2 defines the condition for the loop to run (</a:t>
            </a:r>
            <a:r>
              <a:rPr lang="en-US" sz="2600" b="0" i="0" dirty="0" err="1">
                <a:solidFill>
                  <a:srgbClr val="000000"/>
                </a:solidFill>
                <a:effectLst/>
                <a:latin typeface="Times New Roman" panose="02020603050405020304" pitchFamily="18" charset="0"/>
                <a:cs typeface="Times New Roman" panose="02020603050405020304" pitchFamily="18" charset="0"/>
              </a:rPr>
              <a:t>i</a:t>
            </a:r>
            <a:r>
              <a:rPr lang="en-US" sz="2600" b="0" i="0" dirty="0">
                <a:solidFill>
                  <a:srgbClr val="000000"/>
                </a:solidFill>
                <a:effectLst/>
                <a:latin typeface="Times New Roman" panose="02020603050405020304" pitchFamily="18" charset="0"/>
                <a:cs typeface="Times New Roman" panose="02020603050405020304" pitchFamily="18" charset="0"/>
              </a:rPr>
              <a:t> must be less than 5). If the condition is true, the loop will start over again, if it is false, the loop will end.</a:t>
            </a:r>
          </a:p>
          <a:p>
            <a:pPr algn="just"/>
            <a:r>
              <a:rPr lang="en-US" sz="2600" b="0" i="0" dirty="0">
                <a:solidFill>
                  <a:srgbClr val="000000"/>
                </a:solidFill>
                <a:effectLst/>
                <a:latin typeface="Times New Roman" panose="02020603050405020304" pitchFamily="18" charset="0"/>
                <a:cs typeface="Times New Roman" panose="02020603050405020304" pitchFamily="18" charset="0"/>
              </a:rPr>
              <a:t>Expression 3 increases a value (</a:t>
            </a:r>
            <a:r>
              <a:rPr lang="en-US" sz="2600" b="0" i="0" dirty="0" err="1">
                <a:solidFill>
                  <a:srgbClr val="000000"/>
                </a:solidFill>
                <a:effectLst/>
                <a:latin typeface="Times New Roman" panose="02020603050405020304" pitchFamily="18" charset="0"/>
                <a:cs typeface="Times New Roman" panose="02020603050405020304" pitchFamily="18" charset="0"/>
              </a:rPr>
              <a:t>i</a:t>
            </a:r>
            <a:r>
              <a:rPr lang="en-US" sz="2600" b="0" i="0" dirty="0">
                <a:solidFill>
                  <a:srgbClr val="000000"/>
                </a:solidFill>
                <a:effectLst/>
                <a:latin typeface="Times New Roman" panose="02020603050405020304" pitchFamily="18" charset="0"/>
                <a:cs typeface="Times New Roman" panose="02020603050405020304" pitchFamily="18" charset="0"/>
              </a:rPr>
              <a:t>++) each time the code block in the loop has been executed.</a:t>
            </a:r>
          </a:p>
          <a:p>
            <a:endParaRPr lang="en-IN" dirty="0"/>
          </a:p>
        </p:txBody>
      </p:sp>
    </p:spTree>
    <p:extLst>
      <p:ext uri="{BB962C8B-B14F-4D97-AF65-F5344CB8AC3E}">
        <p14:creationId xmlns:p14="http://schemas.microsoft.com/office/powerpoint/2010/main" val="2462922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16632"/>
            <a:ext cx="8589640" cy="6513587"/>
          </a:xfrm>
        </p:spPr>
        <p:txBody>
          <a:bodyPr>
            <a:noAutofit/>
          </a:bodyPr>
          <a:lstStyle/>
          <a:p>
            <a:pPr marL="0" indent="0">
              <a:buNone/>
            </a:pPr>
            <a:r>
              <a:rPr lang="en-US" sz="2800" b="1" dirty="0">
                <a:latin typeface="Times New Roman" pitchFamily="18" charset="0"/>
                <a:cs typeface="Times New Roman" pitchFamily="18" charset="0"/>
              </a:rPr>
              <a:t>Reading A Character </a:t>
            </a:r>
          </a:p>
          <a:p>
            <a:pPr algn="just"/>
            <a:r>
              <a:rPr lang="en-US" sz="2400" dirty="0">
                <a:latin typeface="Times New Roman" pitchFamily="18" charset="0"/>
                <a:cs typeface="Times New Roman" pitchFamily="18" charset="0"/>
              </a:rPr>
              <a:t>The easiest and simplest of all I/O operations are taking a character as input by reading that character from standard input (keyboard). </a:t>
            </a:r>
          </a:p>
          <a:p>
            <a:pPr algn="just"/>
            <a:r>
              <a:rPr lang="en-US" sz="2400" dirty="0">
                <a:latin typeface="Times New Roman" pitchFamily="18" charset="0"/>
                <a:cs typeface="Times New Roman" pitchFamily="18" charset="0"/>
              </a:rPr>
              <a:t>getchar() function can be used to read a single character. This function is an alternative to scanf() function.</a:t>
            </a:r>
          </a:p>
          <a:p>
            <a:pPr algn="just"/>
            <a:r>
              <a:rPr lang="en-US" sz="2400" dirty="0">
                <a:latin typeface="Times New Roman" pitchFamily="18" charset="0"/>
                <a:cs typeface="Times New Roman" pitchFamily="18" charset="0"/>
              </a:rPr>
              <a:t>Reading a single character can be done by using the function getchar. </a:t>
            </a:r>
          </a:p>
          <a:p>
            <a:pPr marL="0" indent="0" algn="just">
              <a:buNone/>
            </a:pPr>
            <a:r>
              <a:rPr lang="en-US" sz="2400" b="1" dirty="0">
                <a:latin typeface="Times New Roman" pitchFamily="18" charset="0"/>
                <a:cs typeface="Times New Roman" pitchFamily="18" charset="0"/>
              </a:rPr>
              <a:t>Syntax:</a:t>
            </a:r>
          </a:p>
          <a:p>
            <a:pPr marL="0" indent="0" algn="just">
              <a:buNone/>
            </a:pPr>
            <a:r>
              <a:rPr lang="en-US" sz="2400" dirty="0">
                <a:latin typeface="Times New Roman" pitchFamily="18" charset="0"/>
                <a:cs typeface="Times New Roman" pitchFamily="18" charset="0"/>
              </a:rPr>
              <a:t>     variable_name = getchar(); </a:t>
            </a:r>
          </a:p>
          <a:p>
            <a:pPr marL="0" indent="0" algn="just">
              <a:buNone/>
            </a:pPr>
            <a:r>
              <a:rPr lang="en-US" sz="2400" dirty="0">
                <a:latin typeface="Times New Roman" pitchFamily="18" charset="0"/>
                <a:cs typeface="Times New Roman" pitchFamily="18" charset="0"/>
              </a:rPr>
              <a:t>Example: char name; </a:t>
            </a:r>
          </a:p>
          <a:p>
            <a:pPr marL="0" indent="0" algn="just">
              <a:buNone/>
            </a:pPr>
            <a:r>
              <a:rPr lang="en-US" sz="2400" dirty="0">
                <a:latin typeface="Times New Roman" pitchFamily="18" charset="0"/>
                <a:cs typeface="Times New Roman" pitchFamily="18" charset="0"/>
              </a:rPr>
              <a:t>      name=</a:t>
            </a:r>
            <a:r>
              <a:rPr lang="en-US" sz="2400" dirty="0" err="1">
                <a:latin typeface="Times New Roman" pitchFamily="18" charset="0"/>
                <a:cs typeface="Times New Roman" pitchFamily="18" charset="0"/>
              </a:rPr>
              <a:t>getchar</a:t>
            </a:r>
            <a:r>
              <a:rPr lang="en-US" sz="2400" dirty="0">
                <a:latin typeface="Times New Roman" pitchFamily="18" charset="0"/>
                <a:cs typeface="Times New Roman" pitchFamily="18" charset="0"/>
              </a:rPr>
              <a:t>();</a:t>
            </a:r>
          </a:p>
          <a:p>
            <a:pPr marL="0" indent="0" algn="just">
              <a:buNone/>
            </a:pPr>
            <a:r>
              <a:rPr lang="en-US" sz="2000" dirty="0"/>
              <a:t>#include&lt;</a:t>
            </a:r>
            <a:r>
              <a:rPr lang="en-US" sz="2000" dirty="0" err="1"/>
              <a:t>stdio.h</a:t>
            </a:r>
            <a:r>
              <a:rPr lang="en-US" sz="2000" dirty="0"/>
              <a:t>&gt; </a:t>
            </a:r>
          </a:p>
          <a:p>
            <a:pPr marL="0" indent="0" algn="just">
              <a:buNone/>
            </a:pPr>
            <a:r>
              <a:rPr lang="en-US" sz="2000" dirty="0"/>
              <a:t>void main() {</a:t>
            </a:r>
          </a:p>
          <a:p>
            <a:pPr marL="0" indent="0" algn="just">
              <a:buNone/>
            </a:pPr>
            <a:r>
              <a:rPr lang="en-US" sz="2000" dirty="0"/>
              <a:t>char title; </a:t>
            </a:r>
          </a:p>
          <a:p>
            <a:pPr marL="0" indent="0" algn="just">
              <a:buNone/>
            </a:pPr>
            <a:r>
              <a:rPr lang="en-US" sz="2000" dirty="0"/>
              <a:t>title = getchar(); }</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5092279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3F9499-E465-A825-3E1C-A44428044313}"/>
              </a:ext>
            </a:extLst>
          </p:cNvPr>
          <p:cNvSpPr>
            <a:spLocks noGrp="1"/>
          </p:cNvSpPr>
          <p:nvPr>
            <p:ph idx="1"/>
          </p:nvPr>
        </p:nvSpPr>
        <p:spPr>
          <a:xfrm>
            <a:off x="457200" y="260648"/>
            <a:ext cx="8229600" cy="6768752"/>
          </a:xfrm>
        </p:spPr>
        <p:txBody>
          <a:bodyPr>
            <a:normAutofit/>
          </a:bodyPr>
          <a:lstStyle/>
          <a:p>
            <a:pPr marL="0" marR="2540" indent="0">
              <a:lnSpc>
                <a:spcPct val="100000"/>
              </a:lnSpc>
              <a:spcAft>
                <a:spcPts val="1205"/>
              </a:spcAft>
              <a:buNone/>
            </a:pPr>
            <a:r>
              <a:rPr lang="en-US" sz="2400" dirty="0">
                <a:solidFill>
                  <a:srgbClr val="000000"/>
                </a:solidFill>
                <a:effectLst/>
                <a:latin typeface="Times New Roman" panose="02020603050405020304" pitchFamily="18" charset="0"/>
                <a:ea typeface="Times New Roman" panose="02020603050405020304" pitchFamily="18" charset="0"/>
              </a:rPr>
              <a:t>Program to find the sum of first n numbers.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#include&lt;stdio.h&gt;</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void main()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gn="just">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gn="just">
              <a:lnSpc>
                <a:spcPct val="100000"/>
              </a:lnSpc>
              <a:spcAft>
                <a:spcPts val="225"/>
              </a:spcAft>
              <a:buNone/>
            </a:pPr>
            <a:r>
              <a:rPr lang="en-US" sz="2400" dirty="0">
                <a:solidFill>
                  <a:srgbClr val="000000"/>
                </a:solidFill>
                <a:latin typeface="Times New Roman" panose="02020603050405020304" pitchFamily="18" charset="0"/>
                <a:ea typeface="Times New Roman" panose="02020603050405020304" pitchFamily="18" charset="0"/>
              </a:rPr>
              <a:t>i</a:t>
            </a:r>
            <a:r>
              <a:rPr lang="en-US" sz="2400" dirty="0">
                <a:solidFill>
                  <a:srgbClr val="000000"/>
                </a:solidFill>
                <a:effectLst/>
                <a:latin typeface="Times New Roman" panose="02020603050405020304" pitchFamily="18" charset="0"/>
                <a:ea typeface="Times New Roman" panose="02020603050405020304" pitchFamily="18" charset="0"/>
              </a:rPr>
              <a:t>nt </a:t>
            </a:r>
            <a:r>
              <a:rPr lang="en-US" sz="2400" dirty="0" err="1">
                <a:solidFill>
                  <a:srgbClr val="000000"/>
                </a:solidFill>
                <a:effectLst/>
                <a:latin typeface="Times New Roman" panose="02020603050405020304" pitchFamily="18" charset="0"/>
                <a:ea typeface="Times New Roman" panose="02020603050405020304" pitchFamily="18" charset="0"/>
              </a:rPr>
              <a:t>n,i,sum</a:t>
            </a:r>
            <a:r>
              <a:rPr lang="en-US" sz="2400" dirty="0">
                <a:solidFill>
                  <a:srgbClr val="000000"/>
                </a:solidFill>
                <a:effectLst/>
                <a:latin typeface="Times New Roman" panose="02020603050405020304" pitchFamily="18" charset="0"/>
                <a:ea typeface="Times New Roman" panose="02020603050405020304" pitchFamily="18" charset="0"/>
              </a:rPr>
              <a:t>=0;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gn="just">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printf</a:t>
            </a:r>
            <a:r>
              <a:rPr lang="en-US" sz="2400" dirty="0">
                <a:solidFill>
                  <a:srgbClr val="000000"/>
                </a:solidFill>
                <a:effectLst/>
                <a:latin typeface="Times New Roman" panose="02020603050405020304" pitchFamily="18" charset="0"/>
                <a:ea typeface="Times New Roman" panose="02020603050405020304" pitchFamily="18" charset="0"/>
              </a:rPr>
              <a:t>(“enter a number\n”);</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gn="just">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scanf</a:t>
            </a:r>
            <a:r>
              <a:rPr lang="en-US" sz="2400" dirty="0">
                <a:solidFill>
                  <a:srgbClr val="000000"/>
                </a:solidFill>
                <a:effectLst/>
                <a:latin typeface="Times New Roman" panose="02020603050405020304" pitchFamily="18" charset="0"/>
                <a:ea typeface="Times New Roman" panose="02020603050405020304" pitchFamily="18" charset="0"/>
              </a:rPr>
              <a:t>(“%</a:t>
            </a:r>
            <a:r>
              <a:rPr lang="en-US" sz="2400" dirty="0" err="1">
                <a:solidFill>
                  <a:srgbClr val="000000"/>
                </a:solidFill>
                <a:effectLst/>
                <a:latin typeface="Times New Roman" panose="02020603050405020304" pitchFamily="18" charset="0"/>
                <a:ea typeface="Times New Roman" panose="02020603050405020304" pitchFamily="18" charset="0"/>
              </a:rPr>
              <a:t>d”,&amp;n</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for(</a:t>
            </a:r>
            <a:r>
              <a:rPr lang="en-US" sz="2400" dirty="0" err="1">
                <a:solidFill>
                  <a:srgbClr val="000000"/>
                </a:solidFill>
                <a:effectLst/>
                <a:latin typeface="Times New Roman" panose="02020603050405020304" pitchFamily="18" charset="0"/>
                <a:ea typeface="Times New Roman" panose="02020603050405020304" pitchFamily="18" charset="0"/>
              </a:rPr>
              <a:t>i</a:t>
            </a:r>
            <a:r>
              <a:rPr lang="en-US" sz="2400" dirty="0">
                <a:solidFill>
                  <a:srgbClr val="000000"/>
                </a:solidFill>
                <a:effectLst/>
                <a:latin typeface="Times New Roman" panose="02020603050405020304" pitchFamily="18" charset="0"/>
                <a:ea typeface="Times New Roman" panose="02020603050405020304" pitchFamily="18" charset="0"/>
              </a:rPr>
              <a:t>=1;i&lt;=</a:t>
            </a:r>
            <a:r>
              <a:rPr lang="en-US" sz="2400" dirty="0" err="1">
                <a:solidFill>
                  <a:srgbClr val="000000"/>
                </a:solidFill>
                <a:effectLst/>
                <a:latin typeface="Times New Roman" panose="02020603050405020304" pitchFamily="18" charset="0"/>
                <a:ea typeface="Times New Roman" panose="02020603050405020304" pitchFamily="18" charset="0"/>
              </a:rPr>
              <a:t>n;i</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sum=</a:t>
            </a:r>
            <a:r>
              <a:rPr lang="en-US" sz="2400" dirty="0" err="1">
                <a:solidFill>
                  <a:srgbClr val="000000"/>
                </a:solidFill>
                <a:effectLst/>
                <a:latin typeface="Times New Roman" panose="02020603050405020304" pitchFamily="18" charset="0"/>
                <a:ea typeface="Times New Roman" panose="02020603050405020304" pitchFamily="18" charset="0"/>
              </a:rPr>
              <a:t>sum+i</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printf</a:t>
            </a:r>
            <a:r>
              <a:rPr lang="en-US" sz="2400" dirty="0">
                <a:solidFill>
                  <a:srgbClr val="000000"/>
                </a:solidFill>
                <a:effectLst/>
                <a:latin typeface="Times New Roman" panose="02020603050405020304" pitchFamily="18" charset="0"/>
                <a:ea typeface="Times New Roman" panose="02020603050405020304" pitchFamily="18" charset="0"/>
              </a:rPr>
              <a:t>(“sum=%</a:t>
            </a:r>
            <a:r>
              <a:rPr lang="en-US" sz="2400" dirty="0" err="1">
                <a:solidFill>
                  <a:srgbClr val="000000"/>
                </a:solidFill>
                <a:effectLst/>
                <a:latin typeface="Times New Roman" panose="02020603050405020304" pitchFamily="18" charset="0"/>
                <a:ea typeface="Times New Roman" panose="02020603050405020304" pitchFamily="18" charset="0"/>
              </a:rPr>
              <a:t>d”,sum</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0" indent="0">
              <a:buNone/>
            </a:pPr>
            <a:r>
              <a:rPr lang="en-IN" sz="2400" dirty="0">
                <a:latin typeface="Times New Roman" panose="02020603050405020304" pitchFamily="18" charset="0"/>
                <a:cs typeface="Times New Roman" panose="02020603050405020304" pitchFamily="18" charset="0"/>
              </a:rPr>
              <a:t>Output</a:t>
            </a:r>
          </a:p>
          <a:p>
            <a:pPr marL="0" indent="0">
              <a:buNone/>
            </a:pPr>
            <a:r>
              <a:rPr lang="en-IN" sz="2400" dirty="0">
                <a:latin typeface="Times New Roman" panose="02020603050405020304" pitchFamily="18" charset="0"/>
                <a:cs typeface="Times New Roman" panose="02020603050405020304" pitchFamily="18" charset="0"/>
              </a:rPr>
              <a:t>Enter a number 5</a:t>
            </a:r>
          </a:p>
          <a:p>
            <a:pPr marL="0" indent="0">
              <a:buNone/>
            </a:pPr>
            <a:r>
              <a:rPr lang="en-IN" sz="2400" dirty="0">
                <a:latin typeface="Times New Roman" panose="02020603050405020304" pitchFamily="18" charset="0"/>
                <a:cs typeface="Times New Roman" panose="02020603050405020304" pitchFamily="18" charset="0"/>
              </a:rPr>
              <a:t>Sum =15</a:t>
            </a:r>
          </a:p>
          <a:p>
            <a:pPr marL="0" indent="0">
              <a:buNone/>
            </a:pPr>
            <a:endParaRPr lang="en-IN" dirty="0"/>
          </a:p>
          <a:p>
            <a:pPr marL="0" indent="0">
              <a:buNone/>
            </a:pPr>
            <a:endParaRPr lang="en-IN" dirty="0"/>
          </a:p>
        </p:txBody>
      </p:sp>
    </p:spTree>
    <p:extLst>
      <p:ext uri="{BB962C8B-B14F-4D97-AF65-F5344CB8AC3E}">
        <p14:creationId xmlns:p14="http://schemas.microsoft.com/office/powerpoint/2010/main" val="4216702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A8D933-F649-B80D-A123-22A1A540BC57}"/>
              </a:ext>
            </a:extLst>
          </p:cNvPr>
          <p:cNvSpPr>
            <a:spLocks noGrp="1"/>
          </p:cNvSpPr>
          <p:nvPr>
            <p:ph idx="1"/>
          </p:nvPr>
        </p:nvSpPr>
        <p:spPr>
          <a:xfrm>
            <a:off x="457200" y="404664"/>
            <a:ext cx="8229600" cy="5721499"/>
          </a:xfrm>
        </p:spPr>
        <p:txBody>
          <a:bodyPr/>
          <a:lstStyle/>
          <a:p>
            <a:pPr marL="456565" marR="2540" indent="0">
              <a:lnSpc>
                <a:spcPct val="102000"/>
              </a:lnSpc>
              <a:spcAft>
                <a:spcPts val="170"/>
              </a:spcAft>
              <a:buNone/>
            </a:pPr>
            <a:r>
              <a:rPr lang="en-US" sz="2400" b="1" dirty="0">
                <a:solidFill>
                  <a:srgbClr val="000000"/>
                </a:solidFill>
                <a:effectLst/>
                <a:latin typeface="Times New Roman" panose="02020603050405020304" pitchFamily="18" charset="0"/>
                <a:ea typeface="Times New Roman" panose="02020603050405020304" pitchFamily="18" charset="0"/>
              </a:rPr>
              <a:t>JUMP STATEMENTS: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0855" marR="2540" indent="0">
              <a:lnSpc>
                <a:spcPct val="100000"/>
              </a:lnSpc>
              <a:spcAft>
                <a:spcPts val="19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gn="just">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C language provides us multiple statements through which we can transfer the control anywhere in the program.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gn="just">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Jump statements are used to interrupt the normal flow of program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0855" marR="2540" indent="0">
              <a:lnSpc>
                <a:spcPct val="100000"/>
              </a:lnSpc>
              <a:spcAft>
                <a:spcPts val="195"/>
              </a:spcAft>
              <a:buNone/>
            </a:pPr>
            <a:r>
              <a:rPr lang="en-US" sz="2400" dirty="0">
                <a:solidFill>
                  <a:srgbClr val="000000"/>
                </a:solidFill>
                <a:effectLst/>
                <a:latin typeface="Times New Roman" panose="02020603050405020304" pitchFamily="18" charset="0"/>
                <a:ea typeface="Times New Roman" panose="02020603050405020304" pitchFamily="18" charset="0"/>
              </a:rPr>
              <a:t> There are basically 3 Jumping statements: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57200" marR="2540" lvl="0" indent="-457200" fontAlgn="base">
              <a:lnSpc>
                <a:spcPct val="100000"/>
              </a:lnSpc>
              <a:spcAft>
                <a:spcPts val="225"/>
              </a:spcAft>
              <a:buClr>
                <a:srgbClr val="000000"/>
              </a:buClr>
              <a:buSzPts val="1200"/>
              <a:buFont typeface="+mj-lt"/>
              <a:buAutoNum type="arabicPeriod"/>
            </a:pPr>
            <a:r>
              <a:rPr lang="en-US"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break  </a:t>
            </a:r>
            <a:endParaRPr lang="en-IN"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457200" marR="2540" lvl="0" indent="-457200" fontAlgn="base">
              <a:lnSpc>
                <a:spcPct val="100000"/>
              </a:lnSpc>
              <a:spcAft>
                <a:spcPts val="225"/>
              </a:spcAft>
              <a:buClr>
                <a:srgbClr val="000000"/>
              </a:buClr>
              <a:buSzPts val="1200"/>
              <a:buFont typeface="+mj-lt"/>
              <a:buAutoNum type="arabicPeriod"/>
            </a:pPr>
            <a:r>
              <a:rPr lang="en-US"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continue  </a:t>
            </a:r>
            <a:endParaRPr lang="en-IN"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457200" marR="2540" lvl="0" indent="-457200" fontAlgn="base">
              <a:lnSpc>
                <a:spcPct val="100000"/>
              </a:lnSpc>
              <a:spcAft>
                <a:spcPts val="225"/>
              </a:spcAft>
              <a:buClr>
                <a:srgbClr val="000000"/>
              </a:buClr>
              <a:buSzPts val="1200"/>
              <a:buFont typeface="+mj-lt"/>
              <a:buAutoNum type="arabicPeriod"/>
            </a:pPr>
            <a:r>
              <a:rPr lang="en-US" sz="2400" u="none" strike="noStrike" dirty="0" err="1">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goto</a:t>
            </a:r>
            <a:endParaRPr lang="en-IN" sz="2400" u="none" strike="noStrike" dirty="0">
              <a:solidFill>
                <a:srgbClr val="000000"/>
              </a:solidFill>
              <a:effectLst/>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endParaRPr>
          </a:p>
          <a:p>
            <a:pPr marL="490855" marR="2540" indent="0">
              <a:lnSpc>
                <a:spcPct val="100000"/>
              </a:lnSpc>
              <a:spcAft>
                <a:spcPts val="195"/>
              </a:spcAft>
              <a:buNone/>
            </a:pPr>
            <a:endParaRPr lang="en-IN" sz="2400" dirty="0">
              <a:solidFill>
                <a:srgbClr val="000000"/>
              </a:solidFill>
              <a:effectLst/>
              <a:latin typeface="Times New Roman" panose="02020603050405020304" pitchFamily="18" charset="0"/>
              <a:ea typeface="Times New Roman" panose="02020603050405020304" pitchFamily="18" charset="0"/>
            </a:endParaRPr>
          </a:p>
          <a:p>
            <a:pPr marL="490855" marR="2540" indent="0">
              <a:lnSpc>
                <a:spcPct val="100000"/>
              </a:lnSpc>
              <a:spcAft>
                <a:spcPts val="195"/>
              </a:spcAft>
              <a:buNone/>
            </a:pPr>
            <a:endParaRPr lang="en-IN" sz="2400" dirty="0">
              <a:solidFill>
                <a:srgbClr val="000000"/>
              </a:solidFill>
              <a:latin typeface="Times New Roman" panose="02020603050405020304" pitchFamily="18" charset="0"/>
              <a:ea typeface="Times New Roman" panose="02020603050405020304" pitchFamily="18" charset="0"/>
            </a:endParaRPr>
          </a:p>
          <a:p>
            <a:pPr marL="490855" marR="2540" indent="0">
              <a:lnSpc>
                <a:spcPct val="100000"/>
              </a:lnSpc>
              <a:spcAft>
                <a:spcPts val="195"/>
              </a:spcAft>
              <a:buNone/>
            </a:pPr>
            <a:endParaRPr lang="en-IN" sz="2400" dirty="0">
              <a:solidFill>
                <a:srgbClr val="000000"/>
              </a:solidFill>
              <a:effectLst/>
              <a:latin typeface="Times New Roman" panose="02020603050405020304" pitchFamily="18" charset="0"/>
              <a:ea typeface="Times New Roman" panose="02020603050405020304" pitchFamily="18" charset="0"/>
            </a:endParaRPr>
          </a:p>
          <a:p>
            <a:endParaRPr lang="en-IN" dirty="0"/>
          </a:p>
        </p:txBody>
      </p:sp>
    </p:spTree>
    <p:extLst>
      <p:ext uri="{BB962C8B-B14F-4D97-AF65-F5344CB8AC3E}">
        <p14:creationId xmlns:p14="http://schemas.microsoft.com/office/powerpoint/2010/main" val="6377506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C61CC1-0EA8-B51F-88C5-AA975584276E}"/>
              </a:ext>
            </a:extLst>
          </p:cNvPr>
          <p:cNvSpPr>
            <a:spLocks noGrp="1"/>
          </p:cNvSpPr>
          <p:nvPr>
            <p:ph idx="1"/>
          </p:nvPr>
        </p:nvSpPr>
        <p:spPr>
          <a:xfrm>
            <a:off x="457200" y="0"/>
            <a:ext cx="8229600" cy="6858000"/>
          </a:xfrm>
        </p:spPr>
        <p:txBody>
          <a:bodyPr>
            <a:normAutofit fontScale="92500" lnSpcReduction="20000"/>
          </a:bodyPr>
          <a:lstStyle/>
          <a:p>
            <a:pPr marL="49657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1.BREAK: </a:t>
            </a:r>
            <a:endParaRPr lang="en-IN" sz="2400" b="1" dirty="0">
              <a:solidFill>
                <a:srgbClr val="000000"/>
              </a:solidFill>
              <a:effectLst/>
              <a:latin typeface="Times New Roman" panose="02020603050405020304" pitchFamily="18" charset="0"/>
              <a:ea typeface="Times New Roman" panose="02020603050405020304" pitchFamily="18" charset="0"/>
            </a:endParaRPr>
          </a:p>
          <a:p>
            <a:pPr marL="496570" marR="2540" indent="0" algn="just">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The break statement is used inside loop or switch statement. When compiler finds the break statement inside a loop, compiler will abort the loop and continue to execute statements followed by loop.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b="1" dirty="0">
                <a:solidFill>
                  <a:srgbClr val="000000"/>
                </a:solidFill>
                <a:effectLst/>
                <a:latin typeface="Times New Roman" panose="02020603050405020304" pitchFamily="18" charset="0"/>
                <a:ea typeface="Times New Roman" panose="02020603050405020304" pitchFamily="18" charset="0"/>
              </a:rPr>
              <a:t>Example of break statement </a:t>
            </a:r>
            <a:endParaRPr lang="en-IN" sz="2400" b="1" dirty="0">
              <a:solidFill>
                <a:srgbClr val="000000"/>
              </a:solidFill>
              <a:effectLst/>
              <a:latin typeface="Times New Roman" panose="02020603050405020304" pitchFamily="18" charset="0"/>
              <a:ea typeface="Times New Roman" panose="02020603050405020304" pitchFamily="18" charset="0"/>
            </a:endParaRPr>
          </a:p>
          <a:p>
            <a:pPr marL="496570" marR="395986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#include &lt;</a:t>
            </a:r>
            <a:r>
              <a:rPr lang="en-US" sz="2400" dirty="0" err="1">
                <a:solidFill>
                  <a:srgbClr val="000000"/>
                </a:solidFill>
                <a:effectLst/>
                <a:latin typeface="Times New Roman" panose="02020603050405020304" pitchFamily="18" charset="0"/>
                <a:ea typeface="Times New Roman" panose="02020603050405020304" pitchFamily="18" charset="0"/>
              </a:rPr>
              <a:t>stdio.h</a:t>
            </a:r>
            <a:r>
              <a:rPr lang="en-US" sz="2400" dirty="0">
                <a:solidFill>
                  <a:srgbClr val="000000"/>
                </a:solidFill>
                <a:effectLst/>
                <a:latin typeface="Times New Roman" panose="02020603050405020304" pitchFamily="18" charset="0"/>
                <a:ea typeface="Times New Roman" panose="02020603050405020304" pitchFamily="18" charset="0"/>
              </a:rPr>
              <a:t>&gt;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395986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void main()</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a:t>
            </a: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int a=1; </a:t>
            </a: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while(a&lt;=10)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474853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474853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if(a==5)    </a:t>
            </a:r>
          </a:p>
          <a:p>
            <a:pPr marL="496570" marR="474853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break;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printf</a:t>
            </a:r>
            <a:r>
              <a:rPr lang="en-US" sz="2400" dirty="0">
                <a:solidFill>
                  <a:srgbClr val="000000"/>
                </a:solidFill>
                <a:effectLst/>
                <a:latin typeface="Times New Roman" panose="02020603050405020304" pitchFamily="18" charset="0"/>
                <a:ea typeface="Times New Roman" panose="02020603050405020304" pitchFamily="18" charset="0"/>
              </a:rPr>
              <a:t>("\</a:t>
            </a:r>
            <a:r>
              <a:rPr lang="en-US" sz="2400" dirty="0" err="1">
                <a:solidFill>
                  <a:srgbClr val="000000"/>
                </a:solidFill>
                <a:effectLst/>
                <a:latin typeface="Times New Roman" panose="02020603050405020304" pitchFamily="18" charset="0"/>
                <a:ea typeface="Times New Roman" panose="02020603050405020304" pitchFamily="18" charset="0"/>
              </a:rPr>
              <a:t>nStatement</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d.",a</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a++;    </a:t>
            </a: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err="1">
                <a:solidFill>
                  <a:srgbClr val="000000"/>
                </a:solidFill>
                <a:effectLst/>
                <a:latin typeface="Times New Roman" panose="02020603050405020304" pitchFamily="18" charset="0"/>
                <a:ea typeface="Times New Roman" panose="02020603050405020304" pitchFamily="18" charset="0"/>
              </a:rPr>
              <a:t>printf</a:t>
            </a:r>
            <a:r>
              <a:rPr lang="en-US" sz="2400" dirty="0">
                <a:solidFill>
                  <a:srgbClr val="000000"/>
                </a:solidFill>
                <a:effectLst/>
                <a:latin typeface="Times New Roman" panose="02020603050405020304" pitchFamily="18" charset="0"/>
                <a:ea typeface="Times New Roman" panose="02020603050405020304" pitchFamily="18" charset="0"/>
              </a:rPr>
              <a:t>("\</a:t>
            </a:r>
            <a:r>
              <a:rPr lang="en-US" sz="2400" dirty="0" err="1">
                <a:solidFill>
                  <a:srgbClr val="000000"/>
                </a:solidFill>
                <a:effectLst/>
                <a:latin typeface="Times New Roman" panose="02020603050405020304" pitchFamily="18" charset="0"/>
                <a:ea typeface="Times New Roman" panose="02020603050405020304" pitchFamily="18" charset="0"/>
              </a:rPr>
              <a:t>nEnd</a:t>
            </a:r>
            <a:r>
              <a:rPr lang="en-US" sz="2400" dirty="0">
                <a:solidFill>
                  <a:srgbClr val="000000"/>
                </a:solidFill>
                <a:effectLst/>
                <a:latin typeface="Times New Roman" panose="02020603050405020304" pitchFamily="18" charset="0"/>
                <a:ea typeface="Times New Roman" panose="02020603050405020304" pitchFamily="18" charset="0"/>
              </a:rPr>
              <a:t> of Program.");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725805" marR="2540" indent="-6350">
              <a:lnSpc>
                <a:spcPct val="100000"/>
              </a:lnSpc>
              <a:spcAft>
                <a:spcPts val="195"/>
              </a:spcAft>
            </a:pPr>
            <a:endParaRPr lang="en-IN" sz="1800" dirty="0">
              <a:solidFill>
                <a:srgbClr val="000000"/>
              </a:solidFill>
              <a:effectLst/>
              <a:latin typeface="Times New Roman" panose="02020603050405020304" pitchFamily="18" charset="0"/>
              <a:ea typeface="Times New Roman" panose="02020603050405020304" pitchFamily="18" charset="0"/>
            </a:endParaRPr>
          </a:p>
          <a:p>
            <a:pPr marL="0" indent="0">
              <a:buNone/>
            </a:pPr>
            <a:endParaRPr lang="en-IN" dirty="0"/>
          </a:p>
        </p:txBody>
      </p:sp>
    </p:spTree>
    <p:extLst>
      <p:ext uri="{BB962C8B-B14F-4D97-AF65-F5344CB8AC3E}">
        <p14:creationId xmlns:p14="http://schemas.microsoft.com/office/powerpoint/2010/main" val="20042434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66E99A-67D7-EEE6-6CD1-998A50D033FF}"/>
              </a:ext>
            </a:extLst>
          </p:cNvPr>
          <p:cNvSpPr>
            <a:spLocks noGrp="1"/>
          </p:cNvSpPr>
          <p:nvPr>
            <p:ph idx="1"/>
          </p:nvPr>
        </p:nvSpPr>
        <p:spPr>
          <a:xfrm>
            <a:off x="457200" y="332656"/>
            <a:ext cx="8229600" cy="6336704"/>
          </a:xfrm>
        </p:spPr>
        <p:txBody>
          <a:bodyPr>
            <a:normAutofit lnSpcReduction="10000"/>
          </a:bodyPr>
          <a:lstStyle/>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Output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Statement 1.  </a:t>
            </a: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Statement 2.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Statement 3.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Statement 4. </a:t>
            </a:r>
            <a:endParaRPr lang="en-IN" sz="2400" dirty="0">
              <a:solidFill>
                <a:srgbClr val="000000"/>
              </a:solidFill>
              <a:effectLst/>
              <a:latin typeface="Times New Roman" panose="02020603050405020304" pitchFamily="18" charset="0"/>
              <a:ea typeface="Times New Roman" panose="02020603050405020304" pitchFamily="18" charset="0"/>
            </a:endParaRPr>
          </a:p>
          <a:p>
            <a:pPr marL="496570" marR="2540" indent="0">
              <a:lnSpc>
                <a:spcPct val="100000"/>
              </a:lnSpc>
              <a:spcAft>
                <a:spcPts val="225"/>
              </a:spcAft>
              <a:buNone/>
            </a:pPr>
            <a:r>
              <a:rPr lang="en-US" sz="2400" dirty="0">
                <a:solidFill>
                  <a:srgbClr val="000000"/>
                </a:solidFill>
                <a:effectLst/>
                <a:latin typeface="Times New Roman" panose="02020603050405020304" pitchFamily="18" charset="0"/>
                <a:ea typeface="Times New Roman" panose="02020603050405020304" pitchFamily="18" charset="0"/>
              </a:rPr>
              <a:t> End of Program</a:t>
            </a:r>
            <a:r>
              <a:rPr lang="en-US" sz="3200" dirty="0">
                <a:solidFill>
                  <a:srgbClr val="000000"/>
                </a:solidFill>
                <a:effectLst/>
                <a:latin typeface="Times New Roman" panose="02020603050405020304" pitchFamily="18" charset="0"/>
                <a:ea typeface="Times New Roman" panose="02020603050405020304" pitchFamily="18" charset="0"/>
              </a:rPr>
              <a:t>. </a:t>
            </a:r>
          </a:p>
          <a:p>
            <a:pPr marL="496570" marR="2540" indent="0">
              <a:lnSpc>
                <a:spcPct val="100000"/>
              </a:lnSpc>
              <a:spcAft>
                <a:spcPts val="225"/>
              </a:spcAft>
              <a:buNone/>
            </a:pPr>
            <a:endParaRPr lang="en-IN" sz="3200" dirty="0">
              <a:solidFill>
                <a:srgbClr val="000000"/>
              </a:solidFill>
              <a:effectLst/>
              <a:latin typeface="Times New Roman" panose="02020603050405020304" pitchFamily="18" charset="0"/>
              <a:ea typeface="Times New Roman" panose="02020603050405020304" pitchFamily="18" charset="0"/>
            </a:endParaRPr>
          </a:p>
          <a:p>
            <a:pPr marL="0" indent="0" algn="l">
              <a:buNone/>
            </a:pPr>
            <a:r>
              <a:rPr lang="en-US" sz="2600" b="1" i="0" dirty="0">
                <a:solidFill>
                  <a:srgbClr val="1D1D27"/>
                </a:solidFill>
                <a:effectLst/>
                <a:latin typeface="Times New Roman" panose="02020603050405020304" pitchFamily="18" charset="0"/>
                <a:cs typeface="Times New Roman" panose="02020603050405020304" pitchFamily="18" charset="0"/>
              </a:rPr>
              <a:t>2) continue statement</a:t>
            </a:r>
          </a:p>
          <a:p>
            <a:pPr marL="0" indent="0" algn="just">
              <a:buNone/>
            </a:pPr>
            <a:r>
              <a:rPr lang="en-US" sz="2600" b="0" i="0" dirty="0">
                <a:solidFill>
                  <a:srgbClr val="2B2A29"/>
                </a:solidFill>
                <a:effectLst/>
                <a:latin typeface="Times New Roman" panose="02020603050405020304" pitchFamily="18" charset="0"/>
                <a:cs typeface="Times New Roman" panose="02020603050405020304" pitchFamily="18" charset="0"/>
              </a:rPr>
              <a:t>The </a:t>
            </a:r>
            <a:r>
              <a:rPr lang="en-US" sz="2600" b="1" i="0" dirty="0">
                <a:solidFill>
                  <a:srgbClr val="2B2A29"/>
                </a:solidFill>
                <a:effectLst/>
                <a:latin typeface="Times New Roman" panose="02020603050405020304" pitchFamily="18" charset="0"/>
                <a:cs typeface="Times New Roman" panose="02020603050405020304" pitchFamily="18" charset="0"/>
              </a:rPr>
              <a:t>continue statement</a:t>
            </a:r>
            <a:r>
              <a:rPr lang="en-US" sz="2600" b="0" i="0" dirty="0">
                <a:solidFill>
                  <a:srgbClr val="2B2A29"/>
                </a:solidFill>
                <a:effectLst/>
                <a:latin typeface="Times New Roman" panose="02020603050405020304" pitchFamily="18" charset="0"/>
                <a:cs typeface="Times New Roman" panose="02020603050405020304" pitchFamily="18" charset="0"/>
              </a:rPr>
              <a:t> in C language is used to bring the program control to the beginning of the loop. The continue statement skips some lines of code inside the loop and continues with the next iteration. It is mainly used for a condition so that we can skip some code for a particular condition.</a:t>
            </a:r>
          </a:p>
          <a:p>
            <a:pPr marL="0" indent="0">
              <a:buNone/>
            </a:pPr>
            <a:endParaRPr lang="en-IN" dirty="0"/>
          </a:p>
        </p:txBody>
      </p:sp>
    </p:spTree>
    <p:extLst>
      <p:ext uri="{BB962C8B-B14F-4D97-AF65-F5344CB8AC3E}">
        <p14:creationId xmlns:p14="http://schemas.microsoft.com/office/powerpoint/2010/main" val="35991950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6439480-C2B7-3924-7685-AAD63A0844EE}"/>
              </a:ext>
            </a:extLst>
          </p:cNvPr>
          <p:cNvSpPr>
            <a:spLocks noGrp="1"/>
          </p:cNvSpPr>
          <p:nvPr>
            <p:ph idx="1"/>
          </p:nvPr>
        </p:nvSpPr>
        <p:spPr>
          <a:xfrm>
            <a:off x="457200" y="332656"/>
            <a:ext cx="8229600" cy="6408712"/>
          </a:xfrm>
        </p:spPr>
        <p:txBody>
          <a:bodyPr>
            <a:normAutofit fontScale="77500" lnSpcReduction="20000"/>
          </a:bodyPr>
          <a:lstStyle/>
          <a:p>
            <a:pPr marL="0" indent="0" algn="l">
              <a:buNone/>
            </a:pPr>
            <a:r>
              <a:rPr lang="en-US" sz="3100" b="1" i="0" dirty="0">
                <a:solidFill>
                  <a:srgbClr val="2B2A29"/>
                </a:solidFill>
                <a:effectLst/>
                <a:latin typeface="Times New Roman" panose="02020603050405020304" pitchFamily="18" charset="0"/>
                <a:cs typeface="Times New Roman" panose="02020603050405020304" pitchFamily="18" charset="0"/>
              </a:rPr>
              <a:t>Syntax:</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//loop statements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continue</a:t>
            </a: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//some lines of the code which is to be skipped </a:t>
            </a:r>
          </a:p>
          <a:p>
            <a:pPr marL="0" indent="0" algn="l">
              <a:buNone/>
            </a:pPr>
            <a:r>
              <a:rPr lang="en-US" sz="24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#include&lt;stdio.h&gt;  </a:t>
            </a:r>
          </a:p>
          <a:p>
            <a:pPr marL="0" indent="0" algn="l">
              <a:buNone/>
            </a:pPr>
            <a:r>
              <a:rPr lang="en-US" sz="3100" b="1" i="0" dirty="0">
                <a:solidFill>
                  <a:srgbClr val="2E8B57"/>
                </a:solidFill>
                <a:effectLst/>
                <a:latin typeface="Times New Roman" panose="02020603050405020304" pitchFamily="18" charset="0"/>
                <a:cs typeface="Times New Roman" panose="02020603050405020304" pitchFamily="18" charset="0"/>
              </a:rPr>
              <a:t>int</a:t>
            </a:r>
            <a:r>
              <a:rPr lang="en-US" sz="3100" b="0" i="0" dirty="0">
                <a:solidFill>
                  <a:srgbClr val="2B2A29"/>
                </a:solidFill>
                <a:effectLst/>
                <a:latin typeface="Times New Roman" panose="02020603050405020304" pitchFamily="18" charset="0"/>
                <a:cs typeface="Times New Roman" panose="02020603050405020304" pitchFamily="18" charset="0"/>
              </a:rPr>
              <a:t> main(){  </a:t>
            </a:r>
          </a:p>
          <a:p>
            <a:pPr marL="0" indent="0" algn="l">
              <a:buNone/>
            </a:pPr>
            <a:r>
              <a:rPr lang="en-US" sz="3100" b="1" i="0" dirty="0">
                <a:solidFill>
                  <a:srgbClr val="2E8B57"/>
                </a:solidFill>
                <a:effectLst/>
                <a:latin typeface="Times New Roman" panose="02020603050405020304" pitchFamily="18" charset="0"/>
                <a:cs typeface="Times New Roman" panose="02020603050405020304" pitchFamily="18" charset="0"/>
              </a:rPr>
              <a:t>int</a:t>
            </a:r>
            <a:r>
              <a:rPr lang="en-US" sz="3100" b="0" i="0" dirty="0">
                <a:solidFill>
                  <a:srgbClr val="2B2A29"/>
                </a:solidFill>
                <a:effectLst/>
                <a:latin typeface="Times New Roman" panose="02020603050405020304" pitchFamily="18" charset="0"/>
                <a:cs typeface="Times New Roman" panose="02020603050405020304" pitchFamily="18" charset="0"/>
              </a:rPr>
              <a:t> </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=1;//initializing a local variable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//starting a loop from 1 to 10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for</a:t>
            </a:r>
            <a:r>
              <a:rPr lang="en-US" sz="3100" b="0" i="0" dirty="0">
                <a:solidFill>
                  <a:srgbClr val="2B2A29"/>
                </a:solidFill>
                <a:effectLst/>
                <a:latin typeface="Times New Roman" panose="02020603050405020304" pitchFamily="18" charset="0"/>
                <a:cs typeface="Times New Roman" panose="02020603050405020304" pitchFamily="18" charset="0"/>
              </a:rPr>
              <a:t>(</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=1;i&lt;=10;i++){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if</a:t>
            </a:r>
            <a:r>
              <a:rPr lang="en-US" sz="3100" b="0" i="0" dirty="0">
                <a:solidFill>
                  <a:srgbClr val="2B2A29"/>
                </a:solidFill>
                <a:effectLst/>
                <a:latin typeface="Times New Roman" panose="02020603050405020304" pitchFamily="18" charset="0"/>
                <a:cs typeface="Times New Roman" panose="02020603050405020304" pitchFamily="18" charset="0"/>
              </a:rPr>
              <a:t>(</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==5){//if value of </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 is equal to 5, it will continue the loop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continue</a:t>
            </a: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err="1">
                <a:solidFill>
                  <a:srgbClr val="2B2A29"/>
                </a:solidFill>
                <a:effectLst/>
                <a:latin typeface="Times New Roman" panose="02020603050405020304" pitchFamily="18" charset="0"/>
                <a:cs typeface="Times New Roman" panose="02020603050405020304" pitchFamily="18" charset="0"/>
              </a:rPr>
              <a:t>printf</a:t>
            </a:r>
            <a:r>
              <a:rPr lang="en-US" sz="3100" b="0" i="0" dirty="0">
                <a:solidFill>
                  <a:srgbClr val="2B2A29"/>
                </a:solidFill>
                <a:effectLst/>
                <a:latin typeface="Times New Roman" panose="02020603050405020304" pitchFamily="18" charset="0"/>
                <a:cs typeface="Times New Roman" panose="02020603050405020304" pitchFamily="18" charset="0"/>
              </a:rPr>
              <a:t>("%d \n",</a:t>
            </a:r>
            <a:r>
              <a:rPr lang="en-US" sz="3100" b="0" i="0" dirty="0" err="1">
                <a:solidFill>
                  <a:srgbClr val="2B2A29"/>
                </a:solidFill>
                <a:effectLst/>
                <a:latin typeface="Times New Roman" panose="02020603050405020304" pitchFamily="18" charset="0"/>
                <a:cs typeface="Times New Roman" panose="02020603050405020304" pitchFamily="18" charset="0"/>
              </a:rPr>
              <a:t>i</a:t>
            </a: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}//end of for loop    </a:t>
            </a:r>
          </a:p>
          <a:p>
            <a:pPr marL="0" indent="0" algn="l">
              <a:buNone/>
            </a:pPr>
            <a:r>
              <a:rPr lang="en-US" sz="3100" b="1" i="0" dirty="0">
                <a:solidFill>
                  <a:srgbClr val="006699"/>
                </a:solidFill>
                <a:effectLst/>
                <a:latin typeface="Times New Roman" panose="02020603050405020304" pitchFamily="18" charset="0"/>
                <a:cs typeface="Times New Roman" panose="02020603050405020304" pitchFamily="18" charset="0"/>
              </a:rPr>
              <a:t>return</a:t>
            </a:r>
            <a:r>
              <a:rPr lang="en-US" sz="3100" b="0" i="0" dirty="0">
                <a:solidFill>
                  <a:srgbClr val="2B2A29"/>
                </a:solidFill>
                <a:effectLst/>
                <a:latin typeface="Times New Roman" panose="02020603050405020304" pitchFamily="18" charset="0"/>
                <a:cs typeface="Times New Roman" panose="02020603050405020304" pitchFamily="18" charset="0"/>
              </a:rPr>
              <a:t> 0;  </a:t>
            </a:r>
          </a:p>
          <a:p>
            <a:pPr marL="0" indent="0" algn="l">
              <a:buNone/>
            </a:pPr>
            <a:r>
              <a:rPr lang="en-US" sz="3100" b="0" i="0" dirty="0">
                <a:solidFill>
                  <a:srgbClr val="2B2A29"/>
                </a:solidFill>
                <a:effectLst/>
                <a:latin typeface="Times New Roman" panose="02020603050405020304" pitchFamily="18" charset="0"/>
                <a:cs typeface="Times New Roman" panose="02020603050405020304" pitchFamily="18" charset="0"/>
              </a:rPr>
              <a:t>}    </a:t>
            </a:r>
          </a:p>
          <a:p>
            <a:pPr marL="0" indent="0">
              <a:buNone/>
            </a:pPr>
            <a:endParaRPr lang="en-IN" dirty="0"/>
          </a:p>
        </p:txBody>
      </p:sp>
    </p:spTree>
    <p:extLst>
      <p:ext uri="{BB962C8B-B14F-4D97-AF65-F5344CB8AC3E}">
        <p14:creationId xmlns:p14="http://schemas.microsoft.com/office/powerpoint/2010/main" val="3924253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DA39DB-3D0B-DC38-8CC9-E54BE63A4B70}"/>
              </a:ext>
            </a:extLst>
          </p:cNvPr>
          <p:cNvSpPr>
            <a:spLocks noGrp="1"/>
          </p:cNvSpPr>
          <p:nvPr>
            <p:ph idx="1"/>
          </p:nvPr>
        </p:nvSpPr>
        <p:spPr>
          <a:xfrm>
            <a:off x="457200" y="260656"/>
            <a:ext cx="8229600" cy="5865508"/>
          </a:xfrm>
        </p:spPr>
        <p:txBody>
          <a:bodyPr/>
          <a:lstStyle/>
          <a:p>
            <a:pPr marL="0" indent="0">
              <a:buNone/>
            </a:pPr>
            <a:r>
              <a:rPr lang="en-IN" sz="2400" b="1" dirty="0">
                <a:latin typeface="Times New Roman" panose="02020603050405020304" pitchFamily="18" charset="0"/>
                <a:cs typeface="Times New Roman" panose="02020603050405020304" pitchFamily="18" charset="0"/>
              </a:rPr>
              <a:t>Output</a:t>
            </a:r>
          </a:p>
          <a:p>
            <a:pPr marL="0" indent="0">
              <a:buNone/>
            </a:pPr>
            <a:r>
              <a:rPr lang="en-IN" sz="2400" dirty="0">
                <a:latin typeface="Times New Roman" panose="02020603050405020304" pitchFamily="18" charset="0"/>
                <a:cs typeface="Times New Roman" panose="02020603050405020304" pitchFamily="18" charset="0"/>
              </a:rPr>
              <a:t>1 2 3 4 6 7 8 9 10</a:t>
            </a:r>
          </a:p>
          <a:p>
            <a:pPr marL="0" indent="0">
              <a:buNone/>
            </a:pP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As you can see, 5 is not printed on the console because loop is continued at </a:t>
            </a:r>
            <a:r>
              <a:rPr kumimoji="0" lang="en-US" altLang="en-US" sz="2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i</a:t>
            </a:r>
            <a:r>
              <a:rPr kumimoji="0" lang="en-US" altLang="en-US" sz="2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==5.</a:t>
            </a:r>
          </a:p>
          <a:p>
            <a:pPr marL="0" indent="0">
              <a:buNone/>
            </a:pPr>
            <a:endParaRPr lang="en-IN" dirty="0"/>
          </a:p>
        </p:txBody>
      </p:sp>
      <p:sp>
        <p:nvSpPr>
          <p:cNvPr id="7" name="Rectangle 4">
            <a:extLst>
              <a:ext uri="{FF2B5EF4-FFF2-40B4-BE49-F238E27FC236}">
                <a16:creationId xmlns:a16="http://schemas.microsoft.com/office/drawing/2014/main" id="{5E3AE9B7-C5BA-F026-F52D-9D02A2DCD6E5}"/>
              </a:ext>
            </a:extLst>
          </p:cNvPr>
          <p:cNvSpPr>
            <a:spLocks noChangeArrowheads="1"/>
          </p:cNvSpPr>
          <p:nvPr/>
        </p:nvSpPr>
        <p:spPr bwMode="auto">
          <a:xfrm>
            <a:off x="0" y="0"/>
            <a:ext cx="3581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br>
              <a:rPr kumimoji="0" lang="en-US" altLang="en-US" sz="1100" b="0" i="0" u="none" strike="noStrike" cap="none" normalizeH="0" baseline="0">
                <a:ln>
                  <a:noFill/>
                </a:ln>
                <a:solidFill>
                  <a:srgbClr val="2B2A29"/>
                </a:solidFill>
                <a:effectLst/>
                <a:latin typeface="Montserrat" panose="00000500000000000000" pitchFamily="2"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72749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264696"/>
          </a:xfrm>
        </p:spPr>
        <p:txBody>
          <a:bodyPr>
            <a:normAutofit/>
          </a:bodyPr>
          <a:lstStyle/>
          <a:p>
            <a:pPr marL="0" indent="0">
              <a:buNone/>
            </a:pPr>
            <a:r>
              <a:rPr lang="en-US" dirty="0"/>
              <a:t>/*Reading a character from terminal*/ </a:t>
            </a:r>
          </a:p>
          <a:p>
            <a:pPr marL="0" indent="0">
              <a:buNone/>
            </a:pPr>
            <a:r>
              <a:rPr lang="en-US" sz="2400" dirty="0">
                <a:latin typeface="Times New Roman" pitchFamily="18" charset="0"/>
                <a:cs typeface="Times New Roman" pitchFamily="18" charset="0"/>
              </a:rPr>
              <a:t>#include&lt;</a:t>
            </a:r>
            <a:r>
              <a:rPr lang="en-US" sz="2400" dirty="0" err="1">
                <a:latin typeface="Times New Roman" pitchFamily="18" charset="0"/>
                <a:cs typeface="Times New Roman" pitchFamily="18" charset="0"/>
              </a:rPr>
              <a:t>stdio.h</a:t>
            </a:r>
            <a:r>
              <a:rPr lang="en-US" sz="2400" dirty="0">
                <a:latin typeface="Times New Roman" pitchFamily="18" charset="0"/>
                <a:cs typeface="Times New Roman" pitchFamily="18" charset="0"/>
              </a:rPr>
              <a:t>&gt; </a:t>
            </a:r>
          </a:p>
          <a:p>
            <a:pPr marL="0" indent="0">
              <a:buNone/>
            </a:pPr>
            <a:r>
              <a:rPr lang="en-US" sz="2400" dirty="0">
                <a:latin typeface="Times New Roman" pitchFamily="18" charset="0"/>
                <a:cs typeface="Times New Roman" pitchFamily="18" charset="0"/>
              </a:rPr>
              <a:t>main() </a:t>
            </a:r>
          </a:p>
          <a:p>
            <a:pPr marL="0" indent="0">
              <a:buNone/>
            </a:pP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char </a:t>
            </a:r>
            <a:r>
              <a:rPr lang="en-US" sz="2400" dirty="0" err="1">
                <a:latin typeface="Times New Roman" pitchFamily="18" charset="0"/>
                <a:cs typeface="Times New Roman" pitchFamily="18" charset="0"/>
              </a:rPr>
              <a:t>ans</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printf(“Would you like to know my name? \n”); </a:t>
            </a:r>
          </a:p>
          <a:p>
            <a:pPr marL="0" indent="0">
              <a:buNone/>
            </a:pPr>
            <a:r>
              <a:rPr lang="en-US" sz="2400" dirty="0">
                <a:latin typeface="Times New Roman" pitchFamily="18" charset="0"/>
                <a:cs typeface="Times New Roman" pitchFamily="18" charset="0"/>
              </a:rPr>
              <a:t>printf(“Type Y for yes and N for no”); </a:t>
            </a:r>
          </a:p>
          <a:p>
            <a:pPr marL="0" indent="0">
              <a:buNone/>
            </a:pPr>
            <a:r>
              <a:rPr lang="en-US" sz="2400" dirty="0" err="1">
                <a:latin typeface="Times New Roman" pitchFamily="18" charset="0"/>
                <a:cs typeface="Times New Roman" pitchFamily="18" charset="0"/>
              </a:rPr>
              <a:t>ans</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getchar</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if(</a:t>
            </a:r>
            <a:r>
              <a:rPr lang="en-US" sz="2400" dirty="0" err="1">
                <a:latin typeface="Times New Roman" pitchFamily="18" charset="0"/>
                <a:cs typeface="Times New Roman" pitchFamily="18" charset="0"/>
              </a:rPr>
              <a:t>ans</a:t>
            </a:r>
            <a:r>
              <a:rPr lang="en-US" sz="2400" dirty="0">
                <a:latin typeface="Times New Roman" pitchFamily="18" charset="0"/>
                <a:cs typeface="Times New Roman" pitchFamily="18" charset="0"/>
              </a:rPr>
              <a:t> ==’Y’ || </a:t>
            </a:r>
            <a:r>
              <a:rPr lang="en-US" sz="2400" dirty="0" err="1">
                <a:latin typeface="Times New Roman" pitchFamily="18" charset="0"/>
                <a:cs typeface="Times New Roman" pitchFamily="18" charset="0"/>
              </a:rPr>
              <a:t>ans</a:t>
            </a:r>
            <a:r>
              <a:rPr lang="en-US" sz="2400" dirty="0">
                <a:latin typeface="Times New Roman" pitchFamily="18" charset="0"/>
                <a:cs typeface="Times New Roman" pitchFamily="18" charset="0"/>
              </a:rPr>
              <a:t> = =’y’) </a:t>
            </a:r>
          </a:p>
          <a:p>
            <a:pPr marL="0" indent="0">
              <a:buNone/>
            </a:pPr>
            <a:r>
              <a:rPr lang="en-US" sz="2400" dirty="0">
                <a:latin typeface="Times New Roman" pitchFamily="18" charset="0"/>
                <a:cs typeface="Times New Roman" pitchFamily="18" charset="0"/>
              </a:rPr>
              <a:t>printf(“\n\n My name is India \n”); </a:t>
            </a:r>
          </a:p>
          <a:p>
            <a:pPr marL="0" indent="0">
              <a:buNone/>
            </a:pPr>
            <a:r>
              <a:rPr lang="en-US" sz="2400" dirty="0">
                <a:latin typeface="Times New Roman" pitchFamily="18" charset="0"/>
                <a:cs typeface="Times New Roman" pitchFamily="18" charset="0"/>
              </a:rPr>
              <a:t>else </a:t>
            </a:r>
          </a:p>
          <a:p>
            <a:pPr marL="0" indent="0">
              <a:buNone/>
            </a:pPr>
            <a:r>
              <a:rPr lang="en-US" sz="2400" dirty="0">
                <a:latin typeface="Times New Roman" pitchFamily="18" charset="0"/>
                <a:cs typeface="Times New Roman" pitchFamily="18" charset="0"/>
              </a:rPr>
              <a:t>printf(“\n\n You are good for nothing \n”); </a:t>
            </a:r>
          </a:p>
          <a:p>
            <a:pPr marL="0" indent="0">
              <a:buNone/>
            </a:pPr>
            <a:r>
              <a:rPr lang="en-US" sz="2400" dirty="0">
                <a:latin typeface="Times New Roman" pitchFamily="18" charset="0"/>
                <a:cs typeface="Times New Roman" pitchFamily="18" charset="0"/>
              </a:rPr>
              <a:t>}</a:t>
            </a:r>
          </a:p>
        </p:txBody>
      </p:sp>
    </p:spTree>
    <p:extLst>
      <p:ext uri="{BB962C8B-B14F-4D97-AF65-F5344CB8AC3E}">
        <p14:creationId xmlns:p14="http://schemas.microsoft.com/office/powerpoint/2010/main" val="3787591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976664"/>
          </a:xfrm>
        </p:spPr>
        <p:txBody>
          <a:bodyPr>
            <a:normAutofit/>
          </a:bodyPr>
          <a:lstStyle/>
          <a:p>
            <a:pPr marL="0" indent="0">
              <a:buNone/>
            </a:pPr>
            <a:r>
              <a:rPr lang="en-US" sz="2400" b="1" dirty="0">
                <a:latin typeface="Times New Roman" pitchFamily="18" charset="0"/>
                <a:cs typeface="Times New Roman" pitchFamily="18" charset="0"/>
              </a:rPr>
              <a:t>OUTPUT</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Would you like to know my name? </a:t>
            </a:r>
          </a:p>
          <a:p>
            <a:pPr marL="0" indent="0">
              <a:buNone/>
            </a:pPr>
            <a:r>
              <a:rPr lang="en-US" sz="2400" dirty="0">
                <a:latin typeface="Times New Roman" pitchFamily="18" charset="0"/>
                <a:cs typeface="Times New Roman" pitchFamily="18" charset="0"/>
              </a:rPr>
              <a:t>Type Y for yes and N for </a:t>
            </a:r>
            <a:r>
              <a:rPr lang="en-US" sz="2400" dirty="0" err="1">
                <a:latin typeface="Times New Roman" pitchFamily="18" charset="0"/>
                <a:cs typeface="Times New Roman" pitchFamily="18" charset="0"/>
              </a:rPr>
              <a:t>no:Y</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My name is India </a:t>
            </a:r>
          </a:p>
          <a:p>
            <a:pPr marL="0" indent="0">
              <a:buNone/>
            </a:pPr>
            <a:r>
              <a:rPr lang="en-US" sz="2400" dirty="0">
                <a:latin typeface="Times New Roman" pitchFamily="18" charset="0"/>
                <a:cs typeface="Times New Roman" pitchFamily="18" charset="0"/>
              </a:rPr>
              <a:t>Would you like to know my name? </a:t>
            </a:r>
          </a:p>
          <a:p>
            <a:pPr marL="0" indent="0">
              <a:buNone/>
            </a:pPr>
            <a:r>
              <a:rPr lang="en-US" sz="2400" dirty="0">
                <a:latin typeface="Times New Roman" pitchFamily="18" charset="0"/>
                <a:cs typeface="Times New Roman" pitchFamily="18" charset="0"/>
              </a:rPr>
              <a:t>Type Y for yes and N for </a:t>
            </a:r>
            <a:r>
              <a:rPr lang="en-US" sz="2400" dirty="0" err="1">
                <a:latin typeface="Times New Roman" pitchFamily="18" charset="0"/>
                <a:cs typeface="Times New Roman" pitchFamily="18" charset="0"/>
              </a:rPr>
              <a:t>no:n</a:t>
            </a:r>
            <a:r>
              <a:rPr lang="en-US" sz="2400" dirty="0">
                <a:latin typeface="Times New Roman" pitchFamily="18" charset="0"/>
                <a:cs typeface="Times New Roman" pitchFamily="18" charset="0"/>
              </a:rPr>
              <a:t> </a:t>
            </a:r>
          </a:p>
          <a:p>
            <a:pPr marL="0" indent="0">
              <a:buNone/>
            </a:pPr>
            <a:r>
              <a:rPr lang="en-US" sz="2400" dirty="0">
                <a:latin typeface="Times New Roman" pitchFamily="18" charset="0"/>
                <a:cs typeface="Times New Roman" pitchFamily="18" charset="0"/>
              </a:rPr>
              <a:t>You are good for nothing</a:t>
            </a:r>
          </a:p>
          <a:p>
            <a:pPr marL="0" indent="0">
              <a:buNone/>
            </a:pPr>
            <a:endParaRPr lang="en-US" sz="2400" dirty="0">
              <a:latin typeface="Times New Roman" pitchFamily="18" charset="0"/>
              <a:cs typeface="Times New Roman" pitchFamily="18" charset="0"/>
            </a:endParaRPr>
          </a:p>
          <a:p>
            <a:pPr marL="0" indent="0">
              <a:buNone/>
            </a:pPr>
            <a:r>
              <a:rPr lang="en-US" sz="2400" dirty="0">
                <a:effectLst/>
                <a:latin typeface="Times New Roman" pitchFamily="18" charset="0"/>
                <a:cs typeface="Times New Roman" pitchFamily="18" charset="0"/>
              </a:rPr>
              <a:t>There is another function to do that task for files: </a:t>
            </a:r>
            <a:r>
              <a:rPr lang="en-US" sz="2400" dirty="0" err="1">
                <a:effectLst/>
                <a:latin typeface="Times New Roman" pitchFamily="18" charset="0"/>
                <a:cs typeface="Times New Roman" pitchFamily="18" charset="0"/>
              </a:rPr>
              <a:t>getc</a:t>
            </a:r>
            <a:r>
              <a:rPr lang="en-US" sz="2400" dirty="0">
                <a:effectLst/>
                <a:latin typeface="Times New Roman" pitchFamily="18" charset="0"/>
                <a:cs typeface="Times New Roman" pitchFamily="18" charset="0"/>
              </a:rPr>
              <a:t>() which is used to accept a character from standard input.</a:t>
            </a:r>
          </a:p>
          <a:p>
            <a:r>
              <a:rPr lang="en-US" sz="2400" dirty="0">
                <a:latin typeface="Times New Roman" pitchFamily="18" charset="0"/>
                <a:cs typeface="Times New Roman" pitchFamily="18" charset="0"/>
              </a:rPr>
              <a:t>Syntax: </a:t>
            </a:r>
          </a:p>
          <a:p>
            <a:pPr marL="0" indent="0">
              <a:buNone/>
            </a:pPr>
            <a:r>
              <a:rPr lang="en-IN" sz="2400" dirty="0"/>
              <a:t>    </a:t>
            </a:r>
            <a:r>
              <a:rPr lang="en-IN" sz="2400" dirty="0" err="1"/>
              <a:t>int</a:t>
            </a:r>
            <a:r>
              <a:rPr lang="en-IN" sz="2400" dirty="0"/>
              <a:t> </a:t>
            </a:r>
            <a:r>
              <a:rPr lang="en-IN" sz="2400" dirty="0" err="1"/>
              <a:t>getc</a:t>
            </a:r>
            <a:r>
              <a:rPr lang="en-IN" sz="2400" dirty="0"/>
              <a:t>(FILE *stream);</a:t>
            </a:r>
            <a:br>
              <a:rPr lang="en-US" sz="2400" dirty="0">
                <a:latin typeface="Times New Roman" pitchFamily="18" charset="0"/>
                <a:cs typeface="Times New Roman" pitchFamily="18" charset="0"/>
              </a:rPr>
            </a:b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063966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60648"/>
            <a:ext cx="8507288" cy="6597352"/>
          </a:xfrm>
        </p:spPr>
        <p:txBody>
          <a:bodyPr>
            <a:normAutofit fontScale="70000" lnSpcReduction="20000"/>
          </a:bodyPr>
          <a:lstStyle/>
          <a:p>
            <a:pPr marL="0" indent="0">
              <a:buNone/>
            </a:pPr>
            <a:r>
              <a:rPr lang="en-IN" sz="3400" b="1" dirty="0">
                <a:latin typeface="Times New Roman" pitchFamily="18" charset="0"/>
                <a:cs typeface="Times New Roman" pitchFamily="18" charset="0"/>
              </a:rPr>
              <a:t>Writing A Character</a:t>
            </a:r>
          </a:p>
          <a:p>
            <a:r>
              <a:rPr lang="en-US" sz="2800" dirty="0">
                <a:effectLst/>
                <a:latin typeface="Times New Roman" pitchFamily="18" charset="0"/>
                <a:cs typeface="Times New Roman" pitchFamily="18" charset="0"/>
              </a:rPr>
              <a:t>Similar to getchar(), there is another function that is used to write characters, but one at a time.</a:t>
            </a:r>
          </a:p>
          <a:p>
            <a:r>
              <a:rPr lang="en-US" sz="2800" dirty="0">
                <a:latin typeface="Times New Roman" pitchFamily="18" charset="0"/>
                <a:cs typeface="Times New Roman" pitchFamily="18" charset="0"/>
              </a:rPr>
              <a:t>Syntax:</a:t>
            </a:r>
          </a:p>
          <a:p>
            <a:pPr marL="0" indent="0">
              <a:buNone/>
            </a:pPr>
            <a:r>
              <a:rPr lang="en-IN" sz="2800" dirty="0"/>
              <a:t>         </a:t>
            </a:r>
            <a:r>
              <a:rPr lang="en-IN" sz="2800" dirty="0" err="1"/>
              <a:t>putchar</a:t>
            </a:r>
            <a:r>
              <a:rPr lang="en-IN" sz="2800" dirty="0"/>
              <a:t>(</a:t>
            </a:r>
            <a:r>
              <a:rPr lang="en-IN" sz="2800" dirty="0" err="1"/>
              <a:t>var_name</a:t>
            </a:r>
            <a:r>
              <a:rPr lang="en-IN" sz="2800" dirty="0"/>
              <a:t>);</a:t>
            </a:r>
          </a:p>
          <a:p>
            <a:pPr marL="0" indent="0">
              <a:buNone/>
            </a:pPr>
            <a:endParaRPr lang="en-IN" sz="2800" dirty="0"/>
          </a:p>
          <a:p>
            <a:pPr marL="0" indent="0">
              <a:buNone/>
            </a:pPr>
            <a:r>
              <a:rPr lang="en-IN" sz="2800" b="1" dirty="0">
                <a:latin typeface="Times New Roman" pitchFamily="18" charset="0"/>
                <a:cs typeface="Times New Roman" pitchFamily="18" charset="0"/>
              </a:rPr>
              <a:t>Example:</a:t>
            </a:r>
          </a:p>
          <a:p>
            <a:pPr marL="0" indent="0">
              <a:buNone/>
            </a:pPr>
            <a:r>
              <a:rPr lang="en-IN" sz="2800" dirty="0">
                <a:latin typeface="Times New Roman" pitchFamily="18" charset="0"/>
                <a:cs typeface="Times New Roman" pitchFamily="18" charset="0"/>
              </a:rPr>
              <a:t>#include&lt;</a:t>
            </a:r>
            <a:r>
              <a:rPr lang="en-IN" sz="2800" dirty="0" err="1">
                <a:latin typeface="Times New Roman" pitchFamily="18" charset="0"/>
                <a:cs typeface="Times New Roman" pitchFamily="18" charset="0"/>
              </a:rPr>
              <a:t>stdio.h</a:t>
            </a:r>
            <a:r>
              <a:rPr lang="en-IN" sz="2800" dirty="0">
                <a:latin typeface="Times New Roman" pitchFamily="18" charset="0"/>
                <a:cs typeface="Times New Roman" pitchFamily="18" charset="0"/>
              </a:rPr>
              <a:t>&gt; </a:t>
            </a:r>
          </a:p>
          <a:p>
            <a:pPr marL="0" indent="0">
              <a:buNone/>
            </a:pPr>
            <a:r>
              <a:rPr lang="en-IN" sz="2800" dirty="0">
                <a:latin typeface="Times New Roman" pitchFamily="18" charset="0"/>
                <a:cs typeface="Times New Roman" pitchFamily="18" charset="0"/>
              </a:rPr>
              <a:t>void main()</a:t>
            </a:r>
          </a:p>
          <a:p>
            <a:pPr marL="0" indent="0">
              <a:buNone/>
            </a:pPr>
            <a:r>
              <a:rPr lang="en-IN" sz="2800" dirty="0">
                <a:latin typeface="Times New Roman" pitchFamily="18" charset="0"/>
                <a:cs typeface="Times New Roman" pitchFamily="18" charset="0"/>
              </a:rPr>
              <a:t> { </a:t>
            </a:r>
          </a:p>
          <a:p>
            <a:pPr marL="0" indent="0">
              <a:buNone/>
            </a:pPr>
            <a:r>
              <a:rPr lang="en-IN" sz="2800" dirty="0">
                <a:latin typeface="Times New Roman" pitchFamily="18" charset="0"/>
                <a:cs typeface="Times New Roman" pitchFamily="18" charset="0"/>
              </a:rPr>
              <a:t>char result = 'P'; </a:t>
            </a:r>
          </a:p>
          <a:p>
            <a:pPr marL="0" indent="0">
              <a:buNone/>
            </a:pPr>
            <a:r>
              <a:rPr lang="en-IN" sz="2800" dirty="0" err="1">
                <a:latin typeface="Times New Roman" pitchFamily="18" charset="0"/>
                <a:cs typeface="Times New Roman" pitchFamily="18" charset="0"/>
              </a:rPr>
              <a:t>putchar</a:t>
            </a:r>
            <a:r>
              <a:rPr lang="en-IN" sz="2800" dirty="0">
                <a:latin typeface="Times New Roman" pitchFamily="18" charset="0"/>
                <a:cs typeface="Times New Roman" pitchFamily="18" charset="0"/>
              </a:rPr>
              <a:t>(result); </a:t>
            </a:r>
          </a:p>
          <a:p>
            <a:pPr marL="0" indent="0">
              <a:buNone/>
            </a:pPr>
            <a:r>
              <a:rPr lang="en-IN" sz="2800" dirty="0">
                <a:latin typeface="Times New Roman" pitchFamily="18" charset="0"/>
                <a:cs typeface="Times New Roman" pitchFamily="18" charset="0"/>
              </a:rPr>
              <a:t>putchar('\n'); </a:t>
            </a:r>
          </a:p>
          <a:p>
            <a:pPr marL="0" indent="0">
              <a:buNone/>
            </a:pPr>
            <a:r>
              <a:rPr lang="en-IN" sz="2800" dirty="0">
                <a:latin typeface="Times New Roman" pitchFamily="18" charset="0"/>
                <a:cs typeface="Times New Roman" pitchFamily="18" charset="0"/>
              </a:rPr>
              <a:t>}</a:t>
            </a:r>
          </a:p>
          <a:p>
            <a:pPr marL="0" indent="0">
              <a:buNone/>
            </a:pPr>
            <a:endParaRPr lang="en-IN" sz="2800" dirty="0">
              <a:latin typeface="Times New Roman" pitchFamily="18" charset="0"/>
              <a:cs typeface="Times New Roman" pitchFamily="18" charset="0"/>
            </a:endParaRPr>
          </a:p>
          <a:p>
            <a:r>
              <a:rPr lang="en-US" sz="2800" dirty="0"/>
              <a:t>Similarly, there is another function </a:t>
            </a:r>
            <a:r>
              <a:rPr lang="en-US" sz="2800" dirty="0" err="1"/>
              <a:t>putc</a:t>
            </a:r>
            <a:r>
              <a:rPr lang="en-US" sz="2800" dirty="0"/>
              <a:t>() which is used for sending a single character to the standard output.</a:t>
            </a:r>
          </a:p>
          <a:p>
            <a:r>
              <a:rPr lang="en-US" sz="2800" b="1" dirty="0"/>
              <a:t>Syntax:</a:t>
            </a:r>
          </a:p>
          <a:p>
            <a:pPr marL="0" indent="0">
              <a:buNone/>
            </a:pPr>
            <a:r>
              <a:rPr lang="en-US" sz="2800" dirty="0"/>
              <a:t>     </a:t>
            </a:r>
            <a:r>
              <a:rPr lang="en-US" sz="2800" dirty="0" err="1"/>
              <a:t>int</a:t>
            </a:r>
            <a:r>
              <a:rPr lang="en-US" sz="2800" dirty="0"/>
              <a:t> </a:t>
            </a:r>
            <a:r>
              <a:rPr lang="en-US" sz="2800" dirty="0" err="1"/>
              <a:t>putc</a:t>
            </a:r>
            <a:r>
              <a:rPr lang="en-US" sz="2800" dirty="0"/>
              <a:t>(</a:t>
            </a:r>
            <a:r>
              <a:rPr lang="en-US" sz="2800" dirty="0" err="1"/>
              <a:t>int</a:t>
            </a:r>
            <a:r>
              <a:rPr lang="en-US" sz="2800" dirty="0"/>
              <a:t> c, FILE * stream);</a:t>
            </a:r>
            <a:endParaRPr lang="en-US" sz="2800" b="1" dirty="0"/>
          </a:p>
          <a:p>
            <a:pPr marL="0" indent="0">
              <a:buNone/>
            </a:pPr>
            <a:br>
              <a:rPr lang="en-US" sz="2400" dirty="0"/>
            </a:br>
            <a:endParaRPr lang="en-US" sz="2400" dirty="0">
              <a:latin typeface="Times New Roman" pitchFamily="18" charset="0"/>
              <a:cs typeface="Times New Roman" pitchFamily="18" charset="0"/>
            </a:endParaRPr>
          </a:p>
          <a:p>
            <a:pPr marL="0" indent="0">
              <a:buNone/>
            </a:pPr>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2516516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192688"/>
          </a:xfrm>
        </p:spPr>
        <p:txBody>
          <a:bodyPr>
            <a:normAutofit fontScale="77500" lnSpcReduction="20000"/>
          </a:bodyPr>
          <a:lstStyle/>
          <a:p>
            <a:pPr marL="0" indent="0">
              <a:buNone/>
            </a:pPr>
            <a:r>
              <a:rPr lang="en-IN" dirty="0">
                <a:latin typeface="Times New Roman" pitchFamily="18" charset="0"/>
                <a:cs typeface="Times New Roman" pitchFamily="18" charset="0"/>
              </a:rPr>
              <a:t>#include&lt;</a:t>
            </a:r>
            <a:r>
              <a:rPr lang="en-IN" dirty="0" err="1">
                <a:latin typeface="Times New Roman" pitchFamily="18" charset="0"/>
                <a:cs typeface="Times New Roman" pitchFamily="18" charset="0"/>
              </a:rPr>
              <a:t>stdio.h</a:t>
            </a:r>
            <a:r>
              <a:rPr lang="en-IN" dirty="0">
                <a:latin typeface="Times New Roman" pitchFamily="18" charset="0"/>
                <a:cs typeface="Times New Roman" pitchFamily="18" charset="0"/>
              </a:rPr>
              <a:t>&gt;</a:t>
            </a:r>
          </a:p>
          <a:p>
            <a:pPr marL="0" indent="0">
              <a:buNone/>
            </a:pPr>
            <a:r>
              <a:rPr lang="en-IN" dirty="0">
                <a:latin typeface="Times New Roman" pitchFamily="18" charset="0"/>
                <a:cs typeface="Times New Roman" pitchFamily="18" charset="0"/>
              </a:rPr>
              <a:t>#include &lt;</a:t>
            </a:r>
            <a:r>
              <a:rPr lang="en-IN" dirty="0" err="1">
                <a:latin typeface="Times New Roman" pitchFamily="18" charset="0"/>
                <a:cs typeface="Times New Roman" pitchFamily="18" charset="0"/>
              </a:rPr>
              <a:t>conio.h</a:t>
            </a:r>
            <a:r>
              <a:rPr lang="en-IN" dirty="0">
                <a:latin typeface="Times New Roman" pitchFamily="18" charset="0"/>
                <a:cs typeface="Times New Roman" pitchFamily="18" charset="0"/>
              </a:rPr>
              <a:t>&gt;</a:t>
            </a:r>
          </a:p>
          <a:p>
            <a:pPr marL="0" indent="0">
              <a:buNone/>
            </a:pPr>
            <a:r>
              <a:rPr lang="en-IN" dirty="0">
                <a:latin typeface="Times New Roman" pitchFamily="18" charset="0"/>
                <a:cs typeface="Times New Roman" pitchFamily="18" charset="0"/>
              </a:rPr>
              <a:t>main() </a:t>
            </a:r>
          </a:p>
          <a:p>
            <a:pPr marL="0" indent="0">
              <a:buNone/>
            </a:pPr>
            <a:r>
              <a:rPr lang="en-IN" dirty="0">
                <a:latin typeface="Times New Roman" pitchFamily="18" charset="0"/>
                <a:cs typeface="Times New Roman" pitchFamily="18" charset="0"/>
              </a:rPr>
              <a:t>{ </a:t>
            </a:r>
          </a:p>
          <a:p>
            <a:pPr marL="0" indent="0">
              <a:buNone/>
            </a:pPr>
            <a:r>
              <a:rPr lang="en-IN" dirty="0">
                <a:latin typeface="Times New Roman" pitchFamily="18" charset="0"/>
                <a:cs typeface="Times New Roman" pitchFamily="18" charset="0"/>
              </a:rPr>
              <a:t>char alphabet; </a:t>
            </a:r>
          </a:p>
          <a:p>
            <a:pPr marL="0" indent="0">
              <a:buNone/>
            </a:pPr>
            <a:r>
              <a:rPr lang="en-IN" dirty="0">
                <a:latin typeface="Times New Roman" pitchFamily="18" charset="0"/>
                <a:cs typeface="Times New Roman" pitchFamily="18" charset="0"/>
              </a:rPr>
              <a:t>printf(“Enter an alphabet”); </a:t>
            </a:r>
          </a:p>
          <a:p>
            <a:pPr marL="0" indent="0">
              <a:buNone/>
            </a:pPr>
            <a:r>
              <a:rPr lang="en-IN" dirty="0">
                <a:latin typeface="Times New Roman" pitchFamily="18" charset="0"/>
                <a:cs typeface="Times New Roman" pitchFamily="18" charset="0"/>
              </a:rPr>
              <a:t>putchar(‘\n’); </a:t>
            </a:r>
          </a:p>
          <a:p>
            <a:pPr marL="0" indent="0">
              <a:buNone/>
            </a:pPr>
            <a:r>
              <a:rPr lang="en-IN" dirty="0">
                <a:latin typeface="Times New Roman" pitchFamily="18" charset="0"/>
                <a:cs typeface="Times New Roman" pitchFamily="18" charset="0"/>
              </a:rPr>
              <a:t>alphabet = getchar(); </a:t>
            </a:r>
          </a:p>
          <a:p>
            <a:pPr marL="0" indent="0">
              <a:buNone/>
            </a:pPr>
            <a:r>
              <a:rPr lang="en-IN" dirty="0">
                <a:latin typeface="Times New Roman" pitchFamily="18" charset="0"/>
                <a:cs typeface="Times New Roman" pitchFamily="18" charset="0"/>
              </a:rPr>
              <a:t>if(</a:t>
            </a:r>
            <a:r>
              <a:rPr lang="en-IN" dirty="0" err="1">
                <a:latin typeface="Times New Roman" pitchFamily="18" charset="0"/>
                <a:cs typeface="Times New Roman" pitchFamily="18" charset="0"/>
              </a:rPr>
              <a:t>islower</a:t>
            </a:r>
            <a:r>
              <a:rPr lang="en-IN" dirty="0">
                <a:latin typeface="Times New Roman" pitchFamily="18" charset="0"/>
                <a:cs typeface="Times New Roman" pitchFamily="18" charset="0"/>
              </a:rPr>
              <a:t>(alphabet)) putchar(</a:t>
            </a:r>
            <a:r>
              <a:rPr lang="en-IN" dirty="0" err="1">
                <a:latin typeface="Times New Roman" pitchFamily="18" charset="0"/>
                <a:cs typeface="Times New Roman" pitchFamily="18" charset="0"/>
              </a:rPr>
              <a:t>toupper</a:t>
            </a:r>
            <a:r>
              <a:rPr lang="en-IN" dirty="0">
                <a:latin typeface="Times New Roman" pitchFamily="18" charset="0"/>
                <a:cs typeface="Times New Roman" pitchFamily="18" charset="0"/>
              </a:rPr>
              <a:t>(alphabet)); </a:t>
            </a:r>
          </a:p>
          <a:p>
            <a:pPr marL="0" indent="0">
              <a:buNone/>
            </a:pPr>
            <a:r>
              <a:rPr lang="en-IN" dirty="0">
                <a:latin typeface="Times New Roman" pitchFamily="18" charset="0"/>
                <a:cs typeface="Times New Roman" pitchFamily="18" charset="0"/>
              </a:rPr>
              <a:t>else </a:t>
            </a:r>
          </a:p>
          <a:p>
            <a:pPr marL="0" indent="0">
              <a:buNone/>
            </a:pPr>
            <a:r>
              <a:rPr lang="en-IN" dirty="0">
                <a:latin typeface="Times New Roman" pitchFamily="18" charset="0"/>
                <a:cs typeface="Times New Roman" pitchFamily="18" charset="0"/>
              </a:rPr>
              <a:t>putchar(</a:t>
            </a:r>
            <a:r>
              <a:rPr lang="en-IN" dirty="0" err="1">
                <a:latin typeface="Times New Roman" pitchFamily="18" charset="0"/>
                <a:cs typeface="Times New Roman" pitchFamily="18" charset="0"/>
              </a:rPr>
              <a:t>tolower</a:t>
            </a:r>
            <a:r>
              <a:rPr lang="en-IN" dirty="0">
                <a:latin typeface="Times New Roman" pitchFamily="18" charset="0"/>
                <a:cs typeface="Times New Roman" pitchFamily="18" charset="0"/>
              </a:rPr>
              <a:t>(alphabet)); </a:t>
            </a:r>
          </a:p>
          <a:p>
            <a:pPr marL="0" indent="0">
              <a:buNone/>
            </a:pPr>
            <a:r>
              <a:rPr lang="en-IN" dirty="0">
                <a:latin typeface="Times New Roman" pitchFamily="18" charset="0"/>
                <a:cs typeface="Times New Roman" pitchFamily="18" charset="0"/>
              </a:rPr>
              <a:t>} </a:t>
            </a:r>
          </a:p>
          <a:p>
            <a:pPr marL="0" indent="0">
              <a:buNone/>
            </a:pPr>
            <a:r>
              <a:rPr lang="en-IN" b="1" dirty="0">
                <a:latin typeface="Times New Roman" pitchFamily="18" charset="0"/>
                <a:cs typeface="Times New Roman" pitchFamily="18" charset="0"/>
              </a:rPr>
              <a:t>OUTPUT </a:t>
            </a:r>
          </a:p>
          <a:p>
            <a:pPr marL="0" indent="0">
              <a:buNone/>
            </a:pPr>
            <a:r>
              <a:rPr lang="en-IN" dirty="0">
                <a:latin typeface="Times New Roman" pitchFamily="18" charset="0"/>
                <a:cs typeface="Times New Roman" pitchFamily="18" charset="0"/>
              </a:rPr>
              <a:t>Enter An alphabet a </a:t>
            </a:r>
            <a:r>
              <a:rPr lang="en-IN" dirty="0" err="1">
                <a:latin typeface="Times New Roman" pitchFamily="18" charset="0"/>
                <a:cs typeface="Times New Roman" pitchFamily="18" charset="0"/>
              </a:rPr>
              <a:t>A</a:t>
            </a:r>
            <a:r>
              <a:rPr lang="en-IN" dirty="0">
                <a:latin typeface="Times New Roman" pitchFamily="18" charset="0"/>
                <a:cs typeface="Times New Roman" pitchFamily="18" charset="0"/>
              </a:rPr>
              <a:t> </a:t>
            </a:r>
          </a:p>
          <a:p>
            <a:pPr marL="0" indent="0">
              <a:buNone/>
            </a:pPr>
            <a:r>
              <a:rPr lang="en-IN" dirty="0">
                <a:latin typeface="Times New Roman" pitchFamily="18" charset="0"/>
                <a:cs typeface="Times New Roman" pitchFamily="18" charset="0"/>
              </a:rPr>
              <a:t>Enter An alphabet q </a:t>
            </a:r>
            <a:r>
              <a:rPr lang="en-IN" dirty="0" err="1">
                <a:latin typeface="Times New Roman" pitchFamily="18" charset="0"/>
                <a:cs typeface="Times New Roman" pitchFamily="18" charset="0"/>
              </a:rPr>
              <a:t>Q</a:t>
            </a:r>
            <a:endParaRPr lang="en-IN" dirty="0">
              <a:latin typeface="Times New Roman" pitchFamily="18" charset="0"/>
              <a:cs typeface="Times New Roman" pitchFamily="18" charset="0"/>
            </a:endParaRPr>
          </a:p>
          <a:p>
            <a:pPr marL="0" indent="0">
              <a:buNone/>
            </a:pPr>
            <a:r>
              <a:rPr lang="en-IN" dirty="0">
                <a:latin typeface="Times New Roman" pitchFamily="18" charset="0"/>
                <a:cs typeface="Times New Roman" pitchFamily="18" charset="0"/>
              </a:rPr>
              <a:t>Enter An alphabet z </a:t>
            </a:r>
            <a:r>
              <a:rPr lang="en-IN" dirty="0" err="1">
                <a:latin typeface="Times New Roman" pitchFamily="18" charset="0"/>
                <a:cs typeface="Times New Roman" pitchFamily="18" charset="0"/>
              </a:rPr>
              <a:t>Z</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2259759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6794</TotalTime>
  <Words>4014</Words>
  <Application>Microsoft Office PowerPoint</Application>
  <PresentationFormat>On-screen Show (4:3)</PresentationFormat>
  <Paragraphs>546</Paragraphs>
  <Slides>55</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55</vt:i4>
      </vt:variant>
    </vt:vector>
  </HeadingPairs>
  <TitlesOfParts>
    <vt:vector size="62" baseType="lpstr">
      <vt:lpstr>Arial</vt:lpstr>
      <vt:lpstr>Calibri</vt:lpstr>
      <vt:lpstr>Montserrat</vt:lpstr>
      <vt:lpstr>Segoe UI</vt:lpstr>
      <vt:lpstr>Times New Roman</vt:lpstr>
      <vt:lpstr>Wingdings</vt:lpstr>
      <vt:lpstr>Office Theme</vt:lpstr>
      <vt:lpstr>PowerPoint Presentation</vt:lpstr>
      <vt:lpstr>MANAGING INPUT AND OUTPUT OPERATIONS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DECISION MAKING</vt:lpstr>
      <vt:lpstr>PowerPoint Presentation</vt:lpstr>
      <vt:lpstr>PowerPoint Presentation</vt:lpstr>
      <vt:lpstr>Sample if statement</vt:lpstr>
      <vt:lpstr>PowerPoint Presentation</vt:lpstr>
      <vt:lpstr>PowerPoint Presentation</vt:lpstr>
      <vt:lpstr>PowerPoint Presentation</vt:lpstr>
      <vt:lpstr>if else statement</vt:lpstr>
      <vt:lpstr>PowerPoint Presentation</vt:lpstr>
      <vt:lpstr>PowerPoint Presentation</vt:lpstr>
      <vt:lpstr>Nested if else statement</vt:lpstr>
      <vt:lpstr>PowerPoint Presentation</vt:lpstr>
      <vt:lpstr>PowerPoint Presentation</vt:lpstr>
      <vt:lpstr>PowerPoint Presentation</vt:lpstr>
      <vt:lpstr>Else if ladder</vt:lpstr>
      <vt:lpstr>PowerPoint Presentation</vt:lpstr>
      <vt:lpstr>PowerPoint Presentation</vt:lpstr>
      <vt:lpstr>PowerPoint Presentation</vt:lpstr>
      <vt:lpstr>Switch statement</vt:lpstr>
      <vt:lpstr>PowerPoint Presentation</vt:lpstr>
      <vt:lpstr>Rules for switch statement in C language </vt:lpstr>
      <vt:lpstr>PowerPoint Presentation</vt:lpstr>
      <vt:lpstr>PowerPoint Presentation</vt:lpstr>
      <vt:lpstr>PowerPoint Presentation</vt:lpstr>
      <vt:lpstr>PowerPoint Presentation</vt:lpstr>
      <vt:lpstr>PowerPoint Presentation</vt:lpstr>
      <vt:lpstr>PowerPoint Presentation</vt:lpstr>
      <vt:lpstr>Looping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harisha v r</dc:creator>
  <cp:lastModifiedBy>BHUMIKA VR</cp:lastModifiedBy>
  <cp:revision>77</cp:revision>
  <dcterms:created xsi:type="dcterms:W3CDTF">2024-11-19T03:55:37Z</dcterms:created>
  <dcterms:modified xsi:type="dcterms:W3CDTF">2024-12-23T16:47:27Z</dcterms:modified>
</cp:coreProperties>
</file>