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6"/>
  </p:notesMasterIdLst>
  <p:sldIdLst>
    <p:sldId id="256" r:id="rId5"/>
    <p:sldId id="257" r:id="rId6"/>
    <p:sldId id="263" r:id="rId7"/>
    <p:sldId id="260" r:id="rId8"/>
    <p:sldId id="258" r:id="rId9"/>
    <p:sldId id="259" r:id="rId10"/>
    <p:sldId id="261" r:id="rId11"/>
    <p:sldId id="262" r:id="rId12"/>
    <p:sldId id="270" r:id="rId13"/>
    <p:sldId id="264" r:id="rId14"/>
    <p:sldId id="265" r:id="rId15"/>
    <p:sldId id="267" r:id="rId16"/>
    <p:sldId id="268" r:id="rId17"/>
    <p:sldId id="269" r:id="rId18"/>
    <p:sldId id="266" r:id="rId19"/>
    <p:sldId id="271" r:id="rId20"/>
    <p:sldId id="280" r:id="rId21"/>
    <p:sldId id="272" r:id="rId22"/>
    <p:sldId id="279" r:id="rId23"/>
    <p:sldId id="281" r:id="rId24"/>
    <p:sldId id="273" r:id="rId25"/>
    <p:sldId id="274" r:id="rId26"/>
    <p:sldId id="275" r:id="rId27"/>
    <p:sldId id="276" r:id="rId28"/>
    <p:sldId id="290" r:id="rId29"/>
    <p:sldId id="291" r:id="rId30"/>
    <p:sldId id="292" r:id="rId31"/>
    <p:sldId id="293" r:id="rId32"/>
    <p:sldId id="288" r:id="rId33"/>
    <p:sldId id="289" r:id="rId34"/>
    <p:sldId id="277" r:id="rId35"/>
    <p:sldId id="278" r:id="rId36"/>
    <p:sldId id="283" r:id="rId37"/>
    <p:sldId id="284" r:id="rId38"/>
    <p:sldId id="285" r:id="rId39"/>
    <p:sldId id="286" r:id="rId40"/>
    <p:sldId id="287" r:id="rId41"/>
    <p:sldId id="294" r:id="rId42"/>
    <p:sldId id="295" r:id="rId43"/>
    <p:sldId id="296" r:id="rId44"/>
    <p:sldId id="297" r:id="rId45"/>
    <p:sldId id="298" r:id="rId46"/>
    <p:sldId id="299" r:id="rId47"/>
    <p:sldId id="300" r:id="rId48"/>
    <p:sldId id="301" r:id="rId49"/>
    <p:sldId id="304" r:id="rId50"/>
    <p:sldId id="303" r:id="rId51"/>
    <p:sldId id="310" r:id="rId52"/>
    <p:sldId id="302" r:id="rId53"/>
    <p:sldId id="306" r:id="rId54"/>
    <p:sldId id="311" r:id="rId55"/>
    <p:sldId id="307" r:id="rId56"/>
    <p:sldId id="308" r:id="rId57"/>
    <p:sldId id="309" r:id="rId58"/>
    <p:sldId id="312" r:id="rId59"/>
    <p:sldId id="313" r:id="rId60"/>
    <p:sldId id="314" r:id="rId61"/>
    <p:sldId id="315" r:id="rId62"/>
    <p:sldId id="305" r:id="rId63"/>
    <p:sldId id="316" r:id="rId64"/>
    <p:sldId id="317" r:id="rId65"/>
    <p:sldId id="318" r:id="rId66"/>
    <p:sldId id="319" r:id="rId67"/>
    <p:sldId id="320" r:id="rId68"/>
    <p:sldId id="321" r:id="rId69"/>
    <p:sldId id="322" r:id="rId70"/>
    <p:sldId id="324" r:id="rId71"/>
    <p:sldId id="325" r:id="rId72"/>
    <p:sldId id="328" r:id="rId73"/>
    <p:sldId id="323" r:id="rId74"/>
    <p:sldId id="326" r:id="rId75"/>
    <p:sldId id="327" r:id="rId76"/>
    <p:sldId id="329" r:id="rId77"/>
    <p:sldId id="330" r:id="rId78"/>
    <p:sldId id="332" r:id="rId79"/>
    <p:sldId id="331" r:id="rId80"/>
    <p:sldId id="333" r:id="rId81"/>
    <p:sldId id="334" r:id="rId82"/>
    <p:sldId id="335" r:id="rId83"/>
    <p:sldId id="336" r:id="rId84"/>
    <p:sldId id="337" r:id="rId8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3" autoAdjust="0"/>
    <p:restoredTop sz="92337" autoAdjust="0"/>
  </p:normalViewPr>
  <p:slideViewPr>
    <p:cSldViewPr snapToGrid="0">
      <p:cViewPr varScale="1">
        <p:scale>
          <a:sx n="64" d="100"/>
          <a:sy n="64" d="100"/>
        </p:scale>
        <p:origin x="9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ableStyles" Target="tableStyles.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B8B5AA-D68C-40EE-B0A8-74B5E8779822}" type="datetimeFigureOut">
              <a:rPr lang="en-IN" smtClean="0"/>
              <a:t>12-01-2025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DB57CB-1EF3-47BA-91F0-F4AC11F3D73E}" type="slidenum">
              <a:rPr lang="en-IN" smtClean="0"/>
              <a:t>‹#›</a:t>
            </a:fld>
            <a:endParaRPr lang="en-IN"/>
          </a:p>
        </p:txBody>
      </p:sp>
    </p:spTree>
    <p:extLst>
      <p:ext uri="{BB962C8B-B14F-4D97-AF65-F5344CB8AC3E}">
        <p14:creationId xmlns:p14="http://schemas.microsoft.com/office/powerpoint/2010/main" val="884706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FCDB57CB-1EF3-47BA-91F0-F4AC11F3D73E}" type="slidenum">
              <a:rPr lang="en-IN" smtClean="0"/>
              <a:t>68</a:t>
            </a:fld>
            <a:endParaRPr lang="en-IN"/>
          </a:p>
        </p:txBody>
      </p:sp>
    </p:spTree>
    <p:extLst>
      <p:ext uri="{BB962C8B-B14F-4D97-AF65-F5344CB8AC3E}">
        <p14:creationId xmlns:p14="http://schemas.microsoft.com/office/powerpoint/2010/main" val="138029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12-01-2025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259099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12-01-2025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2204183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12-01-2025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287630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06FDF69-46E7-44C4-BC1B-BDCB742194D2}" type="datetimeFigureOut">
              <a:rPr lang="en-IN" smtClean="0"/>
              <a:t>12-01-2025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112908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06FDF69-46E7-44C4-BC1B-BDCB742194D2}" type="datetimeFigureOut">
              <a:rPr lang="en-IN" smtClean="0"/>
              <a:t>12-01-2025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565744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06FDF69-46E7-44C4-BC1B-BDCB742194D2}" type="datetimeFigureOut">
              <a:rPr lang="en-IN" smtClean="0"/>
              <a:t>12-01-2025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031223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6FDF69-46E7-44C4-BC1B-BDCB742194D2}" type="datetimeFigureOut">
              <a:rPr lang="en-IN" smtClean="0"/>
              <a:t>12-01-2025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2658414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06FDF69-46E7-44C4-BC1B-BDCB742194D2}" type="datetimeFigureOut">
              <a:rPr lang="en-IN" smtClean="0"/>
              <a:t>12-01-2025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031543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6FDF69-46E7-44C4-BC1B-BDCB742194D2}" type="datetimeFigureOut">
              <a:rPr lang="en-IN" smtClean="0"/>
              <a:t>12-01-2025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600515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6FDF69-46E7-44C4-BC1B-BDCB742194D2}" type="datetimeFigureOut">
              <a:rPr lang="en-IN" smtClean="0"/>
              <a:t>12-01-2025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3471739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06FDF69-46E7-44C4-BC1B-BDCB742194D2}" type="datetimeFigureOut">
              <a:rPr lang="en-IN" smtClean="0"/>
              <a:t>12-01-2025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073789F-BC75-4EF8-B0CA-4388B6BFCB4E}" type="slidenum">
              <a:rPr lang="en-IN" smtClean="0"/>
              <a:t>‹#›</a:t>
            </a:fld>
            <a:endParaRPr lang="en-IN"/>
          </a:p>
        </p:txBody>
      </p:sp>
    </p:spTree>
    <p:extLst>
      <p:ext uri="{BB962C8B-B14F-4D97-AF65-F5344CB8AC3E}">
        <p14:creationId xmlns:p14="http://schemas.microsoft.com/office/powerpoint/2010/main" val="1311804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FDF69-46E7-44C4-BC1B-BDCB742194D2}" type="datetimeFigureOut">
              <a:rPr lang="en-IN" smtClean="0"/>
              <a:t>12-01-2025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73789F-BC75-4EF8-B0CA-4388B6BFCB4E}" type="slidenum">
              <a:rPr lang="en-IN" smtClean="0"/>
              <a:t>‹#›</a:t>
            </a:fld>
            <a:endParaRPr lang="en-IN"/>
          </a:p>
        </p:txBody>
      </p:sp>
    </p:spTree>
    <p:extLst>
      <p:ext uri="{BB962C8B-B14F-4D97-AF65-F5344CB8AC3E}">
        <p14:creationId xmlns:p14="http://schemas.microsoft.com/office/powerpoint/2010/main" val="1018881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w3schools.com/c/c_arrays.ph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9D25F302-27C5-414F-97F8-6EA0A6C02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id="{830A36F8-48C2-4842-A87B-8CE8DF4E7F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8F451A30-466B-4996-9BA5-CD6ABCC6D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F4D7EBD-41FE-5CCC-6C5D-A9586D345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9304" y="1173708"/>
            <a:ext cx="3465576" cy="1081260"/>
          </a:xfrm>
          <a:prstGeom prst="rect">
            <a:avLst/>
          </a:prstGeom>
        </p:spPr>
      </p:pic>
      <p:sp>
        <p:nvSpPr>
          <p:cNvPr id="3" name="Content Placeholder 2">
            <a:extLst>
              <a:ext uri="{FF2B5EF4-FFF2-40B4-BE49-F238E27FC236}">
                <a16:creationId xmlns:a16="http://schemas.microsoft.com/office/drawing/2014/main" id="{61D0033D-C1CF-82CA-C526-A23538855B96}"/>
              </a:ext>
            </a:extLst>
          </p:cNvPr>
          <p:cNvSpPr>
            <a:spLocks noGrp="1"/>
          </p:cNvSpPr>
          <p:nvPr>
            <p:ph idx="1"/>
          </p:nvPr>
        </p:nvSpPr>
        <p:spPr>
          <a:xfrm>
            <a:off x="1289304" y="2878243"/>
            <a:ext cx="8724851" cy="3142923"/>
          </a:xfrm>
        </p:spPr>
        <p:txBody>
          <a:bodyPr anchor="t">
            <a:normAutofit fontScale="92500"/>
          </a:bodyPr>
          <a:lstStyle/>
          <a:p>
            <a:pPr marL="0" indent="0" algn="ctr">
              <a:buNone/>
            </a:pPr>
            <a:r>
              <a:rPr lang="en-IN" sz="3200" b="1" dirty="0">
                <a:latin typeface="Times New Roman" pitchFamily="18" charset="0"/>
                <a:cs typeface="Times New Roman" pitchFamily="18" charset="0"/>
              </a:rPr>
              <a:t>BACHELOR OF COMPUTER APPLICATIONS</a:t>
            </a:r>
          </a:p>
          <a:p>
            <a:pPr algn="ctr"/>
            <a:endParaRPr lang="en-IN" sz="3200" b="1" dirty="0">
              <a:latin typeface="Times New Roman" pitchFamily="18" charset="0"/>
              <a:cs typeface="Times New Roman" pitchFamily="18" charset="0"/>
            </a:endParaRPr>
          </a:p>
          <a:p>
            <a:pPr marL="0" indent="0" algn="ctr">
              <a:buNone/>
            </a:pPr>
            <a:r>
              <a:rPr lang="en-IN" sz="3200" b="1" dirty="0">
                <a:latin typeface="Times New Roman" pitchFamily="18" charset="0"/>
                <a:cs typeface="Times New Roman" pitchFamily="18" charset="0"/>
              </a:rPr>
              <a:t>PROBLEM SOLVINGN USING C PROGRAMMING </a:t>
            </a:r>
          </a:p>
          <a:p>
            <a:pPr marL="0" indent="0">
              <a:buNone/>
            </a:pPr>
            <a:endParaRPr lang="en-IN" sz="3200" b="1" dirty="0">
              <a:latin typeface="Times New Roman" pitchFamily="18" charset="0"/>
              <a:cs typeface="Times New Roman" pitchFamily="18" charset="0"/>
            </a:endParaRPr>
          </a:p>
          <a:p>
            <a:pPr marL="0" indent="0" algn="ctr">
              <a:buNone/>
            </a:pPr>
            <a:r>
              <a:rPr lang="en-IN" sz="3200" b="1" dirty="0">
                <a:latin typeface="Times New Roman" pitchFamily="18" charset="0"/>
                <a:cs typeface="Times New Roman" pitchFamily="18" charset="0"/>
              </a:rPr>
              <a:t>MODULE -04</a:t>
            </a:r>
          </a:p>
          <a:p>
            <a:pPr marL="0" indent="0">
              <a:buNone/>
            </a:pPr>
            <a:endParaRPr lang="en-IN" sz="1100" dirty="0"/>
          </a:p>
        </p:txBody>
      </p:sp>
    </p:spTree>
    <p:extLst>
      <p:ext uri="{BB962C8B-B14F-4D97-AF65-F5344CB8AC3E}">
        <p14:creationId xmlns:p14="http://schemas.microsoft.com/office/powerpoint/2010/main" val="2562174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F60B13A-AD93-F925-69C4-3F9FBA6751D1}"/>
              </a:ext>
            </a:extLst>
          </p:cNvPr>
          <p:cNvSpPr>
            <a:spLocks noGrp="1"/>
          </p:cNvSpPr>
          <p:nvPr>
            <p:ph idx="1"/>
          </p:nvPr>
        </p:nvSpPr>
        <p:spPr>
          <a:xfrm>
            <a:off x="838200" y="280220"/>
            <a:ext cx="10515600" cy="6430296"/>
          </a:xfrm>
        </p:spPr>
        <p:txBody>
          <a:bodyPr>
            <a:normAutofit/>
          </a:bodyPr>
          <a:lstStyle/>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#include&lt;stdio.h&gt;  </a:t>
            </a:r>
          </a:p>
          <a:p>
            <a:pPr marL="0" indent="0" algn="l">
              <a:buNone/>
            </a:pPr>
            <a:r>
              <a:rPr lang="en-US" sz="2200" b="1" i="0" dirty="0">
                <a:solidFill>
                  <a:srgbClr val="2E8B57"/>
                </a:solidFill>
                <a:effectLst/>
                <a:latin typeface="Times New Roman" panose="02020603050405020304" pitchFamily="18" charset="0"/>
                <a:cs typeface="Times New Roman" panose="02020603050405020304" pitchFamily="18" charset="0"/>
              </a:rPr>
              <a:t>int</a:t>
            </a:r>
            <a:r>
              <a:rPr lang="en-US" sz="2200" b="0" i="0" dirty="0">
                <a:solidFill>
                  <a:srgbClr val="2B2A29"/>
                </a:solidFill>
                <a:effectLst/>
                <a:latin typeface="Times New Roman" panose="02020603050405020304" pitchFamily="18" charset="0"/>
                <a:cs typeface="Times New Roman" panose="02020603050405020304" pitchFamily="18" charset="0"/>
              </a:rPr>
              <a:t> main(){      </a:t>
            </a:r>
          </a:p>
          <a:p>
            <a:pPr marL="0" indent="0" algn="l">
              <a:buNone/>
            </a:pPr>
            <a:r>
              <a:rPr lang="en-US" sz="2200" b="1" i="0" dirty="0">
                <a:solidFill>
                  <a:srgbClr val="2E8B57"/>
                </a:solidFill>
                <a:effectLst/>
                <a:latin typeface="Times New Roman" panose="02020603050405020304" pitchFamily="18" charset="0"/>
                <a:cs typeface="Times New Roman" panose="02020603050405020304" pitchFamily="18" charset="0"/>
              </a:rPr>
              <a:t>int</a:t>
            </a:r>
            <a:r>
              <a:rPr lang="en-US" sz="2200" b="0" i="0" dirty="0">
                <a:solidFill>
                  <a:srgbClr val="2B2A29"/>
                </a:solidFill>
                <a:effectLst/>
                <a:latin typeface="Times New Roman" panose="02020603050405020304" pitchFamily="18" charset="0"/>
                <a:cs typeface="Times New Roman" panose="02020603050405020304" pitchFamily="18" charset="0"/>
              </a:rPr>
              <a:t> </a:t>
            </a:r>
            <a:r>
              <a:rPr lang="en-US" sz="2200" b="0" i="0" dirty="0" err="1">
                <a:solidFill>
                  <a:srgbClr val="2B2A29"/>
                </a:solidFill>
                <a:effectLst/>
                <a:latin typeface="Times New Roman" panose="02020603050405020304" pitchFamily="18" charset="0"/>
                <a:cs typeface="Times New Roman" panose="02020603050405020304" pitchFamily="18" charset="0"/>
              </a:rPr>
              <a:t>i</a:t>
            </a:r>
            <a:r>
              <a:rPr lang="en-US" sz="2200" b="0" i="0" dirty="0">
                <a:solidFill>
                  <a:srgbClr val="2B2A29"/>
                </a:solidFill>
                <a:effectLst/>
                <a:latin typeface="Times New Roman" panose="02020603050405020304" pitchFamily="18" charset="0"/>
                <a:cs typeface="Times New Roman" panose="02020603050405020304" pitchFamily="18" charset="0"/>
              </a:rPr>
              <a:t>=0;    </a:t>
            </a:r>
          </a:p>
          <a:p>
            <a:pPr marL="0" indent="0" algn="l">
              <a:buNone/>
            </a:pPr>
            <a:r>
              <a:rPr lang="en-US" sz="2200" b="1" i="0" dirty="0">
                <a:solidFill>
                  <a:srgbClr val="2E8B57"/>
                </a:solidFill>
                <a:effectLst/>
                <a:latin typeface="Times New Roman" panose="02020603050405020304" pitchFamily="18" charset="0"/>
                <a:cs typeface="Times New Roman" panose="02020603050405020304" pitchFamily="18" charset="0"/>
              </a:rPr>
              <a:t>int</a:t>
            </a:r>
            <a:r>
              <a:rPr lang="en-US" sz="2200" b="0" i="0" dirty="0">
                <a:solidFill>
                  <a:srgbClr val="2B2A29"/>
                </a:solidFill>
                <a:effectLst/>
                <a:latin typeface="Times New Roman" panose="02020603050405020304" pitchFamily="18" charset="0"/>
                <a:cs typeface="Times New Roman" panose="02020603050405020304" pitchFamily="18" charset="0"/>
              </a:rPr>
              <a:t> marks[5];//declaration of array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marks[0]=80;//initialization of array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marks[1]=60;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marks[2]=70;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marks[3]=85;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marks[4]=75;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//traversal of array    </a:t>
            </a:r>
          </a:p>
          <a:p>
            <a:pPr marL="0" indent="0" algn="l">
              <a:buNone/>
            </a:pPr>
            <a:r>
              <a:rPr lang="en-US" sz="2200" b="1" i="0" dirty="0">
                <a:solidFill>
                  <a:srgbClr val="006699"/>
                </a:solidFill>
                <a:effectLst/>
                <a:latin typeface="Times New Roman" panose="02020603050405020304" pitchFamily="18" charset="0"/>
                <a:cs typeface="Times New Roman" panose="02020603050405020304" pitchFamily="18" charset="0"/>
              </a:rPr>
              <a:t>for</a:t>
            </a:r>
            <a:r>
              <a:rPr lang="en-US" sz="2200" b="0" i="0" dirty="0">
                <a:solidFill>
                  <a:srgbClr val="2B2A29"/>
                </a:solidFill>
                <a:effectLst/>
                <a:latin typeface="Times New Roman" panose="02020603050405020304" pitchFamily="18" charset="0"/>
                <a:cs typeface="Times New Roman" panose="02020603050405020304" pitchFamily="18" charset="0"/>
              </a:rPr>
              <a:t>(</a:t>
            </a:r>
            <a:r>
              <a:rPr lang="en-US" sz="2200" b="0" i="0" dirty="0" err="1">
                <a:solidFill>
                  <a:srgbClr val="2B2A29"/>
                </a:solidFill>
                <a:effectLst/>
                <a:latin typeface="Times New Roman" panose="02020603050405020304" pitchFamily="18" charset="0"/>
                <a:cs typeface="Times New Roman" panose="02020603050405020304" pitchFamily="18" charset="0"/>
              </a:rPr>
              <a:t>i</a:t>
            </a:r>
            <a:r>
              <a:rPr lang="en-US" sz="2200" b="0" i="0" dirty="0">
                <a:solidFill>
                  <a:srgbClr val="2B2A29"/>
                </a:solidFill>
                <a:effectLst/>
                <a:latin typeface="Times New Roman" panose="02020603050405020304" pitchFamily="18" charset="0"/>
                <a:cs typeface="Times New Roman" panose="02020603050405020304" pitchFamily="18" charset="0"/>
              </a:rPr>
              <a:t>=0;i&lt;5;i++){      </a:t>
            </a:r>
          </a:p>
          <a:p>
            <a:pPr marL="0" indent="0" algn="l">
              <a:buNone/>
            </a:pPr>
            <a:r>
              <a:rPr lang="en-US" sz="2200" b="0" i="0" dirty="0" err="1">
                <a:solidFill>
                  <a:srgbClr val="2B2A29"/>
                </a:solidFill>
                <a:effectLst/>
                <a:latin typeface="Times New Roman" panose="02020603050405020304" pitchFamily="18" charset="0"/>
                <a:cs typeface="Times New Roman" panose="02020603050405020304" pitchFamily="18" charset="0"/>
              </a:rPr>
              <a:t>printf</a:t>
            </a:r>
            <a:r>
              <a:rPr lang="en-US" sz="2200" b="0" i="0" dirty="0">
                <a:solidFill>
                  <a:srgbClr val="2B2A29"/>
                </a:solidFill>
                <a:effectLst/>
                <a:latin typeface="Times New Roman" panose="02020603050405020304" pitchFamily="18" charset="0"/>
                <a:cs typeface="Times New Roman" panose="02020603050405020304" pitchFamily="18" charset="0"/>
              </a:rPr>
              <a:t>("%d \</a:t>
            </a:r>
            <a:r>
              <a:rPr lang="en-US" sz="2200" b="0" i="0" dirty="0" err="1">
                <a:solidFill>
                  <a:srgbClr val="2B2A29"/>
                </a:solidFill>
                <a:effectLst/>
                <a:latin typeface="Times New Roman" panose="02020603050405020304" pitchFamily="18" charset="0"/>
                <a:cs typeface="Times New Roman" panose="02020603050405020304" pitchFamily="18" charset="0"/>
              </a:rPr>
              <a:t>n",marks</a:t>
            </a:r>
            <a:r>
              <a:rPr lang="en-US" sz="2200" b="0" i="0" dirty="0">
                <a:solidFill>
                  <a:srgbClr val="2B2A29"/>
                </a:solidFill>
                <a:effectLst/>
                <a:latin typeface="Times New Roman" panose="02020603050405020304" pitchFamily="18" charset="0"/>
                <a:cs typeface="Times New Roman" panose="02020603050405020304" pitchFamily="18" charset="0"/>
              </a:rPr>
              <a:t>[</a:t>
            </a:r>
            <a:r>
              <a:rPr lang="en-US" sz="2200" b="0" i="0" dirty="0" err="1">
                <a:solidFill>
                  <a:srgbClr val="2B2A29"/>
                </a:solidFill>
                <a:effectLst/>
                <a:latin typeface="Times New Roman" panose="02020603050405020304" pitchFamily="18" charset="0"/>
                <a:cs typeface="Times New Roman" panose="02020603050405020304" pitchFamily="18" charset="0"/>
              </a:rPr>
              <a:t>i</a:t>
            </a:r>
            <a:r>
              <a:rPr lang="en-US" sz="22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}//end of for loop     </a:t>
            </a:r>
          </a:p>
          <a:p>
            <a:pPr marL="0" indent="0" algn="l">
              <a:buNone/>
            </a:pPr>
            <a:r>
              <a:rPr lang="en-US" sz="2200" b="1" i="0" dirty="0">
                <a:solidFill>
                  <a:srgbClr val="006699"/>
                </a:solidFill>
                <a:effectLst/>
                <a:latin typeface="Times New Roman" panose="02020603050405020304" pitchFamily="18" charset="0"/>
                <a:cs typeface="Times New Roman" panose="02020603050405020304" pitchFamily="18" charset="0"/>
              </a:rPr>
              <a:t>return</a:t>
            </a:r>
            <a:r>
              <a:rPr lang="en-US" sz="22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US" sz="2200" b="0" i="0" dirty="0">
                <a:solidFill>
                  <a:srgbClr val="2B2A29"/>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4139831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6CBC8FF-1C0B-F46B-606C-AD24BEFBF91C}"/>
              </a:ext>
            </a:extLst>
          </p:cNvPr>
          <p:cNvSpPr>
            <a:spLocks noGrp="1"/>
          </p:cNvSpPr>
          <p:nvPr>
            <p:ph idx="1"/>
          </p:nvPr>
        </p:nvSpPr>
        <p:spPr>
          <a:xfrm>
            <a:off x="838200" y="368710"/>
            <a:ext cx="10515600" cy="5973096"/>
          </a:xfrm>
        </p:spPr>
        <p:txBody>
          <a:bodyPr>
            <a:normAutofit fontScale="92500" lnSpcReduction="10000"/>
          </a:bodyPr>
          <a:lstStyle/>
          <a:p>
            <a:pPr marL="0" indent="0">
              <a:buNone/>
            </a:pPr>
            <a:r>
              <a:rPr lang="en-IN" b="1" dirty="0"/>
              <a:t>Output</a:t>
            </a:r>
          </a:p>
          <a:p>
            <a:pPr marL="0" indent="0">
              <a:buNone/>
            </a:pPr>
            <a:r>
              <a:rPr kumimoji="0" lang="en-US" altLang="en-US" b="0" i="1" u="none" strike="noStrike" cap="none" normalizeH="0" baseline="0" dirty="0">
                <a:ln>
                  <a:noFill/>
                </a:ln>
                <a:solidFill>
                  <a:srgbClr val="2B2A29"/>
                </a:solidFill>
                <a:effectLst/>
                <a:latin typeface="var(--bs-font-monospace)"/>
              </a:rPr>
              <a:t>80 60 70 85 75</a:t>
            </a:r>
            <a:r>
              <a:rPr kumimoji="0" lang="en-US" altLang="en-US" sz="1600" b="0" i="0" u="none" strike="noStrike" cap="none" normalizeH="0" baseline="0" dirty="0">
                <a:ln>
                  <a:noFill/>
                </a:ln>
                <a:solidFill>
                  <a:schemeClr val="tx1"/>
                </a:solidFill>
                <a:effectLst/>
              </a:rPr>
              <a:t> </a:t>
            </a:r>
          </a:p>
          <a:p>
            <a:pPr marL="0" indent="0">
              <a:buNone/>
            </a:pPr>
            <a:endParaRPr kumimoji="0" lang="en-US" altLang="en-US"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30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Access the Elements of an Array</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To access an array element, refer to its</a:t>
            </a:r>
            <a:r>
              <a:rPr kumimoji="0" lang="en-US" altLang="en-US" sz="2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index number</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Array indexes start with </a:t>
            </a:r>
            <a:r>
              <a:rPr kumimoji="0" lang="en-US" altLang="en-US" sz="2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0</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[0] is the first element. [1] is the second element, etc.</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This statement accesses the value of the </a:t>
            </a:r>
            <a:r>
              <a:rPr kumimoji="0" lang="en-US" altLang="en-US" sz="2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first element [0]</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in </a:t>
            </a:r>
            <a:r>
              <a:rPr kumimoji="0" lang="en-US" altLang="en-US" sz="2600" b="0" i="0" u="none" strike="noStrike" cap="none" normalizeH="0" baseline="0" dirty="0" err="1">
                <a:ln>
                  <a:noFill/>
                </a:ln>
                <a:solidFill>
                  <a:srgbClr val="DC143C"/>
                </a:solidFill>
                <a:effectLst/>
                <a:latin typeface="Times New Roman" panose="02020603050405020304" pitchFamily="18" charset="0"/>
                <a:cs typeface="Times New Roman" panose="02020603050405020304" pitchFamily="18" charset="0"/>
              </a:rPr>
              <a:t>myNumbers</a:t>
            </a:r>
            <a:r>
              <a:rPr kumimoji="0" lang="en-US" altLang="en-US" sz="2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50000"/>
              </a:lnSpc>
              <a:spcBef>
                <a:spcPct val="0"/>
              </a:spcBef>
              <a:spcAft>
                <a:spcPct val="0"/>
              </a:spcAft>
              <a:buClrTx/>
              <a:buSzTx/>
              <a:buFontTx/>
              <a:buNone/>
              <a:tabLst/>
            </a:pPr>
            <a:r>
              <a:rPr lang="en-US" sz="2600" b="1" i="0" dirty="0">
                <a:solidFill>
                  <a:srgbClr val="0000CD"/>
                </a:solidFill>
                <a:effectLst/>
                <a:latin typeface="Times New Roman" panose="02020603050405020304" pitchFamily="18" charset="0"/>
                <a:cs typeface="Times New Roman" panose="02020603050405020304" pitchFamily="18" charset="0"/>
              </a:rPr>
              <a:t>Example:</a:t>
            </a:r>
          </a:p>
          <a:p>
            <a:pPr marL="0" marR="0" lvl="0" indent="0" algn="l" defTabSz="914400" rtl="0" eaLnBrk="0" fontAlgn="base" latinLnBrk="0" hangingPunct="0">
              <a:lnSpc>
                <a:spcPct val="150000"/>
              </a:lnSpc>
              <a:spcBef>
                <a:spcPct val="0"/>
              </a:spcBef>
              <a:spcAft>
                <a:spcPct val="0"/>
              </a:spcAft>
              <a:buClrTx/>
              <a:buSzTx/>
              <a:buFontTx/>
              <a:buNone/>
              <a:tabLst/>
            </a:pPr>
            <a:r>
              <a:rPr lang="en-US" sz="2600" b="0" i="0" dirty="0">
                <a:solidFill>
                  <a:srgbClr val="0000CD"/>
                </a:solidFill>
                <a:effectLst/>
                <a:latin typeface="Times New Roman" panose="02020603050405020304" pitchFamily="18" charset="0"/>
                <a:cs typeface="Times New Roman" panose="02020603050405020304" pitchFamily="18" charset="0"/>
              </a:rPr>
              <a:t>int</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err="1">
                <a:solidFill>
                  <a:srgbClr val="000000"/>
                </a:solidFill>
                <a:effectLst/>
                <a:latin typeface="Times New Roman" panose="02020603050405020304" pitchFamily="18" charset="0"/>
                <a:cs typeface="Times New Roman" panose="02020603050405020304" pitchFamily="18" charset="0"/>
              </a:rPr>
              <a:t>myNumbers</a:t>
            </a:r>
            <a:r>
              <a:rPr lang="en-US" sz="2600" b="0" i="0" dirty="0">
                <a:solidFill>
                  <a:srgbClr val="000000"/>
                </a:solidFill>
                <a:effectLst/>
                <a:latin typeface="Times New Roman" panose="02020603050405020304" pitchFamily="18" charset="0"/>
                <a:cs typeface="Times New Roman" panose="02020603050405020304" pitchFamily="18" charset="0"/>
              </a:rPr>
              <a:t>[] = {</a:t>
            </a:r>
            <a:r>
              <a:rPr lang="en-US" sz="2600" b="0" i="0" dirty="0">
                <a:solidFill>
                  <a:srgbClr val="FF0000"/>
                </a:solidFill>
                <a:effectLst/>
                <a:latin typeface="Times New Roman" panose="02020603050405020304" pitchFamily="18" charset="0"/>
                <a:cs typeface="Times New Roman" panose="02020603050405020304" pitchFamily="18" charset="0"/>
              </a:rPr>
              <a:t>25</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a:solidFill>
                  <a:srgbClr val="FF0000"/>
                </a:solidFill>
                <a:effectLst/>
                <a:latin typeface="Times New Roman" panose="02020603050405020304" pitchFamily="18" charset="0"/>
                <a:cs typeface="Times New Roman" panose="02020603050405020304" pitchFamily="18" charset="0"/>
              </a:rPr>
              <a:t>50</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a:solidFill>
                  <a:srgbClr val="FF0000"/>
                </a:solidFill>
                <a:effectLst/>
                <a:latin typeface="Times New Roman" panose="02020603050405020304" pitchFamily="18" charset="0"/>
                <a:cs typeface="Times New Roman" panose="02020603050405020304" pitchFamily="18" charset="0"/>
              </a:rPr>
              <a:t>75</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a:solidFill>
                  <a:srgbClr val="FF0000"/>
                </a:solidFill>
                <a:effectLst/>
                <a:latin typeface="Times New Roman" panose="02020603050405020304" pitchFamily="18" charset="0"/>
                <a:cs typeface="Times New Roman" panose="02020603050405020304" pitchFamily="18" charset="0"/>
              </a:rPr>
              <a:t>100</a:t>
            </a:r>
            <a:r>
              <a:rPr lang="en-US" sz="2600" b="0" i="0" dirty="0">
                <a:solidFill>
                  <a:srgbClr val="000000"/>
                </a:solidFill>
                <a:effectLst/>
                <a:latin typeface="Times New Roman" panose="02020603050405020304" pitchFamily="18" charset="0"/>
                <a:cs typeface="Times New Roman" panose="02020603050405020304" pitchFamily="18" charset="0"/>
              </a:rPr>
              <a:t>};</a:t>
            </a:r>
            <a:br>
              <a:rPr lang="en-US" sz="2600" dirty="0">
                <a:latin typeface="Times New Roman" panose="02020603050405020304" pitchFamily="18" charset="0"/>
                <a:cs typeface="Times New Roman" panose="02020603050405020304" pitchFamily="18" charset="0"/>
              </a:rPr>
            </a:br>
            <a:r>
              <a:rPr lang="en-US" sz="2600" b="0" i="0" dirty="0" err="1">
                <a:solidFill>
                  <a:srgbClr val="000000"/>
                </a:solidFill>
                <a:effectLst/>
                <a:latin typeface="Times New Roman" panose="02020603050405020304" pitchFamily="18" charset="0"/>
                <a:cs typeface="Times New Roman" panose="02020603050405020304" pitchFamily="18" charset="0"/>
              </a:rPr>
              <a:t>printf</a:t>
            </a:r>
            <a:r>
              <a:rPr lang="en-US" sz="2600" b="0" i="0" dirty="0">
                <a:solidFill>
                  <a:srgbClr val="000000"/>
                </a:solidFill>
                <a:effectLst/>
                <a:latin typeface="Times New Roman" panose="02020603050405020304" pitchFamily="18" charset="0"/>
                <a:cs typeface="Times New Roman" panose="02020603050405020304" pitchFamily="18" charset="0"/>
              </a:rPr>
              <a:t>(</a:t>
            </a:r>
            <a:r>
              <a:rPr lang="en-US" sz="2600" b="0" i="0" dirty="0">
                <a:solidFill>
                  <a:srgbClr val="A52A2A"/>
                </a:solidFill>
                <a:effectLst/>
                <a:latin typeface="Times New Roman" panose="02020603050405020304" pitchFamily="18" charset="0"/>
                <a:cs typeface="Times New Roman" panose="02020603050405020304" pitchFamily="18" charset="0"/>
              </a:rPr>
              <a:t>"%d"</a:t>
            </a:r>
            <a:r>
              <a:rPr lang="en-US" sz="2600" b="0" i="0" dirty="0">
                <a:solidFill>
                  <a:srgbClr val="000000"/>
                </a:solidFill>
                <a:effectLst/>
                <a:latin typeface="Times New Roman" panose="02020603050405020304" pitchFamily="18" charset="0"/>
                <a:cs typeface="Times New Roman" panose="02020603050405020304" pitchFamily="18" charset="0"/>
              </a:rPr>
              <a:t>, </a:t>
            </a:r>
            <a:r>
              <a:rPr lang="en-US" sz="2600" b="0" i="0" dirty="0" err="1">
                <a:solidFill>
                  <a:srgbClr val="000000"/>
                </a:solidFill>
                <a:effectLst/>
                <a:latin typeface="Times New Roman" panose="02020603050405020304" pitchFamily="18" charset="0"/>
                <a:cs typeface="Times New Roman" panose="02020603050405020304" pitchFamily="18" charset="0"/>
              </a:rPr>
              <a:t>myNumbers</a:t>
            </a:r>
            <a:r>
              <a:rPr lang="en-US" sz="2600" b="0" i="0" dirty="0">
                <a:solidFill>
                  <a:srgbClr val="000000"/>
                </a:solidFill>
                <a:effectLst/>
                <a:latin typeface="Times New Roman" panose="02020603050405020304" pitchFamily="18" charset="0"/>
                <a:cs typeface="Times New Roman" panose="02020603050405020304" pitchFamily="18" charset="0"/>
              </a:rPr>
              <a:t>[</a:t>
            </a:r>
            <a:r>
              <a:rPr lang="en-US" sz="2600" b="0" i="0" dirty="0">
                <a:solidFill>
                  <a:srgbClr val="FF0000"/>
                </a:solidFill>
                <a:effectLst/>
                <a:latin typeface="Times New Roman" panose="02020603050405020304" pitchFamily="18" charset="0"/>
                <a:cs typeface="Times New Roman" panose="02020603050405020304" pitchFamily="18" charset="0"/>
              </a:rPr>
              <a:t>0</a:t>
            </a:r>
            <a:r>
              <a:rPr lang="en-US" sz="2600" b="0" i="0" dirty="0">
                <a:solidFill>
                  <a:srgbClr val="000000"/>
                </a:solidFill>
                <a:effectLst/>
                <a:latin typeface="Times New Roman" panose="02020603050405020304" pitchFamily="18" charset="0"/>
                <a:cs typeface="Times New Roman" panose="02020603050405020304" pitchFamily="18" charset="0"/>
              </a:rPr>
              <a:t>]);</a:t>
            </a:r>
            <a:br>
              <a:rPr lang="en-US" sz="2400" dirty="0">
                <a:latin typeface="Times New Roman" panose="02020603050405020304" pitchFamily="18" charset="0"/>
                <a:cs typeface="Times New Roman" panose="02020603050405020304" pitchFamily="18" charset="0"/>
              </a:rPr>
            </a:br>
            <a:br>
              <a:rPr lang="en-US" sz="2400" dirty="0">
                <a:latin typeface="Times New Roman" panose="02020603050405020304" pitchFamily="18" charset="0"/>
                <a:cs typeface="Times New Roman" panose="02020603050405020304" pitchFamily="18" charset="0"/>
              </a:rPr>
            </a:br>
            <a:r>
              <a:rPr lang="en-US" sz="2400" b="0" i="0" dirty="0">
                <a:solidFill>
                  <a:srgbClr val="008000"/>
                </a:solidFill>
                <a:effectLst/>
                <a:latin typeface="Times New Roman" panose="02020603050405020304" pitchFamily="18" charset="0"/>
                <a:cs typeface="Times New Roman" panose="02020603050405020304" pitchFamily="18" charset="0"/>
              </a:rPr>
              <a:t>// Outputs 25</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b="1" dirty="0"/>
          </a:p>
        </p:txBody>
      </p:sp>
    </p:spTree>
    <p:extLst>
      <p:ext uri="{BB962C8B-B14F-4D97-AF65-F5344CB8AC3E}">
        <p14:creationId xmlns:p14="http://schemas.microsoft.com/office/powerpoint/2010/main" val="3692514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access array elements">
            <a:extLst>
              <a:ext uri="{FF2B5EF4-FFF2-40B4-BE49-F238E27FC236}">
                <a16:creationId xmlns:a16="http://schemas.microsoft.com/office/drawing/2014/main" id="{E90FBCB7-23D4-BCE2-1038-1E5B0E2E646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66917" y="1063625"/>
            <a:ext cx="9258165"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2273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2B922A-F9FA-D5E4-6E88-FC98A0A1B61D}"/>
              </a:ext>
            </a:extLst>
          </p:cNvPr>
          <p:cNvSpPr>
            <a:spLocks noGrp="1"/>
          </p:cNvSpPr>
          <p:nvPr>
            <p:ph idx="1"/>
          </p:nvPr>
        </p:nvSpPr>
        <p:spPr>
          <a:xfrm>
            <a:off x="838200" y="176982"/>
            <a:ext cx="10515600" cy="6474542"/>
          </a:xfrm>
        </p:spPr>
        <p:txBody>
          <a:bodyPr>
            <a:normAutofit fontScale="62500" lnSpcReduction="20000"/>
          </a:bodyPr>
          <a:lstStyle/>
          <a:p>
            <a:pPr marL="0" indent="0">
              <a:buNone/>
            </a:pPr>
            <a:r>
              <a:rPr lang="en-IN" sz="3400" dirty="0"/>
              <a:t>// C Program to illustrate element access using array</a:t>
            </a:r>
          </a:p>
          <a:p>
            <a:pPr marL="0" indent="0">
              <a:buNone/>
            </a:pPr>
            <a:r>
              <a:rPr lang="en-IN" sz="3400" dirty="0"/>
              <a:t>// subscript</a:t>
            </a:r>
          </a:p>
          <a:p>
            <a:pPr marL="0" indent="0">
              <a:buNone/>
            </a:pPr>
            <a:r>
              <a:rPr lang="en-IN" sz="3400" dirty="0"/>
              <a:t>#include &lt;</a:t>
            </a:r>
            <a:r>
              <a:rPr lang="en-IN" sz="3400" dirty="0" err="1"/>
              <a:t>stdio.h</a:t>
            </a:r>
            <a:r>
              <a:rPr lang="en-IN" sz="3400" dirty="0"/>
              <a:t>&gt;</a:t>
            </a:r>
          </a:p>
          <a:p>
            <a:pPr marL="0" indent="0">
              <a:buNone/>
            </a:pPr>
            <a:r>
              <a:rPr lang="en-IN" sz="3400" dirty="0"/>
              <a:t>int main()</a:t>
            </a:r>
          </a:p>
          <a:p>
            <a:pPr marL="0" indent="0">
              <a:buNone/>
            </a:pPr>
            <a:r>
              <a:rPr lang="en-IN" sz="3400" dirty="0"/>
              <a:t>{</a:t>
            </a:r>
          </a:p>
          <a:p>
            <a:pPr marL="0" indent="0">
              <a:buNone/>
            </a:pPr>
            <a:r>
              <a:rPr lang="en-IN" sz="3400" dirty="0"/>
              <a:t>    // array declaration and initialization</a:t>
            </a:r>
          </a:p>
          <a:p>
            <a:pPr marL="0" indent="0">
              <a:buNone/>
            </a:pPr>
            <a:r>
              <a:rPr lang="en-IN" sz="3400" dirty="0"/>
              <a:t>    int </a:t>
            </a:r>
            <a:r>
              <a:rPr lang="en-IN" sz="3400" dirty="0" err="1"/>
              <a:t>arr</a:t>
            </a:r>
            <a:r>
              <a:rPr lang="en-IN" sz="3400" dirty="0"/>
              <a:t>[5] = { 15, 25, 35, 45, 55 };</a:t>
            </a:r>
          </a:p>
          <a:p>
            <a:pPr marL="0" indent="0">
              <a:buNone/>
            </a:pPr>
            <a:endParaRPr lang="en-IN" sz="3400" dirty="0"/>
          </a:p>
          <a:p>
            <a:pPr marL="0" indent="0">
              <a:buNone/>
            </a:pPr>
            <a:r>
              <a:rPr lang="en-IN" sz="3400" dirty="0"/>
              <a:t>    // accessing element at index 2 </a:t>
            </a:r>
            <a:r>
              <a:rPr lang="en-IN" sz="3400" dirty="0" err="1"/>
              <a:t>i.e</a:t>
            </a:r>
            <a:r>
              <a:rPr lang="en-IN" sz="3400" dirty="0"/>
              <a:t> 3rd element</a:t>
            </a:r>
          </a:p>
          <a:p>
            <a:pPr marL="0" indent="0">
              <a:buNone/>
            </a:pPr>
            <a:r>
              <a:rPr lang="en-IN" sz="3400" dirty="0"/>
              <a:t>    </a:t>
            </a:r>
            <a:r>
              <a:rPr lang="en-IN" sz="3400" dirty="0" err="1"/>
              <a:t>printf</a:t>
            </a:r>
            <a:r>
              <a:rPr lang="en-IN" sz="3400" dirty="0"/>
              <a:t>("Element at </a:t>
            </a:r>
            <a:r>
              <a:rPr lang="en-IN" sz="3400" dirty="0" err="1"/>
              <a:t>arr</a:t>
            </a:r>
            <a:r>
              <a:rPr lang="en-IN" sz="3400" dirty="0"/>
              <a:t>[2]: %d\n", </a:t>
            </a:r>
            <a:r>
              <a:rPr lang="en-IN" sz="3400" dirty="0" err="1"/>
              <a:t>arr</a:t>
            </a:r>
            <a:r>
              <a:rPr lang="en-IN" sz="3400" dirty="0"/>
              <a:t>[2]);</a:t>
            </a:r>
          </a:p>
          <a:p>
            <a:pPr marL="0" indent="0">
              <a:buNone/>
            </a:pPr>
            <a:endParaRPr lang="en-IN" sz="3400" dirty="0"/>
          </a:p>
          <a:p>
            <a:pPr marL="0" indent="0">
              <a:buNone/>
            </a:pPr>
            <a:r>
              <a:rPr lang="en-IN" sz="3400" dirty="0"/>
              <a:t>    // accessing element at index 4 </a:t>
            </a:r>
            <a:r>
              <a:rPr lang="en-IN" sz="3400" dirty="0" err="1"/>
              <a:t>i.e</a:t>
            </a:r>
            <a:r>
              <a:rPr lang="en-IN" sz="3400" dirty="0"/>
              <a:t> last element</a:t>
            </a:r>
          </a:p>
          <a:p>
            <a:pPr marL="0" indent="0">
              <a:buNone/>
            </a:pPr>
            <a:r>
              <a:rPr lang="en-IN" sz="3400" dirty="0"/>
              <a:t>    </a:t>
            </a:r>
            <a:r>
              <a:rPr lang="en-IN" sz="3400" dirty="0" err="1"/>
              <a:t>printf</a:t>
            </a:r>
            <a:r>
              <a:rPr lang="en-IN" sz="3400" dirty="0"/>
              <a:t>("Element at </a:t>
            </a:r>
            <a:r>
              <a:rPr lang="en-IN" sz="3400" dirty="0" err="1"/>
              <a:t>arr</a:t>
            </a:r>
            <a:r>
              <a:rPr lang="en-IN" sz="3400" dirty="0"/>
              <a:t>[4]: %d\n", </a:t>
            </a:r>
            <a:r>
              <a:rPr lang="en-IN" sz="3400" dirty="0" err="1"/>
              <a:t>arr</a:t>
            </a:r>
            <a:r>
              <a:rPr lang="en-IN" sz="3400" dirty="0"/>
              <a:t>[4]);</a:t>
            </a:r>
          </a:p>
          <a:p>
            <a:pPr marL="0" indent="0">
              <a:buNone/>
            </a:pPr>
            <a:endParaRPr lang="en-IN" sz="3400" dirty="0"/>
          </a:p>
          <a:p>
            <a:pPr marL="0" indent="0">
              <a:buNone/>
            </a:pPr>
            <a:r>
              <a:rPr lang="en-IN" sz="3400" dirty="0"/>
              <a:t>    // accessing element at index 0 </a:t>
            </a:r>
            <a:r>
              <a:rPr lang="en-IN" sz="3400" dirty="0" err="1"/>
              <a:t>i.e</a:t>
            </a:r>
            <a:r>
              <a:rPr lang="en-IN" sz="3400" dirty="0"/>
              <a:t> first element</a:t>
            </a:r>
          </a:p>
          <a:p>
            <a:pPr marL="0" indent="0">
              <a:buNone/>
            </a:pPr>
            <a:r>
              <a:rPr lang="en-IN" sz="3400" dirty="0"/>
              <a:t>    </a:t>
            </a:r>
            <a:r>
              <a:rPr lang="en-IN" sz="3400" dirty="0" err="1"/>
              <a:t>printf</a:t>
            </a:r>
            <a:r>
              <a:rPr lang="en-IN" sz="3400" dirty="0"/>
              <a:t>("Element at </a:t>
            </a:r>
            <a:r>
              <a:rPr lang="en-IN" sz="3400" dirty="0" err="1"/>
              <a:t>arr</a:t>
            </a:r>
            <a:r>
              <a:rPr lang="en-IN" sz="3400" dirty="0"/>
              <a:t>[0]: %d", </a:t>
            </a:r>
            <a:r>
              <a:rPr lang="en-IN" sz="3400" dirty="0" err="1"/>
              <a:t>arr</a:t>
            </a:r>
            <a:r>
              <a:rPr lang="en-IN" sz="3400" dirty="0"/>
              <a:t>[0]);</a:t>
            </a:r>
          </a:p>
          <a:p>
            <a:pPr marL="0" indent="0">
              <a:buNone/>
            </a:pPr>
            <a:r>
              <a:rPr lang="en-IN" sz="3400" dirty="0"/>
              <a:t>return 0;</a:t>
            </a:r>
          </a:p>
          <a:p>
            <a:pPr marL="0" indent="0">
              <a:buNone/>
            </a:pPr>
            <a:r>
              <a:rPr lang="en-IN" sz="3400" dirty="0"/>
              <a:t>}        </a:t>
            </a:r>
            <a:r>
              <a:rPr lang="en-IN" sz="4500" b="1" dirty="0"/>
              <a:t>  </a:t>
            </a:r>
            <a:endParaRPr lang="en-IN" b="1" dirty="0"/>
          </a:p>
        </p:txBody>
      </p:sp>
    </p:spTree>
    <p:extLst>
      <p:ext uri="{BB962C8B-B14F-4D97-AF65-F5344CB8AC3E}">
        <p14:creationId xmlns:p14="http://schemas.microsoft.com/office/powerpoint/2010/main" val="3660097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6C1365-56FE-0DBE-AD5D-3D489095C81C}"/>
              </a:ext>
            </a:extLst>
          </p:cNvPr>
          <p:cNvSpPr>
            <a:spLocks noGrp="1"/>
          </p:cNvSpPr>
          <p:nvPr>
            <p:ph idx="1"/>
          </p:nvPr>
        </p:nvSpPr>
        <p:spPr>
          <a:xfrm>
            <a:off x="838200" y="486697"/>
            <a:ext cx="10515600" cy="5690266"/>
          </a:xfrm>
        </p:spPr>
        <p:txBody>
          <a:bodyPr>
            <a:normAutofit/>
          </a:bodyPr>
          <a:lstStyle/>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Element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35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Element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55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Element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[0]: 15</a:t>
            </a:r>
            <a:b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b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lgn="l">
              <a:spcBef>
                <a:spcPts val="750"/>
              </a:spcBef>
              <a:spcAft>
                <a:spcPts val="750"/>
              </a:spcAft>
              <a:buNone/>
            </a:pPr>
            <a:r>
              <a:rPr lang="en-US" sz="2800" b="1" i="0" dirty="0">
                <a:solidFill>
                  <a:srgbClr val="000000"/>
                </a:solidFill>
                <a:effectLst/>
                <a:latin typeface="Times New Roman" panose="02020603050405020304" pitchFamily="18" charset="0"/>
                <a:cs typeface="Times New Roman" panose="02020603050405020304" pitchFamily="18" charset="0"/>
              </a:rPr>
              <a:t>Change an Array Element</a:t>
            </a:r>
          </a:p>
          <a:p>
            <a:pPr marL="0" indent="0" algn="l">
              <a:buNone/>
            </a:pPr>
            <a:r>
              <a:rPr lang="en-US" sz="2400" b="0" i="0" dirty="0">
                <a:solidFill>
                  <a:srgbClr val="000000"/>
                </a:solidFill>
                <a:effectLst/>
                <a:latin typeface="Times New Roman" panose="02020603050405020304" pitchFamily="18" charset="0"/>
                <a:cs typeface="Times New Roman" panose="02020603050405020304" pitchFamily="18" charset="0"/>
              </a:rPr>
              <a:t>To change the value of a specific element, refer to the index number:</a:t>
            </a:r>
          </a:p>
          <a:p>
            <a:pPr marL="0" indent="0">
              <a:buNone/>
            </a:pPr>
            <a:r>
              <a:rPr lang="en-US" sz="2400" b="0" i="0" dirty="0">
                <a:solidFill>
                  <a:srgbClr val="0000CD"/>
                </a:solidFill>
                <a:effectLst/>
                <a:latin typeface="Times New Roman" panose="02020603050405020304" pitchFamily="18" charset="0"/>
                <a:cs typeface="Times New Roman" panose="02020603050405020304" pitchFamily="18" charset="0"/>
              </a:rPr>
              <a:t>int</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err="1">
                <a:solidFill>
                  <a:srgbClr val="000000"/>
                </a:solidFill>
                <a:effectLst/>
                <a:latin typeface="Times New Roman" panose="02020603050405020304" pitchFamily="18" charset="0"/>
                <a:cs typeface="Times New Roman" panose="02020603050405020304" pitchFamily="18" charset="0"/>
              </a:rPr>
              <a:t>myNumbers</a:t>
            </a:r>
            <a:r>
              <a:rPr lang="en-US" sz="2400" b="0" i="0" dirty="0">
                <a:solidFill>
                  <a:srgbClr val="000000"/>
                </a:solidFill>
                <a:effectLst/>
                <a:latin typeface="Times New Roman" panose="02020603050405020304" pitchFamily="18" charset="0"/>
                <a:cs typeface="Times New Roman" panose="02020603050405020304" pitchFamily="18" charset="0"/>
              </a:rPr>
              <a:t>[] = {</a:t>
            </a:r>
            <a:r>
              <a:rPr lang="en-US" sz="2400" b="0" i="0" dirty="0">
                <a:solidFill>
                  <a:srgbClr val="FF0000"/>
                </a:solidFill>
                <a:effectLst/>
                <a:latin typeface="Times New Roman" panose="02020603050405020304" pitchFamily="18" charset="0"/>
                <a:cs typeface="Times New Roman" panose="02020603050405020304" pitchFamily="18" charset="0"/>
              </a:rPr>
              <a:t>25</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FF0000"/>
                </a:solidFill>
                <a:effectLst/>
                <a:latin typeface="Times New Roman" panose="02020603050405020304" pitchFamily="18" charset="0"/>
                <a:cs typeface="Times New Roman" panose="02020603050405020304" pitchFamily="18" charset="0"/>
              </a:rPr>
              <a:t>50</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FF0000"/>
                </a:solidFill>
                <a:effectLst/>
                <a:latin typeface="Times New Roman" panose="02020603050405020304" pitchFamily="18" charset="0"/>
                <a:cs typeface="Times New Roman" panose="02020603050405020304" pitchFamily="18" charset="0"/>
              </a:rPr>
              <a:t>75</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a:solidFill>
                  <a:srgbClr val="FF0000"/>
                </a:solidFill>
                <a:effectLst/>
                <a:latin typeface="Times New Roman" panose="02020603050405020304" pitchFamily="18" charset="0"/>
                <a:cs typeface="Times New Roman" panose="02020603050405020304" pitchFamily="18" charset="0"/>
              </a:rPr>
              <a:t>100</a:t>
            </a:r>
            <a:r>
              <a:rPr lang="en-US" sz="2400" b="0" i="0" dirty="0">
                <a:solidFill>
                  <a:srgbClr val="000000"/>
                </a:solidFill>
                <a:effectLst/>
                <a:latin typeface="Times New Roman" panose="02020603050405020304" pitchFamily="18" charset="0"/>
                <a:cs typeface="Times New Roman" panose="02020603050405020304" pitchFamily="18" charset="0"/>
              </a:rPr>
              <a:t>};</a:t>
            </a:r>
            <a:br>
              <a:rPr lang="en-US" sz="2400" dirty="0">
                <a:latin typeface="Times New Roman" panose="02020603050405020304" pitchFamily="18" charset="0"/>
                <a:cs typeface="Times New Roman" panose="02020603050405020304" pitchFamily="18" charset="0"/>
              </a:rPr>
            </a:br>
            <a:r>
              <a:rPr lang="en-US" sz="2400" b="0" i="0" dirty="0" err="1">
                <a:solidFill>
                  <a:srgbClr val="000000"/>
                </a:solidFill>
                <a:effectLst/>
                <a:latin typeface="Times New Roman" panose="02020603050405020304" pitchFamily="18" charset="0"/>
                <a:cs typeface="Times New Roman" panose="02020603050405020304" pitchFamily="18" charset="0"/>
              </a:rPr>
              <a:t>myNumbers</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b="0" i="0" dirty="0">
                <a:solidFill>
                  <a:srgbClr val="FF0000"/>
                </a:solidFill>
                <a:effectLst/>
                <a:latin typeface="Times New Roman" panose="02020603050405020304" pitchFamily="18" charset="0"/>
                <a:cs typeface="Times New Roman" panose="02020603050405020304" pitchFamily="18" charset="0"/>
              </a:rPr>
              <a:t>0</a:t>
            </a:r>
            <a:r>
              <a:rPr lang="en-US" sz="2400" b="0" i="0" dirty="0">
                <a:solidFill>
                  <a:srgbClr val="000000"/>
                </a:solidFill>
                <a:effectLst/>
                <a:latin typeface="Times New Roman" panose="02020603050405020304" pitchFamily="18" charset="0"/>
                <a:cs typeface="Times New Roman" panose="02020603050405020304" pitchFamily="18" charset="0"/>
              </a:rPr>
              <a:t>] = </a:t>
            </a:r>
            <a:r>
              <a:rPr lang="en-US" sz="2400" b="0" i="0" dirty="0">
                <a:solidFill>
                  <a:srgbClr val="FF0000"/>
                </a:solidFill>
                <a:effectLst/>
                <a:latin typeface="Times New Roman" panose="02020603050405020304" pitchFamily="18" charset="0"/>
                <a:cs typeface="Times New Roman" panose="02020603050405020304" pitchFamily="18" charset="0"/>
              </a:rPr>
              <a:t>33</a:t>
            </a:r>
            <a:r>
              <a:rPr lang="en-US" sz="2400" b="0" i="0" dirty="0">
                <a:solidFill>
                  <a:srgbClr val="000000"/>
                </a:solidFill>
                <a:effectLst/>
                <a:latin typeface="Times New Roman" panose="02020603050405020304" pitchFamily="18" charset="0"/>
                <a:cs typeface="Times New Roman" panose="02020603050405020304" pitchFamily="18" charset="0"/>
              </a:rPr>
              <a:t>;</a:t>
            </a:r>
            <a:br>
              <a:rPr lang="en-US" sz="2400" dirty="0">
                <a:latin typeface="Times New Roman" panose="02020603050405020304" pitchFamily="18" charset="0"/>
                <a:cs typeface="Times New Roman" panose="02020603050405020304" pitchFamily="18" charset="0"/>
              </a:rPr>
            </a:br>
            <a:br>
              <a:rPr lang="en-US" sz="2400" dirty="0">
                <a:latin typeface="Times New Roman" panose="02020603050405020304" pitchFamily="18" charset="0"/>
                <a:cs typeface="Times New Roman" panose="02020603050405020304" pitchFamily="18" charset="0"/>
              </a:rPr>
            </a:br>
            <a:r>
              <a:rPr lang="en-US" sz="2400" b="0" i="0" dirty="0" err="1">
                <a:solidFill>
                  <a:srgbClr val="000000"/>
                </a:solidFill>
                <a:effectLst/>
                <a:latin typeface="Times New Roman" panose="02020603050405020304" pitchFamily="18" charset="0"/>
                <a:cs typeface="Times New Roman" panose="02020603050405020304" pitchFamily="18" charset="0"/>
              </a:rPr>
              <a:t>printf</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b="0" i="0" dirty="0">
                <a:solidFill>
                  <a:srgbClr val="A52A2A"/>
                </a:solidFill>
                <a:effectLst/>
                <a:latin typeface="Times New Roman" panose="02020603050405020304" pitchFamily="18" charset="0"/>
                <a:cs typeface="Times New Roman" panose="02020603050405020304" pitchFamily="18" charset="0"/>
              </a:rPr>
              <a:t>"%d"</a:t>
            </a:r>
            <a:r>
              <a:rPr lang="en-US" sz="2400" b="0" i="0" dirty="0">
                <a:solidFill>
                  <a:srgbClr val="000000"/>
                </a:solidFill>
                <a:effectLst/>
                <a:latin typeface="Times New Roman" panose="02020603050405020304" pitchFamily="18" charset="0"/>
                <a:cs typeface="Times New Roman" panose="02020603050405020304" pitchFamily="18" charset="0"/>
              </a:rPr>
              <a:t>, </a:t>
            </a:r>
            <a:r>
              <a:rPr lang="en-US" sz="2400" b="0" i="0" dirty="0" err="1">
                <a:solidFill>
                  <a:srgbClr val="000000"/>
                </a:solidFill>
                <a:effectLst/>
                <a:latin typeface="Times New Roman" panose="02020603050405020304" pitchFamily="18" charset="0"/>
                <a:cs typeface="Times New Roman" panose="02020603050405020304" pitchFamily="18" charset="0"/>
              </a:rPr>
              <a:t>myNumbers</a:t>
            </a:r>
            <a:r>
              <a:rPr lang="en-US" sz="2400" b="0" i="0" dirty="0">
                <a:solidFill>
                  <a:srgbClr val="000000"/>
                </a:solidFill>
                <a:effectLst/>
                <a:latin typeface="Times New Roman" panose="02020603050405020304" pitchFamily="18" charset="0"/>
                <a:cs typeface="Times New Roman" panose="02020603050405020304" pitchFamily="18" charset="0"/>
              </a:rPr>
              <a:t>[</a:t>
            </a:r>
            <a:r>
              <a:rPr lang="en-US" sz="2400" b="0" i="0" dirty="0">
                <a:solidFill>
                  <a:srgbClr val="FF0000"/>
                </a:solidFill>
                <a:effectLst/>
                <a:latin typeface="Times New Roman" panose="02020603050405020304" pitchFamily="18" charset="0"/>
                <a:cs typeface="Times New Roman" panose="02020603050405020304" pitchFamily="18" charset="0"/>
              </a:rPr>
              <a:t>0</a:t>
            </a:r>
            <a:r>
              <a:rPr lang="en-US" sz="2400" b="0" i="0" dirty="0">
                <a:solidFill>
                  <a:srgbClr val="000000"/>
                </a:solidFill>
                <a:effectLst/>
                <a:latin typeface="Times New Roman" panose="02020603050405020304" pitchFamily="18" charset="0"/>
                <a:cs typeface="Times New Roman" panose="02020603050405020304" pitchFamily="18" charset="0"/>
              </a:rPr>
              <a:t>]);</a:t>
            </a:r>
            <a:br>
              <a:rPr lang="en-US" sz="2400" dirty="0">
                <a:latin typeface="Times New Roman" panose="02020603050405020304" pitchFamily="18" charset="0"/>
                <a:cs typeface="Times New Roman" panose="02020603050405020304" pitchFamily="18" charset="0"/>
              </a:rPr>
            </a:br>
            <a:br>
              <a:rPr lang="en-US" sz="2400" dirty="0">
                <a:latin typeface="Times New Roman" panose="02020603050405020304" pitchFamily="18" charset="0"/>
                <a:cs typeface="Times New Roman" panose="02020603050405020304" pitchFamily="18" charset="0"/>
              </a:rPr>
            </a:br>
            <a:r>
              <a:rPr lang="en-US" sz="2400" b="0" i="0" dirty="0">
                <a:solidFill>
                  <a:srgbClr val="008000"/>
                </a:solidFill>
                <a:effectLst/>
                <a:latin typeface="Times New Roman" panose="02020603050405020304" pitchFamily="18" charset="0"/>
                <a:cs typeface="Times New Roman" panose="02020603050405020304" pitchFamily="18" charset="0"/>
              </a:rPr>
              <a:t>// Now outputs 33 instead of 25</a:t>
            </a:r>
            <a:endParaRPr lang="en-IN" sz="2400" dirty="0">
              <a:latin typeface="Times New Roman" panose="02020603050405020304" pitchFamily="18" charset="0"/>
              <a:cs typeface="Times New Roman" panose="02020603050405020304" pitchFamily="18" charset="0"/>
            </a:endParaRPr>
          </a:p>
          <a:p>
            <a:pPr marL="0" indent="0">
              <a:buNone/>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6228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FDF2F8-8C7F-FA0C-B30D-E54E530B2BF8}"/>
              </a:ext>
            </a:extLst>
          </p:cNvPr>
          <p:cNvSpPr>
            <a:spLocks noGrp="1"/>
          </p:cNvSpPr>
          <p:nvPr>
            <p:ph idx="1"/>
          </p:nvPr>
        </p:nvSpPr>
        <p:spPr>
          <a:xfrm>
            <a:off x="838200" y="589936"/>
            <a:ext cx="10515600" cy="5587028"/>
          </a:xfrm>
        </p:spPr>
        <p:txBody>
          <a:bodyPr>
            <a:normAutofit fontScale="92500" lnSpcReduction="10000"/>
          </a:bodyPr>
          <a:lstStyle/>
          <a:p>
            <a:pPr marL="0" indent="0" algn="l" fontAlgn="base">
              <a:buNone/>
            </a:pPr>
            <a:r>
              <a:rPr lang="en-US" b="1" i="0" dirty="0">
                <a:solidFill>
                  <a:srgbClr val="273239"/>
                </a:solidFill>
                <a:effectLst/>
                <a:latin typeface="Nunito" panose="020F0502020204030204" pitchFamily="2" charset="0"/>
              </a:rPr>
              <a:t>Types of Array in C</a:t>
            </a:r>
          </a:p>
          <a:p>
            <a:pPr marL="0" indent="0" algn="l" fontAlgn="base">
              <a:buNone/>
            </a:pPr>
            <a:r>
              <a:rPr lang="en-US" dirty="0">
                <a:solidFill>
                  <a:srgbClr val="000000"/>
                </a:solidFill>
                <a:effectLst/>
                <a:latin typeface="Times New Roman" panose="02020603050405020304" pitchFamily="18" charset="0"/>
                <a:ea typeface="Times New Roman" panose="02020603050405020304" pitchFamily="18" charset="0"/>
              </a:rPr>
              <a:t>1.</a:t>
            </a:r>
            <a:r>
              <a:rPr lang="en-US" sz="2400" dirty="0">
                <a:solidFill>
                  <a:srgbClr val="000000"/>
                </a:solidFill>
                <a:effectLst/>
                <a:latin typeface="Times New Roman" panose="02020603050405020304" pitchFamily="18" charset="0"/>
                <a:ea typeface="Times New Roman" panose="02020603050405020304" pitchFamily="18" charset="0"/>
              </a:rPr>
              <a:t>One dimensional array:</a:t>
            </a:r>
          </a:p>
          <a:p>
            <a:pPr marL="0" indent="0" algn="l" fontAlgn="base">
              <a:buNone/>
            </a:pPr>
            <a:r>
              <a:rPr lang="en-US" sz="2400" i="0" dirty="0">
                <a:solidFill>
                  <a:srgbClr val="000000"/>
                </a:solidFill>
                <a:latin typeface="Times New Roman" panose="02020603050405020304" pitchFamily="18" charset="0"/>
              </a:rPr>
              <a:t>2.Two dimensional array:</a:t>
            </a:r>
          </a:p>
          <a:p>
            <a:pPr marL="0" indent="0" algn="l" fontAlgn="base">
              <a:buNone/>
            </a:pPr>
            <a:endParaRPr lang="en-US" sz="2400" b="1" i="0" dirty="0">
              <a:solidFill>
                <a:srgbClr val="273239"/>
              </a:solidFill>
              <a:effectLst/>
              <a:latin typeface="Nunito" panose="020F0502020204030204" pitchFamily="2" charset="0"/>
            </a:endParaRPr>
          </a:p>
          <a:p>
            <a:pPr marL="0" marR="2540" indent="0">
              <a:lnSpc>
                <a:spcPct val="100000"/>
              </a:lnSpc>
              <a:spcAft>
                <a:spcPts val="690"/>
              </a:spcAft>
              <a:buNone/>
            </a:pPr>
            <a:r>
              <a:rPr lang="en-US" sz="2400" b="1" dirty="0">
                <a:solidFill>
                  <a:srgbClr val="000000"/>
                </a:solidFill>
                <a:effectLst/>
                <a:latin typeface="Times New Roman" panose="02020603050405020304" pitchFamily="18" charset="0"/>
                <a:ea typeface="Times New Roman" panose="02020603050405020304" pitchFamily="18" charset="0"/>
              </a:rPr>
              <a:t>1.One dimensional array: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0" marR="112395" indent="0" algn="just">
              <a:lnSpc>
                <a:spcPct val="146000"/>
              </a:lnSpc>
              <a:spcAft>
                <a:spcPts val="650"/>
              </a:spcAft>
              <a:buNone/>
            </a:pPr>
            <a:r>
              <a:rPr lang="en-US" sz="2400" dirty="0">
                <a:solidFill>
                  <a:srgbClr val="000000"/>
                </a:solidFill>
                <a:effectLst/>
                <a:latin typeface="Times New Roman" panose="02020603050405020304" pitchFamily="18" charset="0"/>
                <a:ea typeface="Times New Roman" panose="02020603050405020304" pitchFamily="18" charset="0"/>
              </a:rPr>
              <a:t>An array with only one subscript is termed one-dimensional array or 1-D array. It is used to store a list of values, all of which share a common name(1-D array name) and are distinguishable by subscript value.</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75"/>
              </a:spcAft>
              <a:buNone/>
            </a:pPr>
            <a:r>
              <a:rPr lang="en-US" sz="2400" dirty="0">
                <a:solidFill>
                  <a:srgbClr val="000000"/>
                </a:solidFill>
                <a:effectLst/>
                <a:latin typeface="Times New Roman" panose="02020603050405020304" pitchFamily="18" charset="0"/>
                <a:ea typeface="Times New Roman" panose="02020603050405020304" pitchFamily="18" charset="0"/>
              </a:rPr>
              <a:t>Declaration of one-dimensional array: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75"/>
              </a:spcAft>
              <a:buNone/>
            </a:pPr>
            <a:r>
              <a:rPr lang="en-US" sz="2400" dirty="0">
                <a:solidFill>
                  <a:srgbClr val="000000"/>
                </a:solidFill>
                <a:effectLst/>
                <a:latin typeface="Times New Roman" panose="02020603050405020304" pitchFamily="18" charset="0"/>
                <a:ea typeface="Times New Roman" panose="02020603050405020304" pitchFamily="18" charset="0"/>
              </a:rPr>
              <a:t>data-type variable-name[size];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5029200" indent="0">
              <a:lnSpc>
                <a:spcPct val="145000"/>
              </a:lnSpc>
              <a:spcAft>
                <a:spcPts val="660"/>
              </a:spcAft>
              <a:buNone/>
            </a:pPr>
            <a:r>
              <a:rPr lang="en-US" sz="2400" dirty="0">
                <a:solidFill>
                  <a:srgbClr val="000000"/>
                </a:solidFill>
                <a:effectLst/>
                <a:latin typeface="Times New Roman" panose="02020603050405020304" pitchFamily="18" charset="0"/>
                <a:ea typeface="Times New Roman" panose="02020603050405020304" pitchFamily="18" charset="0"/>
              </a:rPr>
              <a:t>example:  int a[5];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lgn="l">
              <a:spcBef>
                <a:spcPts val="750"/>
              </a:spcBef>
              <a:spcAft>
                <a:spcPts val="750"/>
              </a:spcAft>
              <a:buNone/>
            </a:pP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1070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81F0A69-0A5C-5A96-1FE5-3B559356E86C}"/>
              </a:ext>
            </a:extLst>
          </p:cNvPr>
          <p:cNvSpPr>
            <a:spLocks noGrp="1"/>
          </p:cNvSpPr>
          <p:nvPr>
            <p:ph idx="1"/>
          </p:nvPr>
        </p:nvSpPr>
        <p:spPr>
          <a:xfrm>
            <a:off x="838200" y="486697"/>
            <a:ext cx="10515600" cy="5690266"/>
          </a:xfrm>
        </p:spPr>
        <p:txBody>
          <a:bodyPr/>
          <a:lstStyle/>
          <a:p>
            <a:pPr marL="0" indent="0">
              <a:buNone/>
            </a:pPr>
            <a:r>
              <a:rPr lang="en-US" b="1" i="0" dirty="0">
                <a:solidFill>
                  <a:srgbClr val="273239"/>
                </a:solidFill>
                <a:effectLst/>
                <a:latin typeface="Nunito" panose="020F0502020204030204" pitchFamily="2" charset="0"/>
              </a:rPr>
              <a:t>Syntax of 1D Array in C:</a:t>
            </a:r>
          </a:p>
          <a:p>
            <a:pPr marL="0" indent="0">
              <a:buNone/>
            </a:pPr>
            <a:r>
              <a:rPr kumimoji="0" lang="en-US" altLang="en-US" sz="2800" b="0" i="0" u="none" strike="noStrike" cap="none" normalizeH="0" baseline="0" dirty="0" err="1">
                <a:ln>
                  <a:noFill/>
                </a:ln>
                <a:solidFill>
                  <a:schemeClr val="tx1"/>
                </a:solidFill>
                <a:effectLst/>
                <a:latin typeface="Consolas" panose="020B0609020204030204" pitchFamily="49" charset="0"/>
              </a:rPr>
              <a:t>array_name</a:t>
            </a:r>
            <a:r>
              <a:rPr kumimoji="0" lang="en-US" altLang="en-US" sz="2800" b="0" i="0" u="none" strike="noStrike" cap="none" normalizeH="0" baseline="0" dirty="0">
                <a:ln>
                  <a:noFill/>
                </a:ln>
                <a:solidFill>
                  <a:schemeClr val="tx1"/>
                </a:solidFill>
                <a:effectLst/>
                <a:latin typeface="Consolas" panose="020B0609020204030204" pitchFamily="49" charset="0"/>
              </a:rPr>
              <a:t> [size];</a:t>
            </a:r>
            <a:r>
              <a:rPr kumimoji="0" lang="en-US" altLang="en-US" sz="2400" b="0" i="0" u="none" strike="noStrike" cap="none" normalizeH="0" baseline="0" dirty="0">
                <a:ln>
                  <a:noFill/>
                </a:ln>
                <a:solidFill>
                  <a:schemeClr val="tx1"/>
                </a:solidFill>
                <a:effectLst/>
              </a:rPr>
              <a:t> </a:t>
            </a:r>
            <a:endParaRPr kumimoji="0" lang="en-US" altLang="en-US" sz="4000" b="0" i="0" u="none" strike="noStrike" cap="none" normalizeH="0" baseline="0" dirty="0">
              <a:ln>
                <a:noFill/>
              </a:ln>
              <a:solidFill>
                <a:schemeClr val="tx1"/>
              </a:solidFill>
              <a:effectLst/>
              <a:latin typeface="Arial" panose="020B0604020202020204" pitchFamily="34" charset="0"/>
            </a:endParaRPr>
          </a:p>
          <a:p>
            <a:pPr marL="0" indent="0">
              <a:buNone/>
            </a:pPr>
            <a:endParaRPr lang="en-US" b="1" i="0" dirty="0">
              <a:solidFill>
                <a:srgbClr val="273239"/>
              </a:solidFill>
              <a:effectLst/>
              <a:latin typeface="Nunito" panose="020F0502020204030204" pitchFamily="2" charset="0"/>
            </a:endParaRPr>
          </a:p>
          <a:p>
            <a:endParaRPr lang="en-IN" dirty="0"/>
          </a:p>
        </p:txBody>
      </p:sp>
      <p:pic>
        <p:nvPicPr>
          <p:cNvPr id="6" name="Picture 5">
            <a:extLst>
              <a:ext uri="{FF2B5EF4-FFF2-40B4-BE49-F238E27FC236}">
                <a16:creationId xmlns:a16="http://schemas.microsoft.com/office/drawing/2014/main" id="{61943CE7-BCDF-3DD9-D738-F24BB971081A}"/>
              </a:ext>
            </a:extLst>
          </p:cNvPr>
          <p:cNvPicPr>
            <a:picLocks noChangeAspect="1"/>
          </p:cNvPicPr>
          <p:nvPr/>
        </p:nvPicPr>
        <p:blipFill>
          <a:blip r:embed="rId2"/>
          <a:stretch>
            <a:fillRect/>
          </a:stretch>
        </p:blipFill>
        <p:spPr>
          <a:xfrm>
            <a:off x="838200" y="2196204"/>
            <a:ext cx="8955958" cy="2271252"/>
          </a:xfrm>
          <a:prstGeom prst="rect">
            <a:avLst/>
          </a:prstGeom>
        </p:spPr>
      </p:pic>
    </p:spTree>
    <p:extLst>
      <p:ext uri="{BB962C8B-B14F-4D97-AF65-F5344CB8AC3E}">
        <p14:creationId xmlns:p14="http://schemas.microsoft.com/office/powerpoint/2010/main" val="1059790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BA1E0D-FA08-B936-32AA-5A06C016F023}"/>
              </a:ext>
            </a:extLst>
          </p:cNvPr>
          <p:cNvSpPr>
            <a:spLocks noGrp="1"/>
          </p:cNvSpPr>
          <p:nvPr>
            <p:ph idx="1"/>
          </p:nvPr>
        </p:nvSpPr>
        <p:spPr>
          <a:xfrm>
            <a:off x="838200" y="345988"/>
            <a:ext cx="10515600" cy="6512011"/>
          </a:xfrm>
        </p:spPr>
        <p:txBody>
          <a:bodyPr>
            <a:normAutofit/>
          </a:bodyPr>
          <a:lstStyle/>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#include &lt;</a:t>
            </a:r>
            <a:r>
              <a:rPr lang="en-US" sz="2400" b="0" i="0" dirty="0" err="1">
                <a:solidFill>
                  <a:srgbClr val="333333"/>
                </a:solidFill>
                <a:effectLst/>
                <a:latin typeface="Times New Roman" panose="02020603050405020304" pitchFamily="18" charset="0"/>
                <a:cs typeface="Times New Roman" panose="02020603050405020304" pitchFamily="18" charset="0"/>
              </a:rPr>
              <a:t>stdio.h</a:t>
            </a:r>
            <a:r>
              <a:rPr lang="en-US" sz="2400" b="0" i="0" dirty="0">
                <a:solidFill>
                  <a:srgbClr val="333333"/>
                </a:solidFill>
                <a:effectLst/>
                <a:latin typeface="Times New Roman" panose="02020603050405020304" pitchFamily="18" charset="0"/>
                <a:cs typeface="Times New Roman" panose="02020603050405020304" pitchFamily="18" charset="0"/>
              </a:rPr>
              <a:t>&gt;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1" i="0" dirty="0">
                <a:solidFill>
                  <a:srgbClr val="2E8B57"/>
                </a:solidFill>
                <a:effectLst/>
                <a:latin typeface="Times New Roman" panose="02020603050405020304" pitchFamily="18" charset="0"/>
                <a:cs typeface="Times New Roman" panose="02020603050405020304" pitchFamily="18" charset="0"/>
              </a:rPr>
              <a:t>int</a:t>
            </a:r>
            <a:r>
              <a:rPr lang="en-US" sz="2400" b="0" i="0" dirty="0">
                <a:solidFill>
                  <a:srgbClr val="333333"/>
                </a:solidFill>
                <a:effectLst/>
                <a:latin typeface="Times New Roman" panose="02020603050405020304" pitchFamily="18" charset="0"/>
                <a:cs typeface="Times New Roman" panose="02020603050405020304" pitchFamily="18" charset="0"/>
              </a:rPr>
              <a:t> main() {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1" i="0" dirty="0">
                <a:solidFill>
                  <a:srgbClr val="2E8B57"/>
                </a:solidFill>
                <a:effectLst/>
                <a:latin typeface="Times New Roman" panose="02020603050405020304" pitchFamily="18" charset="0"/>
                <a:cs typeface="Times New Roman" panose="02020603050405020304" pitchFamily="18" charset="0"/>
              </a:rPr>
              <a:t>int</a:t>
            </a:r>
            <a:r>
              <a:rPr lang="en-US" sz="2400" b="0" i="0" dirty="0">
                <a:solidFill>
                  <a:srgbClr val="333333"/>
                </a:solidFill>
                <a:effectLst/>
                <a:latin typeface="Times New Roman" panose="02020603050405020304" pitchFamily="18" charset="0"/>
                <a:cs typeface="Times New Roman" panose="02020603050405020304" pitchFamily="18" charset="0"/>
              </a:rPr>
              <a:t> numbers[5] = {10, 20, 30, 40, 50};  </a:t>
            </a:r>
          </a:p>
          <a:p>
            <a:pPr marL="0" indent="0" algn="l">
              <a:buNone/>
            </a:pPr>
            <a:r>
              <a:rPr lang="en-US" sz="2400" b="1" i="0" dirty="0">
                <a:solidFill>
                  <a:srgbClr val="006699"/>
                </a:solidFill>
                <a:effectLst/>
                <a:latin typeface="Times New Roman" panose="02020603050405020304" pitchFamily="18" charset="0"/>
                <a:cs typeface="Times New Roman" panose="02020603050405020304" pitchFamily="18" charset="0"/>
              </a:rPr>
              <a:t>for</a:t>
            </a:r>
            <a:r>
              <a:rPr lang="en-US" sz="2400" b="0" i="0" dirty="0">
                <a:solidFill>
                  <a:srgbClr val="333333"/>
                </a:solidFill>
                <a:effectLst/>
                <a:latin typeface="Times New Roman" panose="02020603050405020304" pitchFamily="18" charset="0"/>
                <a:cs typeface="Times New Roman" panose="02020603050405020304" pitchFamily="18" charset="0"/>
              </a:rPr>
              <a:t>(</a:t>
            </a:r>
            <a:r>
              <a:rPr lang="en-US" sz="2400" b="1" i="0" dirty="0">
                <a:solidFill>
                  <a:srgbClr val="2E8B57"/>
                </a:solidFill>
                <a:effectLst/>
                <a:latin typeface="Times New Roman" panose="02020603050405020304" pitchFamily="18" charset="0"/>
                <a:cs typeface="Times New Roman" panose="02020603050405020304" pitchFamily="18" charset="0"/>
              </a:rPr>
              <a:t>int</a:t>
            </a: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=0;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&lt;5;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400" b="0" i="0" dirty="0" err="1">
                <a:solidFill>
                  <a:srgbClr val="333333"/>
                </a:solidFill>
                <a:effectLst/>
                <a:latin typeface="Times New Roman" panose="02020603050405020304" pitchFamily="18" charset="0"/>
                <a:cs typeface="Times New Roman" panose="02020603050405020304" pitchFamily="18" charset="0"/>
              </a:rPr>
              <a:t>printf</a:t>
            </a:r>
            <a:r>
              <a:rPr lang="en-US" sz="2400" b="0" i="0" dirty="0">
                <a:solidFill>
                  <a:srgbClr val="333333"/>
                </a:solidFill>
                <a:effectLst/>
                <a:latin typeface="Times New Roman" panose="02020603050405020304" pitchFamily="18" charset="0"/>
                <a:cs typeface="Times New Roman" panose="02020603050405020304" pitchFamily="18" charset="0"/>
              </a:rPr>
              <a:t>("numbers[%d] = %d\n", </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 numbers[</a:t>
            </a:r>
            <a:r>
              <a:rPr lang="en-US" sz="2400" b="0" i="0" dirty="0" err="1">
                <a:solidFill>
                  <a:srgbClr val="333333"/>
                </a:solidFill>
                <a:effectLst/>
                <a:latin typeface="Times New Roman" panose="02020603050405020304" pitchFamily="18" charset="0"/>
                <a:cs typeface="Times New Roman" panose="02020603050405020304" pitchFamily="18" charset="0"/>
              </a:rPr>
              <a:t>i</a:t>
            </a:r>
            <a:r>
              <a:rPr lang="en-US"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r>
              <a:rPr lang="en-US" sz="2400" b="1" i="0" dirty="0">
                <a:solidFill>
                  <a:srgbClr val="006699"/>
                </a:solidFill>
                <a:effectLst/>
                <a:latin typeface="Times New Roman" panose="02020603050405020304" pitchFamily="18" charset="0"/>
                <a:cs typeface="Times New Roman" panose="02020603050405020304" pitchFamily="18" charset="0"/>
              </a:rPr>
              <a:t>return</a:t>
            </a:r>
            <a:r>
              <a:rPr lang="en-US" sz="24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US"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endParaRPr lang="en-US" sz="2400" b="0" i="0" dirty="0">
              <a:solidFill>
                <a:srgbClr val="333333"/>
              </a:solidFill>
              <a:effectLst/>
              <a:latin typeface="Times New Roman" panose="02020603050405020304" pitchFamily="18" charset="0"/>
              <a:cs typeface="Times New Roman" panose="02020603050405020304" pitchFamily="18" charset="0"/>
            </a:endParaRP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Output</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numbers[0] = 10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numbers[1] = 20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numbers[2] = 30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numbers[3] = 40 </a:t>
            </a:r>
          </a:p>
          <a:p>
            <a:pPr marL="0" indent="0">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numbers[4] = 50</a:t>
            </a: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1921946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BF8BF-12B4-663D-0E8F-6C2BD124E8DA}"/>
              </a:ext>
            </a:extLst>
          </p:cNvPr>
          <p:cNvSpPr>
            <a:spLocks noGrp="1"/>
          </p:cNvSpPr>
          <p:nvPr>
            <p:ph idx="1"/>
          </p:nvPr>
        </p:nvSpPr>
        <p:spPr>
          <a:xfrm>
            <a:off x="838200" y="427703"/>
            <a:ext cx="10515600" cy="6253316"/>
          </a:xfrm>
        </p:spPr>
        <p:txBody>
          <a:bodyPr>
            <a:normAutofit/>
          </a:bodyPr>
          <a:lstStyle/>
          <a:p>
            <a:pPr marL="349250" marR="2540" indent="-34290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While initializing a single dimensional array, it is optional to specify the size of array.  </a:t>
            </a:r>
          </a:p>
          <a:p>
            <a:pPr marL="349250" marR="2540" indent="-34290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If the size is omitted during initialization, then the compiler assumes the size of array equal to the number of initializers. </a:t>
            </a: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For example:-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int marks[]={99,78,50,45,67,89}; </a:t>
            </a:r>
            <a:endParaRPr lang="en-IN" sz="2400" dirty="0">
              <a:solidFill>
                <a:srgbClr val="000000"/>
              </a:solidFill>
              <a:effectLst/>
              <a:latin typeface="Times New Roman" panose="02020603050405020304" pitchFamily="18" charset="0"/>
              <a:ea typeface="Times New Roman" panose="02020603050405020304" pitchFamily="18" charset="0"/>
            </a:endParaRPr>
          </a:p>
          <a:p>
            <a:pPr marR="254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If during the initialization of the number the initializers is less then size of array, then all the remaining elements of array are assigned value zero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For example:-int Marks[5]={99,78}; </a:t>
            </a:r>
            <a:endParaRPr lang="en-IN" sz="2400" dirty="0">
              <a:solidFill>
                <a:srgbClr val="000000"/>
              </a:solidFill>
              <a:effectLst/>
              <a:latin typeface="Times New Roman" panose="02020603050405020304" pitchFamily="18" charset="0"/>
              <a:ea typeface="Times New Roman" panose="02020603050405020304" pitchFamily="18" charset="0"/>
            </a:endParaRPr>
          </a:p>
          <a:p>
            <a:pPr marR="2540">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Here the size of the array is 5 while there are only two initializers so After this initialization, the value of the rest elements are automatically occupied by zeros such as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R="2540">
              <a:lnSpc>
                <a:spcPct val="100000"/>
              </a:lnSpc>
              <a:spcAft>
                <a:spcPts val="675"/>
              </a:spcAft>
            </a:pPr>
            <a:r>
              <a:rPr lang="en-US" sz="2400" dirty="0">
                <a:solidFill>
                  <a:srgbClr val="000000"/>
                </a:solidFill>
                <a:effectLst/>
                <a:latin typeface="Times New Roman" panose="02020603050405020304" pitchFamily="18" charset="0"/>
                <a:ea typeface="Times New Roman" panose="02020603050405020304" pitchFamily="18" charset="0"/>
              </a:rPr>
              <a:t>Marks[0]=99 , Marks[1]=78 , Marks[2]=0, Marks[3]=0, Marks[4]=0 </a:t>
            </a:r>
            <a:endParaRPr lang="en-IN" sz="24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3931486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5BA81F-2454-FF57-44BA-985D3C7A4313}"/>
              </a:ext>
            </a:extLst>
          </p:cNvPr>
          <p:cNvSpPr>
            <a:spLocks noGrp="1"/>
          </p:cNvSpPr>
          <p:nvPr>
            <p:ph idx="1"/>
          </p:nvPr>
        </p:nvSpPr>
        <p:spPr>
          <a:xfrm>
            <a:off x="838200" y="268224"/>
            <a:ext cx="10515600" cy="6589776"/>
          </a:xfrm>
        </p:spPr>
        <p:txBody>
          <a:bodyPr>
            <a:normAutofit fontScale="85000" lnSpcReduction="20000"/>
          </a:bodyPr>
          <a:lstStyle/>
          <a:p>
            <a:pPr marL="0" indent="0">
              <a:buNone/>
            </a:pPr>
            <a:r>
              <a:rPr lang="en-IN" dirty="0">
                <a:latin typeface="Times New Roman" panose="02020603050405020304" pitchFamily="18" charset="0"/>
                <a:cs typeface="Times New Roman" panose="02020603050405020304" pitchFamily="18" charset="0"/>
              </a:rPr>
              <a:t>// C Program to illustrate strings</a:t>
            </a:r>
          </a:p>
          <a:p>
            <a:pPr marL="0" indent="0">
              <a:buNone/>
            </a:pPr>
            <a:r>
              <a:rPr lang="en-IN" dirty="0">
                <a:latin typeface="Times New Roman" panose="02020603050405020304" pitchFamily="18" charset="0"/>
                <a:cs typeface="Times New Roman" panose="02020603050405020304" pitchFamily="18" charset="0"/>
              </a:rPr>
              <a:t>#include &lt;</a:t>
            </a:r>
            <a:r>
              <a:rPr lang="en-IN" dirty="0" err="1">
                <a:latin typeface="Times New Roman" panose="02020603050405020304" pitchFamily="18" charset="0"/>
                <a:cs typeface="Times New Roman" panose="02020603050405020304" pitchFamily="18" charset="0"/>
              </a:rPr>
              <a:t>stdio.h</a:t>
            </a:r>
            <a:r>
              <a:rPr lang="en-IN" dirty="0">
                <a:latin typeface="Times New Roman" panose="02020603050405020304" pitchFamily="18" charset="0"/>
                <a:cs typeface="Times New Roman" panose="02020603050405020304" pitchFamily="18" charset="0"/>
              </a:rPr>
              <a:t>&gt;</a:t>
            </a:r>
          </a:p>
          <a:p>
            <a:pPr marL="0" indent="0">
              <a:buNone/>
            </a:pPr>
            <a:r>
              <a:rPr lang="en-IN" dirty="0">
                <a:latin typeface="Times New Roman" panose="02020603050405020304" pitchFamily="18" charset="0"/>
                <a:cs typeface="Times New Roman" panose="02020603050405020304" pitchFamily="18" charset="0"/>
              </a:rPr>
              <a:t>int main()</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 creating array of character</a:t>
            </a:r>
          </a:p>
          <a:p>
            <a:pPr marL="0" indent="0">
              <a:buNone/>
            </a:pPr>
            <a:r>
              <a:rPr lang="en-IN" dirty="0">
                <a:latin typeface="Times New Roman" panose="02020603050405020304" pitchFamily="18" charset="0"/>
                <a:cs typeface="Times New Roman" panose="02020603050405020304" pitchFamily="18" charset="0"/>
              </a:rPr>
              <a:t>    char </a:t>
            </a:r>
            <a:r>
              <a:rPr lang="en-IN" dirty="0" err="1">
                <a:latin typeface="Times New Roman" panose="02020603050405020304" pitchFamily="18" charset="0"/>
                <a:cs typeface="Times New Roman" panose="02020603050405020304" pitchFamily="18" charset="0"/>
              </a:rPr>
              <a:t>arr</a:t>
            </a:r>
            <a:r>
              <a:rPr lang="en-IN" dirty="0">
                <a:latin typeface="Times New Roman" panose="02020603050405020304" pitchFamily="18" charset="0"/>
                <a:cs typeface="Times New Roman" panose="02020603050405020304" pitchFamily="18" charset="0"/>
              </a:rPr>
              <a:t>[6] = { ‘J', ‘o', ‘h', ‘n',  '\0' };</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 printing string</a:t>
            </a:r>
          </a:p>
          <a:p>
            <a:pPr marL="0" indent="0">
              <a:buNone/>
            </a:pPr>
            <a:r>
              <a:rPr lang="en-IN" dirty="0">
                <a:latin typeface="Times New Roman" panose="02020603050405020304" pitchFamily="18" charset="0"/>
                <a:cs typeface="Times New Roman" panose="02020603050405020304" pitchFamily="18" charset="0"/>
              </a:rPr>
              <a:t>    int </a:t>
            </a:r>
            <a:r>
              <a:rPr lang="en-IN" dirty="0" err="1">
                <a:latin typeface="Times New Roman" panose="02020603050405020304" pitchFamily="18" charset="0"/>
                <a:cs typeface="Times New Roman" panose="02020603050405020304" pitchFamily="18" charset="0"/>
              </a:rPr>
              <a:t>i</a:t>
            </a:r>
            <a:r>
              <a:rPr lang="en-IN" dirty="0">
                <a:latin typeface="Times New Roman" panose="02020603050405020304" pitchFamily="18" charset="0"/>
                <a:cs typeface="Times New Roman" panose="02020603050405020304" pitchFamily="18" charset="0"/>
              </a:rPr>
              <a:t> = 0;</a:t>
            </a:r>
          </a:p>
          <a:p>
            <a:pPr marL="0" indent="0">
              <a:buNone/>
            </a:pPr>
            <a:r>
              <a:rPr lang="en-IN" dirty="0">
                <a:latin typeface="Times New Roman" panose="02020603050405020304" pitchFamily="18" charset="0"/>
                <a:cs typeface="Times New Roman" panose="02020603050405020304" pitchFamily="18" charset="0"/>
              </a:rPr>
              <a:t>    while (</a:t>
            </a:r>
            <a:r>
              <a:rPr lang="en-IN" dirty="0" err="1">
                <a:latin typeface="Times New Roman" panose="02020603050405020304" pitchFamily="18" charset="0"/>
                <a:cs typeface="Times New Roman" panose="02020603050405020304" pitchFamily="18" charset="0"/>
              </a:rPr>
              <a:t>arr</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i</a:t>
            </a:r>
            <a:r>
              <a:rPr lang="en-IN" dirty="0">
                <a:latin typeface="Times New Roman" panose="02020603050405020304" pitchFamily="18" charset="0"/>
                <a:cs typeface="Times New Roman" panose="02020603050405020304" pitchFamily="18" charset="0"/>
              </a:rPr>
              <a:t>]) </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printf</a:t>
            </a:r>
            <a:r>
              <a:rPr lang="en-IN" dirty="0">
                <a:latin typeface="Times New Roman" panose="02020603050405020304" pitchFamily="18" charset="0"/>
                <a:cs typeface="Times New Roman" panose="02020603050405020304" pitchFamily="18" charset="0"/>
              </a:rPr>
              <a:t>("%c", </a:t>
            </a:r>
            <a:r>
              <a:rPr lang="en-IN" dirty="0" err="1">
                <a:latin typeface="Times New Roman" panose="02020603050405020304" pitchFamily="18" charset="0"/>
                <a:cs typeface="Times New Roman" panose="02020603050405020304" pitchFamily="18" charset="0"/>
              </a:rPr>
              <a:t>arr</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i</a:t>
            </a: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a:t>
            </a:r>
          </a:p>
          <a:p>
            <a:pPr marL="0" indent="0">
              <a:buNone/>
            </a:pPr>
            <a:r>
              <a:rPr lang="en-IN" dirty="0">
                <a:latin typeface="Times New Roman" panose="02020603050405020304" pitchFamily="18" charset="0"/>
                <a:cs typeface="Times New Roman" panose="02020603050405020304" pitchFamily="18" charset="0"/>
              </a:rPr>
              <a:t>    return 0;</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Output</a:t>
            </a:r>
          </a:p>
          <a:p>
            <a:pPr marL="0" indent="0">
              <a:buNone/>
            </a:pPr>
            <a:r>
              <a:rPr lang="en-IN" dirty="0">
                <a:latin typeface="Times New Roman" panose="02020603050405020304" pitchFamily="18" charset="0"/>
                <a:cs typeface="Times New Roman" panose="02020603050405020304" pitchFamily="18" charset="0"/>
              </a:rPr>
              <a:t>john</a:t>
            </a:r>
          </a:p>
        </p:txBody>
      </p:sp>
    </p:spTree>
    <p:extLst>
      <p:ext uri="{BB962C8B-B14F-4D97-AF65-F5344CB8AC3E}">
        <p14:creationId xmlns:p14="http://schemas.microsoft.com/office/powerpoint/2010/main" val="3033855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C5AAF-32BD-067E-7AC9-AF39CE9F358A}"/>
              </a:ext>
            </a:extLst>
          </p:cNvPr>
          <p:cNvSpPr>
            <a:spLocks noGrp="1"/>
          </p:cNvSpPr>
          <p:nvPr>
            <p:ph type="title"/>
          </p:nvPr>
        </p:nvSpPr>
        <p:spPr>
          <a:xfrm>
            <a:off x="838200" y="442452"/>
            <a:ext cx="10515600" cy="1061882"/>
          </a:xfrm>
        </p:spPr>
        <p:txBody>
          <a:bodyPr>
            <a:normAutofit/>
          </a:bodyPr>
          <a:lstStyle/>
          <a:p>
            <a:pPr algn="ctr"/>
            <a:r>
              <a:rPr lang="en-IN" sz="4000" b="1" dirty="0">
                <a:latin typeface="Times New Roman" panose="02020603050405020304" pitchFamily="18" charset="0"/>
                <a:cs typeface="Times New Roman" panose="02020603050405020304" pitchFamily="18" charset="0"/>
              </a:rPr>
              <a:t>ARRAY</a:t>
            </a:r>
          </a:p>
        </p:txBody>
      </p:sp>
      <p:sp>
        <p:nvSpPr>
          <p:cNvPr id="3" name="Content Placeholder 2">
            <a:extLst>
              <a:ext uri="{FF2B5EF4-FFF2-40B4-BE49-F238E27FC236}">
                <a16:creationId xmlns:a16="http://schemas.microsoft.com/office/drawing/2014/main" id="{59603E96-F275-7EAE-31C3-DF60898010AA}"/>
              </a:ext>
            </a:extLst>
          </p:cNvPr>
          <p:cNvSpPr>
            <a:spLocks noGrp="1"/>
          </p:cNvSpPr>
          <p:nvPr>
            <p:ph idx="1"/>
          </p:nvPr>
        </p:nvSpPr>
        <p:spPr>
          <a:xfrm>
            <a:off x="457199" y="1165122"/>
            <a:ext cx="11430001" cy="5545393"/>
          </a:xfrm>
        </p:spPr>
        <p:txBody>
          <a:bodyPr>
            <a:noAutofit/>
          </a:bodyPr>
          <a:lstStyle/>
          <a:p>
            <a:pPr marL="342900" marR="2540" lvl="0" indent="-342900" fontAlgn="base">
              <a:lnSpc>
                <a:spcPct val="100000"/>
              </a:lnSpc>
              <a:spcAft>
                <a:spcPts val="745"/>
              </a:spcAft>
              <a:buClr>
                <a:srgbClr val="000000"/>
              </a:buClr>
              <a:buSzPts val="1200"/>
              <a:buFont typeface="Arial" panose="020B0604020202020204" pitchFamily="34" charset="0"/>
              <a:buChar char="•"/>
            </a:pPr>
            <a:endPar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745"/>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Array is the collection of similar data types or collection of similar entity stored in contiguous memory location. Array of character is a string.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760"/>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Each data item of an array is called an element. And each element is unique and located in separated memory location.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665"/>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Each of elements of an array share a variable but each element having different index no.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known as subscript.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760"/>
              </a:spcAft>
              <a:buClr>
                <a:srgbClr val="000000"/>
              </a:buClr>
              <a:buSzPts val="1200"/>
              <a:buFont typeface="Wingdings" panose="05000000000000000000" pitchFamily="2" charset="2"/>
              <a:buChar char="q"/>
            </a:pPr>
            <a:r>
              <a:rPr lang="en-US" sz="2400" b="1"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An array can be a single dimensional or multi-dimensional and number of subscripts</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determines its dimension.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650"/>
              </a:spcAft>
              <a:buClr>
                <a:srgbClr val="000000"/>
              </a:buClr>
              <a:buSzPts val="1200"/>
              <a:buFont typeface="Wingdings" panose="05000000000000000000" pitchFamily="2" charset="2"/>
              <a:buChar char="q"/>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And number of subscript is always starts with zero. One dimensional array is known as vector and two-dimensional arrays are known as matrix.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5234685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708C0C-4FAD-BFB0-BD57-A3509F75A4CE}"/>
              </a:ext>
            </a:extLst>
          </p:cNvPr>
          <p:cNvSpPr>
            <a:spLocks noGrp="1"/>
          </p:cNvSpPr>
          <p:nvPr>
            <p:ph idx="1"/>
          </p:nvPr>
        </p:nvSpPr>
        <p:spPr>
          <a:xfrm>
            <a:off x="838200" y="-98854"/>
            <a:ext cx="10515600" cy="7043351"/>
          </a:xfrm>
        </p:spPr>
        <p:txBody>
          <a:bodyPr>
            <a:normAutofit/>
          </a:bodyPr>
          <a:lstStyle/>
          <a:p>
            <a:pPr marL="0" indent="0">
              <a:buNone/>
            </a:pPr>
            <a:r>
              <a:rPr lang="en-US" sz="2400" b="1" i="0" dirty="0">
                <a:solidFill>
                  <a:srgbClr val="333333"/>
                </a:solidFill>
                <a:effectLst/>
                <a:latin typeface="Times New Roman" panose="02020603050405020304" pitchFamily="18" charset="0"/>
                <a:cs typeface="Times New Roman" panose="02020603050405020304" pitchFamily="18" charset="0"/>
              </a:rPr>
              <a:t>Example of Accessing Elements of One-Dimensional Array in C</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#include &lt;</a:t>
            </a:r>
            <a:r>
              <a:rPr lang="en-US" sz="1800" b="0" i="0" dirty="0" err="1">
                <a:solidFill>
                  <a:srgbClr val="333333"/>
                </a:solidFill>
                <a:effectLst/>
                <a:latin typeface="Times New Roman" panose="02020603050405020304" pitchFamily="18" charset="0"/>
                <a:cs typeface="Times New Roman" panose="02020603050405020304" pitchFamily="18" charset="0"/>
              </a:rPr>
              <a:t>stdio.h</a:t>
            </a:r>
            <a:r>
              <a:rPr lang="en-US" sz="1800" b="0" i="0" dirty="0">
                <a:solidFill>
                  <a:srgbClr val="333333"/>
                </a:solidFill>
                <a:effectLst/>
                <a:latin typeface="Times New Roman" panose="02020603050405020304" pitchFamily="18" charset="0"/>
                <a:cs typeface="Times New Roman" panose="02020603050405020304" pitchFamily="18" charset="0"/>
              </a:rPr>
              <a:t>&gt;  </a:t>
            </a:r>
          </a:p>
          <a:p>
            <a:pPr marL="0" indent="0" algn="l">
              <a:buNone/>
            </a:pP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main() {  </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numbers[5] = {10, 20, 30, 40, 50};  </a:t>
            </a:r>
          </a:p>
          <a:p>
            <a:pPr marL="0" indent="0" algn="l">
              <a:buNone/>
            </a:pPr>
            <a:r>
              <a:rPr lang="en-US" sz="1800" b="0" i="0" dirty="0" err="1">
                <a:solidFill>
                  <a:srgbClr val="333333"/>
                </a:solidFill>
                <a:effectLst/>
                <a:latin typeface="Times New Roman" panose="02020603050405020304" pitchFamily="18" charset="0"/>
                <a:cs typeface="Times New Roman" panose="02020603050405020304" pitchFamily="18" charset="0"/>
              </a:rPr>
              <a:t>printf</a:t>
            </a:r>
            <a:r>
              <a:rPr lang="en-US" sz="1800" b="0" i="0" dirty="0">
                <a:solidFill>
                  <a:srgbClr val="333333"/>
                </a:solidFill>
                <a:effectLst/>
                <a:latin typeface="Times New Roman" panose="02020603050405020304" pitchFamily="18" charset="0"/>
                <a:cs typeface="Times New Roman" panose="02020603050405020304" pitchFamily="18" charset="0"/>
              </a:rPr>
              <a:t>("The third element of the array is %d\n", numbers[2]);  </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006699"/>
                </a:solidFill>
                <a:effectLst/>
                <a:latin typeface="Times New Roman" panose="02020603050405020304" pitchFamily="18" charset="0"/>
                <a:cs typeface="Times New Roman" panose="02020603050405020304" pitchFamily="18" charset="0"/>
              </a:rPr>
              <a:t>return</a:t>
            </a:r>
            <a:r>
              <a:rPr lang="en-US" sz="18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US" sz="18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endParaRPr lang="en-US" sz="1800" b="0" i="0" dirty="0">
              <a:solidFill>
                <a:srgbClr val="333333"/>
              </a:solidFill>
              <a:effectLst/>
              <a:latin typeface="Times New Roman" panose="02020603050405020304" pitchFamily="18" charset="0"/>
              <a:cs typeface="Times New Roman" panose="02020603050405020304" pitchFamily="18" charset="0"/>
            </a:endParaRPr>
          </a:p>
          <a:p>
            <a:pPr marL="0" indent="0" algn="just">
              <a:buNone/>
            </a:pPr>
            <a:r>
              <a:rPr lang="en-US" sz="1800" b="1" i="0" dirty="0">
                <a:solidFill>
                  <a:srgbClr val="333333"/>
                </a:solidFill>
                <a:effectLst/>
                <a:latin typeface="Times New Roman" panose="02020603050405020304" pitchFamily="18" charset="0"/>
                <a:cs typeface="Times New Roman" panose="02020603050405020304" pitchFamily="18" charset="0"/>
              </a:rPr>
              <a:t>Example of Modifying Elements of One-Dimensional Array in C</a:t>
            </a:r>
            <a:endParaRPr lang="en-US" sz="1800" b="0" i="0" dirty="0">
              <a:solidFill>
                <a:srgbClr val="333333"/>
              </a:solidFill>
              <a:effectLst/>
              <a:latin typeface="Times New Roman" panose="02020603050405020304" pitchFamily="18" charset="0"/>
              <a:cs typeface="Times New Roman" panose="02020603050405020304" pitchFamily="18" charset="0"/>
            </a:endParaRP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#include &lt;</a:t>
            </a:r>
            <a:r>
              <a:rPr lang="en-US" sz="1800" b="0" i="0" dirty="0" err="1">
                <a:solidFill>
                  <a:srgbClr val="333333"/>
                </a:solidFill>
                <a:effectLst/>
                <a:latin typeface="Times New Roman" panose="02020603050405020304" pitchFamily="18" charset="0"/>
                <a:cs typeface="Times New Roman" panose="02020603050405020304" pitchFamily="18" charset="0"/>
              </a:rPr>
              <a:t>stdio.h</a:t>
            </a:r>
            <a:r>
              <a:rPr lang="en-US" sz="1800" b="0" i="0" dirty="0">
                <a:solidFill>
                  <a:srgbClr val="333333"/>
                </a:solidFill>
                <a:effectLst/>
                <a:latin typeface="Times New Roman" panose="02020603050405020304" pitchFamily="18" charset="0"/>
                <a:cs typeface="Times New Roman" panose="02020603050405020304" pitchFamily="18" charset="0"/>
              </a:rPr>
              <a:t>&gt;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main() {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2E8B57"/>
                </a:solidFill>
                <a:effectLst/>
                <a:latin typeface="Times New Roman" panose="02020603050405020304" pitchFamily="18" charset="0"/>
                <a:cs typeface="Times New Roman" panose="02020603050405020304" pitchFamily="18" charset="0"/>
              </a:rPr>
              <a:t>int</a:t>
            </a:r>
            <a:r>
              <a:rPr lang="en-US" sz="1800" b="0" i="0" dirty="0">
                <a:solidFill>
                  <a:srgbClr val="333333"/>
                </a:solidFill>
                <a:effectLst/>
                <a:latin typeface="Times New Roman" panose="02020603050405020304" pitchFamily="18" charset="0"/>
                <a:cs typeface="Times New Roman" panose="02020603050405020304" pitchFamily="18" charset="0"/>
              </a:rPr>
              <a:t> numbers[5] = {10, 20, 30, 40, 50};  </a:t>
            </a:r>
          </a:p>
          <a:p>
            <a:pPr marL="0" indent="0" algn="l">
              <a:spcAft>
                <a:spcPts val="600"/>
              </a:spcAft>
              <a:buNone/>
            </a:pPr>
            <a:r>
              <a:rPr lang="en-US" sz="1800" b="0" i="0" dirty="0" err="1">
                <a:solidFill>
                  <a:srgbClr val="333333"/>
                </a:solidFill>
                <a:effectLst/>
                <a:latin typeface="Times New Roman" panose="02020603050405020304" pitchFamily="18" charset="0"/>
                <a:cs typeface="Times New Roman" panose="02020603050405020304" pitchFamily="18" charset="0"/>
              </a:rPr>
              <a:t>printf</a:t>
            </a:r>
            <a:r>
              <a:rPr lang="en-US" sz="1800" b="0" i="0" dirty="0">
                <a:solidFill>
                  <a:srgbClr val="333333"/>
                </a:solidFill>
                <a:effectLst/>
                <a:latin typeface="Times New Roman" panose="02020603050405020304" pitchFamily="18" charset="0"/>
                <a:cs typeface="Times New Roman" panose="02020603050405020304" pitchFamily="18" charset="0"/>
              </a:rPr>
              <a:t>("The third element of the array is %d\n", numbers[2]);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numbers[2] = 35;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0" i="0" dirty="0" err="1">
                <a:solidFill>
                  <a:srgbClr val="333333"/>
                </a:solidFill>
                <a:effectLst/>
                <a:latin typeface="Times New Roman" panose="02020603050405020304" pitchFamily="18" charset="0"/>
                <a:cs typeface="Times New Roman" panose="02020603050405020304" pitchFamily="18" charset="0"/>
              </a:rPr>
              <a:t>printf</a:t>
            </a:r>
            <a:r>
              <a:rPr lang="en-US" sz="1800" b="0" i="0" dirty="0">
                <a:solidFill>
                  <a:srgbClr val="333333"/>
                </a:solidFill>
                <a:effectLst/>
                <a:latin typeface="Times New Roman" panose="02020603050405020304" pitchFamily="18" charset="0"/>
                <a:cs typeface="Times New Roman" panose="02020603050405020304" pitchFamily="18" charset="0"/>
              </a:rPr>
              <a:t>("The third element of the array is now %d\n", numbers[2]);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r>
              <a:rPr lang="en-US" sz="1800" b="1" i="0" dirty="0">
                <a:solidFill>
                  <a:srgbClr val="006699"/>
                </a:solidFill>
                <a:effectLst/>
                <a:latin typeface="Times New Roman" panose="02020603050405020304" pitchFamily="18" charset="0"/>
                <a:cs typeface="Times New Roman" panose="02020603050405020304" pitchFamily="18" charset="0"/>
              </a:rPr>
              <a:t>return</a:t>
            </a:r>
            <a:r>
              <a:rPr lang="en-US" sz="1800" b="0" i="0" dirty="0">
                <a:solidFill>
                  <a:srgbClr val="333333"/>
                </a:solidFill>
                <a:effectLst/>
                <a:latin typeface="Times New Roman" panose="02020603050405020304" pitchFamily="18" charset="0"/>
                <a:cs typeface="Times New Roman" panose="02020603050405020304" pitchFamily="18" charset="0"/>
              </a:rPr>
              <a:t> 0;   </a:t>
            </a:r>
          </a:p>
          <a:p>
            <a:pPr marL="0" indent="0" algn="l">
              <a:spcAft>
                <a:spcPts val="600"/>
              </a:spcAft>
              <a:buNone/>
            </a:pPr>
            <a:r>
              <a:rPr lang="en-US" sz="1800" b="0" i="0" dirty="0">
                <a:solidFill>
                  <a:srgbClr val="333333"/>
                </a:solidFill>
                <a:effectLst/>
                <a:latin typeface="Times New Roman" panose="02020603050405020304" pitchFamily="18" charset="0"/>
                <a:cs typeface="Times New Roman" panose="02020603050405020304" pitchFamily="18" charset="0"/>
              </a:rPr>
              <a:t>}   </a:t>
            </a:r>
          </a:p>
          <a:p>
            <a:pPr marL="0" indent="0">
              <a:buNone/>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6569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FEA51F-A816-D8CC-B249-0D6FDD968175}"/>
              </a:ext>
            </a:extLst>
          </p:cNvPr>
          <p:cNvSpPr>
            <a:spLocks noGrp="1"/>
          </p:cNvSpPr>
          <p:nvPr>
            <p:ph idx="1"/>
          </p:nvPr>
        </p:nvSpPr>
        <p:spPr>
          <a:xfrm>
            <a:off x="838200" y="412954"/>
            <a:ext cx="10515600" cy="6219493"/>
          </a:xfrm>
        </p:spPr>
        <p:txBody>
          <a:bodyPr/>
          <a:lstStyle/>
          <a:p>
            <a:pPr marL="0" indent="0">
              <a:buNone/>
            </a:pPr>
            <a:r>
              <a:rPr lang="en-US" b="1" kern="0" dirty="0">
                <a:solidFill>
                  <a:srgbClr val="000000"/>
                </a:solidFill>
                <a:effectLst/>
                <a:latin typeface="Times New Roman" panose="02020603050405020304" pitchFamily="18" charset="0"/>
                <a:ea typeface="Times New Roman" panose="02020603050405020304" pitchFamily="18" charset="0"/>
              </a:rPr>
              <a:t>Two dimensional arrays: </a:t>
            </a:r>
            <a:endParaRPr lang="en-IN" b="1" kern="0" dirty="0">
              <a:solidFill>
                <a:srgbClr val="000000"/>
              </a:solidFill>
              <a:effectLst/>
              <a:latin typeface="Times New Roman" panose="02020603050405020304" pitchFamily="18" charset="0"/>
              <a:ea typeface="Times New Roman" panose="02020603050405020304" pitchFamily="18" charset="0"/>
            </a:endParaRPr>
          </a:p>
          <a:p>
            <a:pPr marL="0" marR="16129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Two dimensional array is known as matrix. The array declaration in both the array i.e.in single dimensional array single subscript is used and in two dimensional array two subscripts are is used.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Its syntax is: </a:t>
            </a:r>
            <a:r>
              <a:rPr lang="en-US" sz="2400" dirty="0">
                <a:solidFill>
                  <a:srgbClr val="000000"/>
                </a:solidFill>
                <a:effectLst/>
                <a:latin typeface="Times New Roman" panose="02020603050405020304" pitchFamily="18" charset="0"/>
                <a:ea typeface="Times New Roman" panose="02020603050405020304" pitchFamily="18" charset="0"/>
              </a:rPr>
              <a:t>Data-type array name[row][column];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90"/>
              </a:spcAft>
              <a:buNone/>
            </a:pPr>
            <a:r>
              <a:rPr lang="en-US" sz="2400" dirty="0">
                <a:solidFill>
                  <a:srgbClr val="000000"/>
                </a:solidFill>
                <a:effectLst/>
                <a:latin typeface="Times New Roman" panose="02020603050405020304" pitchFamily="18" charset="0"/>
                <a:ea typeface="Times New Roman" panose="02020603050405020304" pitchFamily="18" charset="0"/>
              </a:rPr>
              <a:t>Or we can say 2-d array is a collection of 1-D array placed one below the other.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Total no. of elements in 2-D array is calculated as </a:t>
            </a:r>
            <a:r>
              <a:rPr lang="en-US" sz="2400" b="1" dirty="0">
                <a:solidFill>
                  <a:srgbClr val="000000"/>
                </a:solidFill>
                <a:effectLst/>
                <a:latin typeface="Times New Roman" panose="02020603050405020304" pitchFamily="18" charset="0"/>
                <a:ea typeface="Times New Roman" panose="02020603050405020304" pitchFamily="18" charset="0"/>
              </a:rPr>
              <a:t>row*column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Example:-int a[2][3];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Total no of elements=row*column is 2*3 =6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It means the matrix consist of 2 rows and 3 columns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pic>
        <p:nvPicPr>
          <p:cNvPr id="2" name="Picture 1">
            <a:extLst>
              <a:ext uri="{FF2B5EF4-FFF2-40B4-BE49-F238E27FC236}">
                <a16:creationId xmlns:a16="http://schemas.microsoft.com/office/drawing/2014/main" id="{AC497F98-55B4-DF30-145E-D754B20640EA}"/>
              </a:ext>
            </a:extLst>
          </p:cNvPr>
          <p:cNvPicPr>
            <a:picLocks noChangeAspect="1"/>
          </p:cNvPicPr>
          <p:nvPr/>
        </p:nvPicPr>
        <p:blipFill>
          <a:blip r:embed="rId2"/>
          <a:stretch>
            <a:fillRect/>
          </a:stretch>
        </p:blipFill>
        <p:spPr>
          <a:xfrm>
            <a:off x="7658100" y="3925824"/>
            <a:ext cx="4343400" cy="2519222"/>
          </a:xfrm>
          <a:prstGeom prst="rect">
            <a:avLst/>
          </a:prstGeom>
        </p:spPr>
      </p:pic>
    </p:spTree>
    <p:extLst>
      <p:ext uri="{BB962C8B-B14F-4D97-AF65-F5344CB8AC3E}">
        <p14:creationId xmlns:p14="http://schemas.microsoft.com/office/powerpoint/2010/main" val="566301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369937-C3E2-8183-F3E8-ABF8AA5B5871}"/>
              </a:ext>
            </a:extLst>
          </p:cNvPr>
          <p:cNvSpPr>
            <a:spLocks noGrp="1"/>
          </p:cNvSpPr>
          <p:nvPr>
            <p:ph idx="1"/>
          </p:nvPr>
        </p:nvSpPr>
        <p:spPr>
          <a:xfrm>
            <a:off x="838200" y="280219"/>
            <a:ext cx="10515600" cy="6076336"/>
          </a:xfrm>
        </p:spPr>
        <p:txBody>
          <a:bodyPr/>
          <a:lstStyle/>
          <a:p>
            <a:pPr marL="6350" marR="2540" indent="-6350">
              <a:lnSpc>
                <a:spcPct val="100000"/>
              </a:lnSpc>
              <a:spcAft>
                <a:spcPts val="225"/>
              </a:spcAft>
            </a:pPr>
            <a:r>
              <a:rPr lang="en-US" sz="1800" dirty="0">
                <a:solidFill>
                  <a:srgbClr val="000000"/>
                </a:solidFill>
                <a:effectLst/>
                <a:latin typeface="Times New Roman" panose="02020603050405020304" pitchFamily="18" charset="0"/>
                <a:ea typeface="Times New Roman" panose="02020603050405020304" pitchFamily="18" charset="0"/>
              </a:rPr>
              <a:t>For example:-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20 2 7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680"/>
              </a:spcAft>
              <a:buNone/>
            </a:pPr>
            <a:r>
              <a:rPr lang="en-US" sz="1800" dirty="0">
                <a:solidFill>
                  <a:srgbClr val="000000"/>
                </a:solidFill>
                <a:effectLst/>
                <a:latin typeface="Times New Roman" panose="02020603050405020304" pitchFamily="18" charset="0"/>
                <a:ea typeface="Times New Roman" panose="02020603050405020304" pitchFamily="18" charset="0"/>
              </a:rPr>
              <a:t> 8 3 15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Positions of 2-D array elements in an array are as below</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00 01 02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10 11 12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139065"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Position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marR="139065"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 Elements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sz="1800" dirty="0">
                <a:solidFill>
                  <a:srgbClr val="000000"/>
                </a:solidFill>
                <a:effectLst/>
                <a:latin typeface="Times New Roman" panose="02020603050405020304" pitchFamily="18" charset="0"/>
                <a:ea typeface="Times New Roman" panose="02020603050405020304" pitchFamily="18" charset="0"/>
              </a:rPr>
              <a:t>Memory allocations</a:t>
            </a:r>
          </a:p>
          <a:p>
            <a:pPr marL="0" indent="0">
              <a:buNone/>
            </a:pPr>
            <a:r>
              <a:rPr lang="en-US" sz="1800" dirty="0">
                <a:solidFill>
                  <a:srgbClr val="000000"/>
                </a:solidFill>
                <a:latin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4292420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B95A7E-E037-3535-B516-57D1E818B4CB}"/>
              </a:ext>
            </a:extLst>
          </p:cNvPr>
          <p:cNvSpPr>
            <a:spLocks noGrp="1"/>
          </p:cNvSpPr>
          <p:nvPr>
            <p:ph idx="1"/>
          </p:nvPr>
        </p:nvSpPr>
        <p:spPr>
          <a:xfrm>
            <a:off x="838200" y="463296"/>
            <a:ext cx="10515600" cy="6291072"/>
          </a:xfrm>
        </p:spPr>
        <p:txBody>
          <a:bodyPr>
            <a:normAutofit/>
          </a:bodyPr>
          <a:lstStyle/>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#include&lt;stdio.h&gt;  </a:t>
            </a:r>
          </a:p>
          <a:p>
            <a:pPr marL="0" indent="0" algn="l">
              <a:buNone/>
            </a:pPr>
            <a:r>
              <a:rPr lang="en-IN" sz="2600" b="1" i="0" dirty="0">
                <a:solidFill>
                  <a:srgbClr val="2E8B57"/>
                </a:solidFill>
                <a:effectLst/>
                <a:latin typeface="Times New Roman" panose="02020603050405020304" pitchFamily="18" charset="0"/>
                <a:cs typeface="Times New Roman" panose="02020603050405020304" pitchFamily="18" charset="0"/>
              </a:rPr>
              <a:t>int</a:t>
            </a:r>
            <a:r>
              <a:rPr lang="en-IN" sz="2600" b="0" i="0" dirty="0">
                <a:solidFill>
                  <a:srgbClr val="333333"/>
                </a:solidFill>
                <a:effectLst/>
                <a:latin typeface="Times New Roman" panose="02020603050405020304" pitchFamily="18" charset="0"/>
                <a:cs typeface="Times New Roman" panose="02020603050405020304" pitchFamily="18" charset="0"/>
              </a:rPr>
              <a:t> main(){      </a:t>
            </a:r>
          </a:p>
          <a:p>
            <a:pPr marL="0" indent="0" algn="l">
              <a:buNone/>
            </a:pPr>
            <a:r>
              <a:rPr lang="en-IN" sz="2600" b="1" i="0" dirty="0">
                <a:solidFill>
                  <a:srgbClr val="2E8B57"/>
                </a:solidFill>
                <a:effectLst/>
                <a:latin typeface="Times New Roman" panose="02020603050405020304" pitchFamily="18" charset="0"/>
                <a:cs typeface="Times New Roman" panose="02020603050405020304" pitchFamily="18" charset="0"/>
              </a:rPr>
              <a:t>int</a:t>
            </a: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=0,j=0;    </a:t>
            </a:r>
          </a:p>
          <a:p>
            <a:pPr marL="0" indent="0" algn="l">
              <a:buNone/>
            </a:pPr>
            <a:r>
              <a:rPr lang="en-IN" sz="2600" b="1" i="0" dirty="0">
                <a:solidFill>
                  <a:srgbClr val="2E8B57"/>
                </a:solidFill>
                <a:effectLst/>
                <a:latin typeface="Times New Roman" panose="02020603050405020304" pitchFamily="18" charset="0"/>
                <a:cs typeface="Times New Roman" panose="02020603050405020304" pitchFamily="18" charset="0"/>
              </a:rPr>
              <a:t>int</a:t>
            </a: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0" i="0" dirty="0" err="1">
                <a:solidFill>
                  <a:srgbClr val="333333"/>
                </a:solidFill>
                <a:effectLst/>
                <a:latin typeface="Times New Roman" panose="02020603050405020304" pitchFamily="18" charset="0"/>
                <a:cs typeface="Times New Roman" panose="02020603050405020304" pitchFamily="18" charset="0"/>
              </a:rPr>
              <a:t>arr</a:t>
            </a:r>
            <a:r>
              <a:rPr lang="en-IN" sz="2600" b="0" i="0" dirty="0">
                <a:solidFill>
                  <a:srgbClr val="333333"/>
                </a:solidFill>
                <a:effectLst/>
                <a:latin typeface="Times New Roman" panose="02020603050405020304" pitchFamily="18" charset="0"/>
                <a:cs typeface="Times New Roman" panose="02020603050405020304" pitchFamily="18" charset="0"/>
              </a:rPr>
              <a:t>[4][3]={{1,2,3},{2,3,4},{3,4,5},{4,5,6}};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//traversing 2D array    </a:t>
            </a:r>
          </a:p>
          <a:p>
            <a:pPr marL="0" indent="0" algn="l">
              <a:buNone/>
            </a:pPr>
            <a:r>
              <a:rPr lang="en-IN" sz="2600" b="1" i="0" dirty="0">
                <a:solidFill>
                  <a:srgbClr val="006699"/>
                </a:solidFill>
                <a:effectLst/>
                <a:latin typeface="Times New Roman" panose="02020603050405020304" pitchFamily="18" charset="0"/>
                <a:cs typeface="Times New Roman" panose="02020603050405020304" pitchFamily="18" charset="0"/>
              </a:rPr>
              <a:t>for</a:t>
            </a:r>
            <a:r>
              <a:rPr lang="en-IN" sz="2600" b="0" i="0" dirty="0">
                <a:solidFill>
                  <a:srgbClr val="333333"/>
                </a:solidFill>
                <a:effectLst/>
                <a:latin typeface="Times New Roman" panose="02020603050405020304" pitchFamily="18" charset="0"/>
                <a:cs typeface="Times New Roman" panose="02020603050405020304" pitchFamily="18" charset="0"/>
              </a:rPr>
              <a:t>(</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=0;i&lt;4;i++){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1" i="0" dirty="0">
                <a:solidFill>
                  <a:srgbClr val="006699"/>
                </a:solidFill>
                <a:effectLst/>
                <a:latin typeface="Times New Roman" panose="02020603050405020304" pitchFamily="18" charset="0"/>
                <a:cs typeface="Times New Roman" panose="02020603050405020304" pitchFamily="18" charset="0"/>
              </a:rPr>
              <a:t>for</a:t>
            </a:r>
            <a:r>
              <a:rPr lang="en-IN" sz="2600" b="0" i="0" dirty="0">
                <a:solidFill>
                  <a:srgbClr val="333333"/>
                </a:solidFill>
                <a:effectLst/>
                <a:latin typeface="Times New Roman" panose="02020603050405020304" pitchFamily="18" charset="0"/>
                <a:cs typeface="Times New Roman" panose="02020603050405020304" pitchFamily="18" charset="0"/>
              </a:rPr>
              <a:t>(j=0;j&lt;3;j++){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a:t>
            </a:r>
            <a:r>
              <a:rPr lang="en-IN" sz="2600" b="0" i="0" dirty="0" err="1">
                <a:solidFill>
                  <a:srgbClr val="333333"/>
                </a:solidFill>
                <a:effectLst/>
                <a:latin typeface="Times New Roman" panose="02020603050405020304" pitchFamily="18" charset="0"/>
                <a:cs typeface="Times New Roman" panose="02020603050405020304" pitchFamily="18" charset="0"/>
              </a:rPr>
              <a:t>printf</a:t>
            </a:r>
            <a:r>
              <a:rPr lang="en-IN" sz="2600" b="0" i="0" dirty="0">
                <a:solidFill>
                  <a:srgbClr val="333333"/>
                </a:solidFill>
                <a:effectLst/>
                <a:latin typeface="Times New Roman" panose="02020603050405020304" pitchFamily="18" charset="0"/>
                <a:cs typeface="Times New Roman" panose="02020603050405020304" pitchFamily="18" charset="0"/>
              </a:rPr>
              <a:t>("</a:t>
            </a:r>
            <a:r>
              <a:rPr lang="en-IN" sz="2600" b="0" i="0" dirty="0" err="1">
                <a:solidFill>
                  <a:srgbClr val="333333"/>
                </a:solidFill>
                <a:effectLst/>
                <a:latin typeface="Times New Roman" panose="02020603050405020304" pitchFamily="18" charset="0"/>
                <a:cs typeface="Times New Roman" panose="02020603050405020304" pitchFamily="18" charset="0"/>
              </a:rPr>
              <a:t>arr</a:t>
            </a:r>
            <a:r>
              <a:rPr lang="en-IN" sz="2600" b="0" i="0" dirty="0">
                <a:solidFill>
                  <a:srgbClr val="333333"/>
                </a:solidFill>
                <a:effectLst/>
                <a:latin typeface="Times New Roman" panose="02020603050405020304" pitchFamily="18" charset="0"/>
                <a:cs typeface="Times New Roman" panose="02020603050405020304" pitchFamily="18" charset="0"/>
              </a:rPr>
              <a:t>[%d] [%d] = %d \n",</a:t>
            </a:r>
            <a:r>
              <a:rPr lang="en-IN" sz="2600" b="0" i="0" dirty="0" err="1">
                <a:solidFill>
                  <a:srgbClr val="333333"/>
                </a:solidFill>
                <a:effectLst/>
                <a:latin typeface="Times New Roman" panose="02020603050405020304" pitchFamily="18" charset="0"/>
                <a:cs typeface="Times New Roman" panose="02020603050405020304" pitchFamily="18" charset="0"/>
              </a:rPr>
              <a:t>i,j,arr</a:t>
            </a:r>
            <a:r>
              <a:rPr lang="en-IN" sz="2600" b="0" i="0" dirty="0">
                <a:solidFill>
                  <a:srgbClr val="333333"/>
                </a:solidFill>
                <a:effectLst/>
                <a:latin typeface="Times New Roman" panose="02020603050405020304" pitchFamily="18" charset="0"/>
                <a:cs typeface="Times New Roman" panose="02020603050405020304" pitchFamily="18" charset="0"/>
              </a:rPr>
              <a:t>[</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][j]);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}//end of j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}//end of </a:t>
            </a:r>
            <a:r>
              <a:rPr lang="en-IN" sz="2600" b="0" i="0" dirty="0" err="1">
                <a:solidFill>
                  <a:srgbClr val="333333"/>
                </a:solidFill>
                <a:effectLst/>
                <a:latin typeface="Times New Roman" panose="02020603050405020304" pitchFamily="18" charset="0"/>
                <a:cs typeface="Times New Roman" panose="02020603050405020304" pitchFamily="18" charset="0"/>
              </a:rPr>
              <a:t>i</a:t>
            </a:r>
            <a:r>
              <a:rPr lang="en-IN" sz="26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600" b="1" i="0" dirty="0">
                <a:solidFill>
                  <a:srgbClr val="006699"/>
                </a:solidFill>
                <a:effectLst/>
                <a:latin typeface="Times New Roman" panose="02020603050405020304" pitchFamily="18" charset="0"/>
                <a:cs typeface="Times New Roman" panose="02020603050405020304" pitchFamily="18" charset="0"/>
              </a:rPr>
              <a:t>return</a:t>
            </a:r>
            <a:r>
              <a:rPr lang="en-IN" sz="26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IN" sz="2600" b="0" i="0" dirty="0">
                <a:solidFill>
                  <a:srgbClr val="333333"/>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1813878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DC55E2-BF90-FD33-63DD-71CDF3BED3A1}"/>
              </a:ext>
            </a:extLst>
          </p:cNvPr>
          <p:cNvSpPr>
            <a:spLocks noGrp="1"/>
          </p:cNvSpPr>
          <p:nvPr>
            <p:ph idx="1"/>
          </p:nvPr>
        </p:nvSpPr>
        <p:spPr>
          <a:xfrm>
            <a:off x="838200" y="426720"/>
            <a:ext cx="10515600" cy="5750243"/>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[0][0] = 1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[0][1] = 2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[0][2] = 3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[1][0] = 2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[1][1] = 3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[1][2] = 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[2][0] = 3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[2][1] = 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[2][2] = 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[3][0] = 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[3][1] = 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arr</a:t>
            </a:r>
            <a:r>
              <a:rPr kumimoji="0" lang="en-US" altLang="en-US"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[3][2] = 6</a:t>
            </a:r>
            <a:r>
              <a:rPr kumimoji="0" lang="en-US" altLang="en-US" sz="11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1957880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BBC79AC-1D68-CEB2-FA93-1E933FDD5D78}"/>
              </a:ext>
            </a:extLst>
          </p:cNvPr>
          <p:cNvSpPr>
            <a:spLocks noGrp="1"/>
          </p:cNvSpPr>
          <p:nvPr>
            <p:ph idx="1"/>
          </p:nvPr>
        </p:nvSpPr>
        <p:spPr>
          <a:xfrm>
            <a:off x="838200" y="414528"/>
            <a:ext cx="10515600" cy="5762435"/>
          </a:xfrm>
        </p:spPr>
        <p:txBody>
          <a:bodyPr>
            <a:normAutofit/>
          </a:bodyPr>
          <a:lstStyle/>
          <a:p>
            <a:pPr marL="258445" indent="0">
              <a:spcAft>
                <a:spcPts val="1395"/>
              </a:spcAft>
              <a:buNone/>
            </a:pPr>
            <a:r>
              <a:rPr lang="en-US" sz="2400" b="1" kern="0" dirty="0">
                <a:solidFill>
                  <a:srgbClr val="000000"/>
                </a:solidFill>
                <a:effectLst/>
                <a:latin typeface="Times New Roman" panose="02020603050405020304" pitchFamily="18" charset="0"/>
                <a:ea typeface="Times New Roman" panose="02020603050405020304" pitchFamily="18" charset="0"/>
              </a:rPr>
              <a:t>Searching:</a:t>
            </a:r>
            <a:endParaRPr lang="en-IN" sz="2400" b="1" kern="0" dirty="0">
              <a:solidFill>
                <a:srgbClr val="000000"/>
              </a:solidFill>
              <a:effectLst/>
              <a:latin typeface="Times New Roman" panose="02020603050405020304" pitchFamily="18" charset="0"/>
              <a:ea typeface="Times New Roman" panose="02020603050405020304" pitchFamily="18" charset="0"/>
            </a:endParaRPr>
          </a:p>
          <a:p>
            <a:pPr marL="447675" marR="164465" indent="0" algn="just">
              <a:lnSpc>
                <a:spcPct val="98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This is the process by which one searches the group of elements for the desired element. There are different methods of searching but let us deal two popular methods of searching and they are linear search and binary search.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5720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Linear Search: </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733425" marR="2540" indent="-285750" algn="just">
              <a:lnSpc>
                <a:spcPct val="98000"/>
              </a:lnSpc>
              <a:spcAft>
                <a:spcPts val="225"/>
              </a:spcAft>
              <a:buFont typeface="Wingdings" panose="05000000000000000000" pitchFamily="2" charset="2"/>
              <a:buChar char="§"/>
            </a:pPr>
            <a:r>
              <a:rPr lang="en-US" sz="2400" dirty="0">
                <a:solidFill>
                  <a:srgbClr val="000000"/>
                </a:solidFill>
                <a:effectLst/>
                <a:latin typeface="Times New Roman" panose="02020603050405020304" pitchFamily="18" charset="0"/>
                <a:ea typeface="Times New Roman" panose="02020603050405020304" pitchFamily="18" charset="0"/>
              </a:rPr>
              <a:t>This is one of the simplest techniques for searching an unordered table for a particular element.</a:t>
            </a:r>
            <a:endParaRPr lang="en-IN" sz="2400" dirty="0">
              <a:solidFill>
                <a:srgbClr val="000000"/>
              </a:solidFill>
              <a:effectLst/>
              <a:latin typeface="Times New Roman" panose="02020603050405020304" pitchFamily="18" charset="0"/>
              <a:ea typeface="Times New Roman" panose="02020603050405020304" pitchFamily="18" charset="0"/>
            </a:endParaRPr>
          </a:p>
          <a:p>
            <a:pPr marL="782320" marR="2540" indent="-285750" algn="just">
              <a:lnSpc>
                <a:spcPct val="100000"/>
              </a:lnSpc>
              <a:spcAft>
                <a:spcPts val="225"/>
              </a:spcAft>
              <a:buFont typeface="Wingdings" panose="05000000000000000000" pitchFamily="2" charset="2"/>
              <a:buChar char="§"/>
            </a:pPr>
            <a:r>
              <a:rPr lang="en-US" sz="2400" dirty="0">
                <a:solidFill>
                  <a:srgbClr val="000000"/>
                </a:solidFill>
                <a:effectLst/>
                <a:latin typeface="Times New Roman" panose="02020603050405020304" pitchFamily="18" charset="0"/>
                <a:ea typeface="Times New Roman" panose="02020603050405020304" pitchFamily="18" charset="0"/>
              </a:rPr>
              <a:t>In this each and every entry in the table is checked in a sequential manner until the desired element is found.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Binary Search: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504825" marR="2540" indent="-285750">
              <a:lnSpc>
                <a:spcPct val="100000"/>
              </a:lnSpc>
              <a:spcAft>
                <a:spcPts val="225"/>
              </a:spcAft>
              <a:buFont typeface="Wingdings" panose="05000000000000000000" pitchFamily="2" charset="2"/>
              <a:buChar char="§"/>
            </a:pPr>
            <a:r>
              <a:rPr lang="en-US" sz="2400" dirty="0">
                <a:solidFill>
                  <a:srgbClr val="000000"/>
                </a:solidFill>
                <a:effectLst/>
                <a:latin typeface="Times New Roman" panose="02020603050405020304" pitchFamily="18" charset="0"/>
                <a:ea typeface="Times New Roman" panose="02020603050405020304" pitchFamily="18" charset="0"/>
              </a:rPr>
              <a:t>In binary search the basic requirement is the elements of the array should have been sorted alphabetically or numerically in the ascending order.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965200" marR="2540" indent="-285750">
              <a:lnSpc>
                <a:spcPct val="100000"/>
              </a:lnSpc>
              <a:spcAft>
                <a:spcPts val="80"/>
              </a:spcAft>
              <a:buFont typeface="Wingdings" panose="05000000000000000000" pitchFamily="2" charset="2"/>
              <a:buChar char="§"/>
            </a:pP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666063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0FB2647-9544-A074-8159-7297DF7DD45C}"/>
              </a:ext>
            </a:extLst>
          </p:cNvPr>
          <p:cNvSpPr>
            <a:spLocks noGrp="1"/>
          </p:cNvSpPr>
          <p:nvPr>
            <p:ph idx="1"/>
          </p:nvPr>
        </p:nvSpPr>
        <p:spPr>
          <a:xfrm>
            <a:off x="838200" y="463296"/>
            <a:ext cx="10515600" cy="6144768"/>
          </a:xfrm>
        </p:spPr>
        <p:txBody>
          <a:bodyPr>
            <a:normAutofit fontScale="92500" lnSpcReduction="10000"/>
          </a:bodyPr>
          <a:lstStyle/>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#include</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define</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MAX_SIZE 100      // Maximum array size </a:t>
            </a:r>
          </a:p>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[MAX_SIZE]; </a:t>
            </a:r>
          </a:p>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size,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found;     /* Input size of array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size of array: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&amp;size);                  /* Input elements of array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elements in array: "); </a:t>
            </a:r>
          </a:p>
          <a:p>
            <a:pPr marL="0" indent="0">
              <a:buNone/>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for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=0;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&lt;size; </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&amp;</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arr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nEnter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element to search: "); </a:t>
            </a:r>
          </a:p>
          <a:p>
            <a:pPr marL="0" indent="0">
              <a:buNone/>
            </a:pP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&amp;</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a:ln>
                  <a:noFill/>
                </a:ln>
                <a:solidFill>
                  <a:srgbClr val="999999"/>
                </a:solidFill>
                <a:effectLst/>
                <a:latin typeface="Consolas" panose="020B0609020204030204" pitchFamily="49" charset="0"/>
              </a:rPr>
              <a:t>;</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1702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17F426-0A8A-9194-D3C0-D2658A9EB645}"/>
              </a:ext>
            </a:extLst>
          </p:cNvPr>
          <p:cNvSpPr>
            <a:spLocks noGrp="1"/>
          </p:cNvSpPr>
          <p:nvPr>
            <p:ph idx="1"/>
          </p:nvPr>
        </p:nvSpPr>
        <p:spPr>
          <a:xfrm>
            <a:off x="838200" y="182880"/>
            <a:ext cx="10515600" cy="6675120"/>
          </a:xfrm>
        </p:spPr>
        <p:txBody>
          <a:bodyPr>
            <a:normAutofit fontScale="55000" lnSpcReduction="20000"/>
          </a:bodyPr>
          <a:lstStyle/>
          <a:p>
            <a:pPr marL="0" indent="0">
              <a:buNone/>
            </a:pPr>
            <a:r>
              <a:rPr kumimoji="0" lang="en-US" altLang="en-US" sz="2800" b="0" i="0" u="none" strike="noStrike" cap="none" normalizeH="0" baseline="0" dirty="0">
                <a:ln>
                  <a:noFill/>
                </a:ln>
                <a:solidFill>
                  <a:srgbClr val="000000"/>
                </a:solidFill>
                <a:effectLst/>
                <a:latin typeface="Consolas" panose="020B0609020204030204" pitchFamily="49"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found = 0;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for</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=0;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&lt;size;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if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arr</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found = 1;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break</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endParaRPr lang="en-US" altLang="en-US" sz="3200" dirty="0">
              <a:latin typeface="Times New Roman" panose="02020603050405020304" pitchFamily="18" charset="0"/>
              <a:cs typeface="Times New Roman" panose="02020603050405020304" pitchFamily="18" charset="0"/>
            </a:endParaRP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if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(found == 1)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n%d</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is found at position %d",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i</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+ 1);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else</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n%d</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is not found in the array", </a:t>
            </a:r>
            <a:r>
              <a:rPr kumimoji="0" lang="en-US" altLang="en-US" sz="3200" b="0" i="0" u="none" strike="noStrike" cap="none" normalizeH="0" baseline="0" dirty="0" err="1">
                <a:ln>
                  <a:noFill/>
                </a:ln>
                <a:effectLst/>
                <a:latin typeface="Times New Roman" panose="02020603050405020304" pitchFamily="18" charset="0"/>
                <a:cs typeface="Times New Roman" panose="02020603050405020304" pitchFamily="18" charset="0"/>
              </a:rPr>
              <a:t>toSearch</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indent="0">
              <a:buNone/>
            </a:pPr>
            <a:r>
              <a:rPr kumimoji="0" lang="en-US" altLang="en-US" sz="32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0; </a:t>
            </a:r>
          </a:p>
          <a:p>
            <a:pPr marL="0" indent="0">
              <a:buNone/>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sz="3200" dirty="0">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5902514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FDD934-B1AF-27F0-317E-D20752C5F299}"/>
              </a:ext>
            </a:extLst>
          </p:cNvPr>
          <p:cNvSpPr>
            <a:spLocks noGrp="1"/>
          </p:cNvSpPr>
          <p:nvPr>
            <p:ph idx="1"/>
          </p:nvPr>
        </p:nvSpPr>
        <p:spPr>
          <a:xfrm>
            <a:off x="838200" y="1133856"/>
            <a:ext cx="10515600" cy="5006531"/>
          </a:xfrm>
        </p:spPr>
        <p:txBody>
          <a:bodyPr/>
          <a:lstStyle/>
          <a:p>
            <a:pPr marL="0" indent="0">
              <a:buNone/>
            </a:pPr>
            <a:r>
              <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Output</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Enter size of array: 10</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Enter elements in array: 10 12 20 25 13 10 9 40 60 5 </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Enter element to search: 25 </a:t>
            </a:r>
          </a:p>
          <a:p>
            <a:pPr marL="0" indent="0">
              <a:buNone/>
            </a:pP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25 is found at position 4</a:t>
            </a:r>
            <a:r>
              <a:rPr kumimoji="0" lang="en-US" altLang="en-US" sz="9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233580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50718A-D3CC-664E-4437-208B632BE877}"/>
              </a:ext>
            </a:extLst>
          </p:cNvPr>
          <p:cNvSpPr>
            <a:spLocks noGrp="1"/>
          </p:cNvSpPr>
          <p:nvPr>
            <p:ph idx="1"/>
          </p:nvPr>
        </p:nvSpPr>
        <p:spPr>
          <a:xfrm>
            <a:off x="838200" y="605481"/>
            <a:ext cx="10515600" cy="5571482"/>
          </a:xfrm>
        </p:spPr>
        <p:txBody>
          <a:bodyPr>
            <a:normAutofit/>
          </a:bodyPr>
          <a:lstStyle/>
          <a:p>
            <a:pPr indent="0">
              <a:spcAft>
                <a:spcPts val="1400"/>
              </a:spcAft>
              <a:buNone/>
            </a:pPr>
            <a:r>
              <a:rPr lang="en-US" sz="2400" b="1" kern="0" dirty="0">
                <a:solidFill>
                  <a:srgbClr val="000000"/>
                </a:solidFill>
                <a:effectLst/>
                <a:latin typeface="Times New Roman" panose="02020603050405020304" pitchFamily="18" charset="0"/>
                <a:ea typeface="Times New Roman" panose="02020603050405020304" pitchFamily="18" charset="0"/>
              </a:rPr>
              <a:t>Sorting:</a:t>
            </a:r>
            <a:endParaRPr lang="en-IN" sz="2400" b="1" kern="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46000"/>
              </a:lnSpc>
              <a:spcAft>
                <a:spcPts val="650"/>
              </a:spcAft>
              <a:buNone/>
            </a:pPr>
            <a:r>
              <a:rPr lang="en-US" sz="1800" dirty="0">
                <a:solidFill>
                  <a:srgbClr val="000000"/>
                </a:solidFill>
                <a:effectLst/>
                <a:latin typeface="Times New Roman" panose="02020603050405020304" pitchFamily="18" charset="0"/>
                <a:ea typeface="Times New Roman" panose="02020603050405020304" pitchFamily="18" charset="0"/>
              </a:rPr>
              <a:t>When you rearrange data and put it into a certain order, you are sorting the data. You can sort data alphabetically, numerically, and in other ways.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Often you need to sort data before you use searching algorithms to find a particular piece of data.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675"/>
              </a:spcAft>
            </a:pPr>
            <a:r>
              <a:rPr lang="en-US" sz="1800" dirty="0">
                <a:solidFill>
                  <a:srgbClr val="000000"/>
                </a:solidFill>
                <a:effectLst/>
                <a:latin typeface="Times New Roman" panose="02020603050405020304" pitchFamily="18" charset="0"/>
                <a:ea typeface="Times New Roman" panose="02020603050405020304" pitchFamily="18" charset="0"/>
              </a:rPr>
              <a:t>There are many different algorithms that can be used to sort data.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720"/>
              </a:spcAft>
            </a:pPr>
            <a:r>
              <a:rPr lang="en-US" sz="1800" dirty="0">
                <a:solidFill>
                  <a:srgbClr val="000000"/>
                </a:solidFill>
                <a:effectLst/>
                <a:latin typeface="Times New Roman" panose="02020603050405020304" pitchFamily="18" charset="0"/>
                <a:ea typeface="Times New Roman" panose="02020603050405020304" pitchFamily="18" charset="0"/>
              </a:rPr>
              <a:t>A few popular ones are listed below: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342900" marR="2540" lvl="0" indent="-342900" fontAlgn="base">
              <a:lnSpc>
                <a:spcPct val="100000"/>
              </a:lnSpc>
              <a:spcAft>
                <a:spcPts val="700"/>
              </a:spcAft>
              <a:buClr>
                <a:srgbClr val="000000"/>
              </a:buClr>
              <a:buSzPts val="1100"/>
              <a:buFont typeface="+mj-lt"/>
              <a:buAutoNum type="arabicPeriod"/>
            </a:pPr>
            <a:r>
              <a:rPr lang="en-US"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Bubble sort </a:t>
            </a:r>
            <a:endParaRPr lang="en-IN"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2540" lvl="0" indent="-342900" fontAlgn="base">
              <a:lnSpc>
                <a:spcPct val="100000"/>
              </a:lnSpc>
              <a:spcAft>
                <a:spcPts val="715"/>
              </a:spcAft>
              <a:buClr>
                <a:srgbClr val="000000"/>
              </a:buClr>
              <a:buSzPts val="1100"/>
              <a:buFont typeface="+mj-lt"/>
              <a:buAutoNum type="arabicPeriod"/>
            </a:pPr>
            <a:r>
              <a:rPr lang="en-US"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Selection sort </a:t>
            </a:r>
            <a:endParaRPr lang="en-IN"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2540" lvl="0" indent="-342900" fontAlgn="base">
              <a:lnSpc>
                <a:spcPct val="100000"/>
              </a:lnSpc>
              <a:spcAft>
                <a:spcPts val="675"/>
              </a:spcAft>
              <a:buClr>
                <a:srgbClr val="000000"/>
              </a:buClr>
              <a:buSzPts val="1100"/>
              <a:buFont typeface="+mj-lt"/>
              <a:buAutoNum type="arabicPeriod"/>
            </a:pPr>
            <a:r>
              <a:rPr lang="en-US"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rPr>
              <a:t>Insertion sort</a:t>
            </a:r>
            <a:endParaRPr lang="en-IN" sz="1800" u="none" strike="noStrike"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6762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B88885A-F590-FA07-973D-B14DE13C500F}"/>
              </a:ext>
            </a:extLst>
          </p:cNvPr>
          <p:cNvSpPr>
            <a:spLocks noGrp="1"/>
          </p:cNvSpPr>
          <p:nvPr>
            <p:ph idx="1"/>
          </p:nvPr>
        </p:nvSpPr>
        <p:spPr>
          <a:xfrm>
            <a:off x="838200" y="840658"/>
            <a:ext cx="10515600" cy="5336305"/>
          </a:xfrm>
        </p:spPr>
        <p:txBody>
          <a:bodyPr/>
          <a:lstStyle/>
          <a:p>
            <a:pPr>
              <a:lnSpc>
                <a:spcPct val="150000"/>
              </a:lnSpc>
            </a:pPr>
            <a:r>
              <a:rPr lang="en-US" b="0" i="0" dirty="0">
                <a:solidFill>
                  <a:srgbClr val="000000"/>
                </a:solidFill>
                <a:effectLst/>
                <a:latin typeface="Times New Roman" panose="02020603050405020304" pitchFamily="18" charset="0"/>
                <a:cs typeface="Times New Roman" panose="02020603050405020304" pitchFamily="18" charset="0"/>
              </a:rPr>
              <a:t>Arrays are used to store multiple values in a single variable, instead of declaring separate variables for each value.</a:t>
            </a:r>
          </a:p>
          <a:p>
            <a:pPr>
              <a:lnSpc>
                <a:spcPct val="150000"/>
              </a:lnSpc>
            </a:pPr>
            <a:r>
              <a:rPr kumimoji="0" lang="en-US" altLang="en-US"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To create an array, define the data type (like </a:t>
            </a:r>
            <a:r>
              <a:rPr kumimoji="0" lang="en-US" altLang="en-US"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int</a:t>
            </a:r>
            <a:r>
              <a:rPr kumimoji="0" lang="en-US" altLang="en-US"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and specify the name of the array followed by </a:t>
            </a:r>
            <a:r>
              <a:rPr kumimoji="0" lang="en-US" altLang="en-US"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square brackets []</a:t>
            </a:r>
            <a:r>
              <a:rPr kumimoji="0" lang="en-US" altLang="en-US"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a:lnSpc>
                <a:spcPct val="150000"/>
              </a:lnSpc>
            </a:pPr>
            <a:r>
              <a:rPr lang="en-US" b="0" i="0" dirty="0">
                <a:solidFill>
                  <a:srgbClr val="000000"/>
                </a:solidFill>
                <a:effectLst/>
                <a:latin typeface="Times New Roman" panose="02020603050405020304" pitchFamily="18" charset="0"/>
                <a:cs typeface="Times New Roman" panose="02020603050405020304" pitchFamily="18" charset="0"/>
              </a:rPr>
              <a:t>To insert values to it, use a comma-separated list inside curly braces, and make sure all values are of the same data type:</a:t>
            </a:r>
          </a:p>
          <a:p>
            <a:pPr>
              <a:lnSpc>
                <a:spcPct val="150000"/>
              </a:lnSpc>
            </a:pPr>
            <a:r>
              <a:rPr lang="en-US" b="0" i="0" dirty="0">
                <a:solidFill>
                  <a:srgbClr val="0000CD"/>
                </a:solidFill>
                <a:effectLst/>
                <a:latin typeface="Times New Roman" panose="02020603050405020304" pitchFamily="18" charset="0"/>
                <a:cs typeface="Times New Roman" panose="02020603050405020304" pitchFamily="18" charset="0"/>
              </a:rPr>
              <a:t>int</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err="1">
                <a:solidFill>
                  <a:srgbClr val="000000"/>
                </a:solidFill>
                <a:effectLst/>
                <a:latin typeface="Times New Roman" panose="02020603050405020304" pitchFamily="18" charset="0"/>
                <a:cs typeface="Times New Roman" panose="02020603050405020304" pitchFamily="18" charset="0"/>
              </a:rPr>
              <a:t>myNumbers</a:t>
            </a:r>
            <a:r>
              <a:rPr lang="en-US" b="0" i="0" dirty="0">
                <a:solidFill>
                  <a:srgbClr val="000000"/>
                </a:solidFill>
                <a:effectLst/>
                <a:latin typeface="Times New Roman" panose="02020603050405020304" pitchFamily="18" charset="0"/>
                <a:cs typeface="Times New Roman" panose="02020603050405020304" pitchFamily="18" charset="0"/>
              </a:rPr>
              <a:t>[] = {</a:t>
            </a:r>
            <a:r>
              <a:rPr lang="en-US" b="0" i="0" dirty="0">
                <a:solidFill>
                  <a:srgbClr val="FF0000"/>
                </a:solidFill>
                <a:effectLst/>
                <a:latin typeface="Times New Roman" panose="02020603050405020304" pitchFamily="18" charset="0"/>
                <a:cs typeface="Times New Roman" panose="02020603050405020304" pitchFamily="18" charset="0"/>
              </a:rPr>
              <a:t>25</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a:solidFill>
                  <a:srgbClr val="FF0000"/>
                </a:solidFill>
                <a:effectLst/>
                <a:latin typeface="Times New Roman" panose="02020603050405020304" pitchFamily="18" charset="0"/>
                <a:cs typeface="Times New Roman" panose="02020603050405020304" pitchFamily="18" charset="0"/>
              </a:rPr>
              <a:t>50</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a:solidFill>
                  <a:srgbClr val="FF0000"/>
                </a:solidFill>
                <a:effectLst/>
                <a:latin typeface="Times New Roman" panose="02020603050405020304" pitchFamily="18" charset="0"/>
                <a:cs typeface="Times New Roman" panose="02020603050405020304" pitchFamily="18" charset="0"/>
              </a:rPr>
              <a:t>75</a:t>
            </a:r>
            <a:r>
              <a:rPr lang="en-US" b="0" i="0" dirty="0">
                <a:solidFill>
                  <a:srgbClr val="000000"/>
                </a:solidFill>
                <a:effectLst/>
                <a:latin typeface="Times New Roman" panose="02020603050405020304" pitchFamily="18" charset="0"/>
                <a:cs typeface="Times New Roman" panose="02020603050405020304" pitchFamily="18" charset="0"/>
              </a:rPr>
              <a:t>, </a:t>
            </a:r>
            <a:r>
              <a:rPr lang="en-US" b="0" i="0" dirty="0">
                <a:solidFill>
                  <a:srgbClr val="FF0000"/>
                </a:solidFill>
                <a:effectLst/>
                <a:latin typeface="Times New Roman" panose="02020603050405020304" pitchFamily="18" charset="0"/>
                <a:cs typeface="Times New Roman" panose="02020603050405020304" pitchFamily="18" charset="0"/>
              </a:rPr>
              <a:t>100</a:t>
            </a:r>
            <a:r>
              <a:rPr lang="en-US" b="0" i="0" dirty="0">
                <a:solidFill>
                  <a:srgbClr val="000000"/>
                </a:solidFill>
                <a:effectLst/>
                <a:latin typeface="Times New Roman" panose="02020603050405020304" pitchFamily="18" charset="0"/>
                <a:cs typeface="Times New Roman" panose="02020603050405020304" pitchFamily="18" charset="0"/>
              </a:rPr>
              <a:t>};</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nSpc>
                <a:spcPct val="150000"/>
              </a:lnSpc>
            </a:pPr>
            <a:endParaRPr lang="en-US" b="0" i="0" dirty="0">
              <a:solidFill>
                <a:srgbClr val="000000"/>
              </a:solidFill>
              <a:effectLst/>
              <a:latin typeface="Verdana" panose="020B0604030504040204" pitchFamily="34" charset="0"/>
            </a:endParaRPr>
          </a:p>
          <a:p>
            <a:endParaRPr lang="en-IN" dirty="0"/>
          </a:p>
        </p:txBody>
      </p:sp>
    </p:spTree>
    <p:extLst>
      <p:ext uri="{BB962C8B-B14F-4D97-AF65-F5344CB8AC3E}">
        <p14:creationId xmlns:p14="http://schemas.microsoft.com/office/powerpoint/2010/main" val="331100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6CDA72-0A5D-AC83-BBF0-BDCBDAFEA068}"/>
              </a:ext>
            </a:extLst>
          </p:cNvPr>
          <p:cNvSpPr>
            <a:spLocks noGrp="1"/>
          </p:cNvSpPr>
          <p:nvPr>
            <p:ph idx="1"/>
          </p:nvPr>
        </p:nvSpPr>
        <p:spPr>
          <a:xfrm>
            <a:off x="838200" y="321276"/>
            <a:ext cx="10515600" cy="6359940"/>
          </a:xfrm>
        </p:spPr>
        <p:txBody>
          <a:bodyPr>
            <a:normAutofit lnSpcReduction="10000"/>
          </a:bodyPr>
          <a:lstStyle/>
          <a:p>
            <a:pPr marL="457200" marR="2540" indent="0">
              <a:lnSpc>
                <a:spcPct val="101000"/>
              </a:lnSpc>
              <a:spcAft>
                <a:spcPts val="675"/>
              </a:spcAft>
              <a:buNone/>
            </a:pPr>
            <a:r>
              <a:rPr lang="en-US" sz="1800" b="1" dirty="0">
                <a:solidFill>
                  <a:srgbClr val="000000"/>
                </a:solidFill>
                <a:effectLst/>
                <a:latin typeface="Times New Roman" panose="02020603050405020304" pitchFamily="18" charset="0"/>
                <a:ea typeface="Times New Roman" panose="02020603050405020304" pitchFamily="18" charset="0"/>
              </a:rPr>
              <a:t>1.</a:t>
            </a:r>
            <a:r>
              <a:rPr lang="en-US" sz="2000" b="1" dirty="0">
                <a:solidFill>
                  <a:srgbClr val="000000"/>
                </a:solidFill>
                <a:effectLst/>
                <a:latin typeface="Times New Roman" panose="02020603050405020304" pitchFamily="18" charset="0"/>
                <a:ea typeface="Times New Roman" panose="02020603050405020304" pitchFamily="18" charset="0"/>
              </a:rPr>
              <a:t>Bubble sort: </a:t>
            </a:r>
          </a:p>
          <a:p>
            <a:pPr marL="457200" marR="2540" indent="0" algn="just">
              <a:lnSpc>
                <a:spcPct val="101000"/>
              </a:lnSpc>
              <a:spcAft>
                <a:spcPts val="675"/>
              </a:spcAft>
              <a:buNone/>
            </a:pPr>
            <a:r>
              <a:rPr lang="en-US" sz="2000" dirty="0">
                <a:solidFill>
                  <a:srgbClr val="000000"/>
                </a:solidFill>
                <a:effectLst/>
                <a:latin typeface="Times New Roman" panose="02020603050405020304" pitchFamily="18" charset="0"/>
                <a:ea typeface="Times New Roman" panose="02020603050405020304" pitchFamily="18" charset="0"/>
              </a:rPr>
              <a:t>The idea of bubble sort is to compare two adjacent elements. If they are not in the right order, switch them.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85800" marR="2540" indent="457200" algn="just">
              <a:lnSpc>
                <a:spcPct val="146000"/>
              </a:lnSpc>
              <a:spcAft>
                <a:spcPts val="650"/>
              </a:spcAft>
            </a:pPr>
            <a:r>
              <a:rPr lang="en-US" sz="2000" dirty="0">
                <a:solidFill>
                  <a:srgbClr val="000000"/>
                </a:solidFill>
                <a:effectLst/>
                <a:latin typeface="Times New Roman" panose="02020603050405020304" pitchFamily="18" charset="0"/>
                <a:ea typeface="Times New Roman" panose="02020603050405020304" pitchFamily="18" charset="0"/>
              </a:rPr>
              <a:t>Do this comparing and switching (if necessary) until the end of the array is reached. Repeat this process from the beginning of the array n times.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75"/>
              </a:spcAft>
              <a:buNone/>
            </a:pPr>
            <a:r>
              <a:rPr lang="en-US" sz="2000" dirty="0">
                <a:solidFill>
                  <a:srgbClr val="000000"/>
                </a:solidFill>
                <a:effectLst/>
                <a:latin typeface="Times New Roman" panose="02020603050405020304" pitchFamily="18" charset="0"/>
                <a:ea typeface="Times New Roman" panose="02020603050405020304" pitchFamily="18" charset="0"/>
              </a:rPr>
              <a:t>Bubble Sort Example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90"/>
              </a:spcAft>
              <a:buNone/>
            </a:pPr>
            <a:r>
              <a:rPr lang="en-US" sz="2000" dirty="0">
                <a:solidFill>
                  <a:srgbClr val="000000"/>
                </a:solidFill>
                <a:effectLst/>
                <a:latin typeface="Times New Roman" panose="02020603050405020304" pitchFamily="18" charset="0"/>
                <a:ea typeface="Times New Roman" panose="02020603050405020304" pitchFamily="18" charset="0"/>
              </a:rPr>
              <a:t>Here we want to sort an array containing [8, 5,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90"/>
              </a:spcAft>
            </a:pPr>
            <a:r>
              <a:rPr lang="en-US" sz="2000" dirty="0">
                <a:solidFill>
                  <a:srgbClr val="000000"/>
                </a:solidFill>
                <a:effectLst/>
                <a:latin typeface="Times New Roman" panose="02020603050405020304" pitchFamily="18" charset="0"/>
                <a:ea typeface="Times New Roman" panose="02020603050405020304" pitchFamily="18" charset="0"/>
              </a:rPr>
              <a:t>8, 5, 1 Switch 8 and 5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75"/>
              </a:spcAft>
            </a:pPr>
            <a:r>
              <a:rPr lang="en-US" sz="2000" dirty="0">
                <a:solidFill>
                  <a:srgbClr val="000000"/>
                </a:solidFill>
                <a:effectLst/>
                <a:latin typeface="Times New Roman" panose="02020603050405020304" pitchFamily="18" charset="0"/>
                <a:ea typeface="Times New Roman" panose="02020603050405020304" pitchFamily="18" charset="0"/>
              </a:rPr>
              <a:t>5, 8, 1 Switch 8 and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90"/>
              </a:spcAft>
            </a:pPr>
            <a:r>
              <a:rPr lang="en-US" sz="2000" dirty="0">
                <a:solidFill>
                  <a:srgbClr val="000000"/>
                </a:solidFill>
                <a:effectLst/>
                <a:latin typeface="Times New Roman" panose="02020603050405020304" pitchFamily="18" charset="0"/>
                <a:ea typeface="Times New Roman" panose="02020603050405020304" pitchFamily="18" charset="0"/>
              </a:rPr>
              <a:t>5, 1, 8  Reached end start again.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75"/>
              </a:spcAft>
            </a:pPr>
            <a:r>
              <a:rPr lang="en-US" sz="2000" dirty="0">
                <a:solidFill>
                  <a:srgbClr val="000000"/>
                </a:solidFill>
                <a:effectLst/>
                <a:latin typeface="Times New Roman" panose="02020603050405020304" pitchFamily="18" charset="0"/>
                <a:ea typeface="Times New Roman" panose="02020603050405020304" pitchFamily="18" charset="0"/>
              </a:rPr>
              <a:t>5, 1, 8 Switch 5 and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90"/>
              </a:spcAft>
            </a:pPr>
            <a:r>
              <a:rPr lang="en-US" sz="2000" dirty="0">
                <a:solidFill>
                  <a:srgbClr val="000000"/>
                </a:solidFill>
                <a:effectLst/>
                <a:latin typeface="Times New Roman" panose="02020603050405020304" pitchFamily="18" charset="0"/>
                <a:ea typeface="Times New Roman" panose="02020603050405020304" pitchFamily="18" charset="0"/>
              </a:rPr>
              <a:t>1, 5, 8 No Switch for 5 and 8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692150" marR="2540" indent="-6350" algn="just">
              <a:lnSpc>
                <a:spcPct val="100000"/>
              </a:lnSpc>
              <a:spcAft>
                <a:spcPts val="675"/>
              </a:spcAft>
            </a:pPr>
            <a:r>
              <a:rPr lang="en-US" sz="2000" dirty="0">
                <a:solidFill>
                  <a:srgbClr val="000000"/>
                </a:solidFill>
                <a:effectLst/>
                <a:latin typeface="Times New Roman" panose="02020603050405020304" pitchFamily="18" charset="0"/>
                <a:ea typeface="Times New Roman" panose="02020603050405020304" pitchFamily="18" charset="0"/>
              </a:rPr>
              <a:t> 1, 5, 8 Reached end </a:t>
            </a:r>
            <a:endParaRPr lang="en-IN" sz="20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2663441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7C0D0C-D039-5AD0-EAC5-05402F260E23}"/>
              </a:ext>
            </a:extLst>
          </p:cNvPr>
          <p:cNvSpPr>
            <a:spLocks noGrp="1"/>
          </p:cNvSpPr>
          <p:nvPr>
            <p:ph idx="1"/>
          </p:nvPr>
        </p:nvSpPr>
        <p:spPr>
          <a:xfrm>
            <a:off x="838200" y="377952"/>
            <a:ext cx="10515600" cy="6327648"/>
          </a:xfrm>
        </p:spPr>
        <p:txBody>
          <a:bodyPr>
            <a:normAutofit fontScale="25000" lnSpcReduction="20000"/>
          </a:bodyPr>
          <a:lstStyle/>
          <a:p>
            <a:pPr algn="l"/>
            <a:r>
              <a:rPr lang="en-IN" sz="8000" b="0" i="0" dirty="0">
                <a:effectLst/>
                <a:latin typeface="Times New Roman" panose="02020603050405020304" pitchFamily="18" charset="0"/>
                <a:cs typeface="Times New Roman" panose="02020603050405020304" pitchFamily="18" charset="0"/>
              </a:rPr>
              <a:t>2D array example:</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#include &lt;</a:t>
            </a:r>
            <a:r>
              <a:rPr lang="en-IN" sz="8000" b="0" i="0" dirty="0" err="1">
                <a:solidFill>
                  <a:srgbClr val="333333"/>
                </a:solidFill>
                <a:effectLst/>
                <a:latin typeface="Times New Roman" panose="02020603050405020304" pitchFamily="18" charset="0"/>
                <a:cs typeface="Times New Roman" panose="02020603050405020304" pitchFamily="18" charset="0"/>
              </a:rPr>
              <a:t>stdio.h</a:t>
            </a:r>
            <a:r>
              <a:rPr lang="en-IN" sz="8000" b="0" i="0" dirty="0">
                <a:solidFill>
                  <a:srgbClr val="333333"/>
                </a:solidFill>
                <a:effectLst/>
                <a:latin typeface="Times New Roman" panose="02020603050405020304" pitchFamily="18" charset="0"/>
                <a:cs typeface="Times New Roman" panose="02020603050405020304" pitchFamily="18" charset="0"/>
              </a:rPr>
              <a:t>&gt;    </a:t>
            </a:r>
          </a:p>
          <a:p>
            <a:pPr marL="0" indent="0" algn="l">
              <a:spcAft>
                <a:spcPts val="600"/>
              </a:spcAft>
              <a:buNone/>
            </a:pPr>
            <a:r>
              <a:rPr lang="en-IN" sz="8000" b="1" i="0" dirty="0">
                <a:solidFill>
                  <a:srgbClr val="006699"/>
                </a:solidFill>
                <a:effectLst/>
                <a:latin typeface="Times New Roman" panose="02020603050405020304" pitchFamily="18" charset="0"/>
                <a:cs typeface="Times New Roman" panose="02020603050405020304" pitchFamily="18" charset="0"/>
              </a:rPr>
              <a:t>void</a:t>
            </a:r>
            <a:r>
              <a:rPr lang="en-IN" sz="8000" b="0" i="0" dirty="0">
                <a:solidFill>
                  <a:srgbClr val="333333"/>
                </a:solidFill>
                <a:effectLst/>
                <a:latin typeface="Times New Roman" panose="02020603050405020304" pitchFamily="18" charset="0"/>
                <a:cs typeface="Times New Roman" panose="02020603050405020304" pitchFamily="18" charset="0"/>
              </a:rPr>
              <a:t> main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2E8B57"/>
                </a:solidFill>
                <a:effectLst/>
                <a:latin typeface="Times New Roman" panose="02020603050405020304" pitchFamily="18" charset="0"/>
                <a:cs typeface="Times New Roman" panose="02020603050405020304" pitchFamily="18" charset="0"/>
              </a:rPr>
              <a:t>int</a:t>
            </a: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arr</a:t>
            </a:r>
            <a:r>
              <a:rPr lang="en-IN" sz="8000" b="0" i="0" dirty="0">
                <a:solidFill>
                  <a:srgbClr val="333333"/>
                </a:solidFill>
                <a:effectLst/>
                <a:latin typeface="Times New Roman" panose="02020603050405020304" pitchFamily="18" charset="0"/>
                <a:cs typeface="Times New Roman" panose="02020603050405020304" pitchFamily="18" charset="0"/>
              </a:rPr>
              <a:t>[2][</a:t>
            </a:r>
            <a:r>
              <a:rPr lang="en-IN" sz="8000" dirty="0">
                <a:solidFill>
                  <a:srgbClr val="333333"/>
                </a:solidFill>
                <a:latin typeface="Times New Roman" panose="02020603050405020304" pitchFamily="18" charset="0"/>
                <a:cs typeface="Times New Roman" panose="02020603050405020304" pitchFamily="18" charset="0"/>
              </a:rPr>
              <a:t>2</a:t>
            </a:r>
            <a:r>
              <a:rPr lang="en-IN" sz="8000" b="0" i="0" dirty="0">
                <a:solidFill>
                  <a:srgbClr val="333333"/>
                </a:solidFill>
                <a:effectLst/>
                <a:latin typeface="Times New Roman" panose="02020603050405020304" pitchFamily="18" charset="0"/>
                <a:cs typeface="Times New Roman" panose="02020603050405020304" pitchFamily="18" charset="0"/>
              </a:rPr>
              <a:t>],</a:t>
            </a:r>
            <a:r>
              <a:rPr lang="en-IN" sz="8000" b="0" i="0" dirty="0" err="1">
                <a:solidFill>
                  <a:srgbClr val="333333"/>
                </a:solidFill>
                <a:effectLst/>
                <a:latin typeface="Times New Roman" panose="02020603050405020304" pitchFamily="18" charset="0"/>
                <a:cs typeface="Times New Roman" panose="02020603050405020304" pitchFamily="18" charset="0"/>
              </a:rPr>
              <a:t>i,j</a:t>
            </a: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006699"/>
                </a:solidFill>
                <a:effectLst/>
                <a:latin typeface="Times New Roman" panose="02020603050405020304" pitchFamily="18" charset="0"/>
                <a:cs typeface="Times New Roman" panose="02020603050405020304" pitchFamily="18" charset="0"/>
              </a:rPr>
              <a:t>for</a:t>
            </a: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i</a:t>
            </a:r>
            <a:r>
              <a:rPr lang="en-IN" sz="8000" b="0" i="0" dirty="0">
                <a:solidFill>
                  <a:srgbClr val="333333"/>
                </a:solidFill>
                <a:effectLst/>
                <a:latin typeface="Times New Roman" panose="02020603050405020304" pitchFamily="18" charset="0"/>
                <a:cs typeface="Times New Roman" panose="02020603050405020304" pitchFamily="18" charset="0"/>
              </a:rPr>
              <a:t>=0;i&lt;2;i++)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006699"/>
                </a:solidFill>
                <a:effectLst/>
                <a:latin typeface="Times New Roman" panose="02020603050405020304" pitchFamily="18" charset="0"/>
                <a:cs typeface="Times New Roman" panose="02020603050405020304" pitchFamily="18" charset="0"/>
              </a:rPr>
              <a:t>for</a:t>
            </a:r>
            <a:r>
              <a:rPr lang="en-IN" sz="8000" b="0" i="0" dirty="0">
                <a:solidFill>
                  <a:srgbClr val="333333"/>
                </a:solidFill>
                <a:effectLst/>
                <a:latin typeface="Times New Roman" panose="02020603050405020304" pitchFamily="18" charset="0"/>
                <a:cs typeface="Times New Roman" panose="02020603050405020304" pitchFamily="18" charset="0"/>
              </a:rPr>
              <a:t> (j=0;j&lt;2;j++)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printf</a:t>
            </a:r>
            <a:r>
              <a:rPr lang="en-IN" sz="8000" b="0" i="0" dirty="0">
                <a:solidFill>
                  <a:srgbClr val="333333"/>
                </a:solidFill>
                <a:effectLst/>
                <a:latin typeface="Times New Roman" panose="02020603050405020304" pitchFamily="18" charset="0"/>
                <a:cs typeface="Times New Roman" panose="02020603050405020304" pitchFamily="18" charset="0"/>
              </a:rPr>
              <a:t>("Enter a[%d][%d]: ",</a:t>
            </a:r>
            <a:r>
              <a:rPr lang="en-IN" sz="8000" b="0" i="0" dirty="0" err="1">
                <a:solidFill>
                  <a:srgbClr val="333333"/>
                </a:solidFill>
                <a:effectLst/>
                <a:latin typeface="Times New Roman" panose="02020603050405020304" pitchFamily="18" charset="0"/>
                <a:cs typeface="Times New Roman" panose="02020603050405020304" pitchFamily="18" charset="0"/>
              </a:rPr>
              <a:t>i,j</a:t>
            </a: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scanf</a:t>
            </a:r>
            <a:r>
              <a:rPr lang="en-IN" sz="8000" b="0" i="0" dirty="0">
                <a:solidFill>
                  <a:srgbClr val="333333"/>
                </a:solidFill>
                <a:effectLst/>
                <a:latin typeface="Times New Roman" panose="02020603050405020304" pitchFamily="18" charset="0"/>
                <a:cs typeface="Times New Roman" panose="02020603050405020304" pitchFamily="18" charset="0"/>
              </a:rPr>
              <a:t>("%d",&amp;</a:t>
            </a:r>
            <a:r>
              <a:rPr lang="en-IN" sz="8000" b="0" i="0" dirty="0" err="1">
                <a:solidFill>
                  <a:srgbClr val="333333"/>
                </a:solidFill>
                <a:effectLst/>
                <a:latin typeface="Times New Roman" panose="02020603050405020304" pitchFamily="18" charset="0"/>
                <a:cs typeface="Times New Roman" panose="02020603050405020304" pitchFamily="18" charset="0"/>
              </a:rPr>
              <a:t>arr</a:t>
            </a:r>
            <a:r>
              <a:rPr lang="en-IN" sz="8000" b="0" i="0" dirty="0">
                <a:solidFill>
                  <a:srgbClr val="333333"/>
                </a:solidFill>
                <a:effectLst/>
                <a:latin typeface="Times New Roman" panose="02020603050405020304" pitchFamily="18" charset="0"/>
                <a:cs typeface="Times New Roman" panose="02020603050405020304" pitchFamily="18" charset="0"/>
              </a:rPr>
              <a:t>[</a:t>
            </a:r>
            <a:r>
              <a:rPr lang="en-IN" sz="8000" b="0" i="0" dirty="0" err="1">
                <a:solidFill>
                  <a:srgbClr val="333333"/>
                </a:solidFill>
                <a:effectLst/>
                <a:latin typeface="Times New Roman" panose="02020603050405020304" pitchFamily="18" charset="0"/>
                <a:cs typeface="Times New Roman" panose="02020603050405020304" pitchFamily="18" charset="0"/>
              </a:rPr>
              <a:t>i</a:t>
            </a:r>
            <a:r>
              <a:rPr lang="en-IN" sz="8000"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0" i="0" dirty="0" err="1">
                <a:solidFill>
                  <a:srgbClr val="333333"/>
                </a:solidFill>
                <a:effectLst/>
                <a:latin typeface="Times New Roman" panose="02020603050405020304" pitchFamily="18" charset="0"/>
                <a:cs typeface="Times New Roman" panose="02020603050405020304" pitchFamily="18" charset="0"/>
              </a:rPr>
              <a:t>printf</a:t>
            </a:r>
            <a:r>
              <a:rPr lang="en-IN" sz="8000" b="0" i="0" dirty="0">
                <a:solidFill>
                  <a:srgbClr val="333333"/>
                </a:solidFill>
                <a:effectLst/>
                <a:latin typeface="Times New Roman" panose="02020603050405020304" pitchFamily="18" charset="0"/>
                <a:cs typeface="Times New Roman" panose="02020603050405020304" pitchFamily="18" charset="0"/>
              </a:rPr>
              <a:t>("\n printing the elements ....\n");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r>
              <a:rPr lang="en-IN" sz="8000" b="1" i="0" dirty="0">
                <a:solidFill>
                  <a:srgbClr val="006699"/>
                </a:solidFill>
                <a:effectLst/>
                <a:latin typeface="Times New Roman" panose="02020603050405020304" pitchFamily="18" charset="0"/>
                <a:cs typeface="Times New Roman" panose="02020603050405020304" pitchFamily="18" charset="0"/>
              </a:rPr>
              <a:t>for</a:t>
            </a:r>
            <a:r>
              <a:rPr lang="en-IN" sz="8000" b="0" i="0" dirty="0">
                <a:solidFill>
                  <a:srgbClr val="333333"/>
                </a:solidFill>
                <a:effectLst/>
                <a:latin typeface="Times New Roman" panose="02020603050405020304" pitchFamily="18" charset="0"/>
                <a:cs typeface="Times New Roman" panose="02020603050405020304" pitchFamily="18" charset="0"/>
              </a:rPr>
              <a:t>(</a:t>
            </a:r>
            <a:r>
              <a:rPr lang="en-IN" sz="8000" b="0" i="0" dirty="0" err="1">
                <a:solidFill>
                  <a:srgbClr val="333333"/>
                </a:solidFill>
                <a:effectLst/>
                <a:latin typeface="Times New Roman" panose="02020603050405020304" pitchFamily="18" charset="0"/>
                <a:cs typeface="Times New Roman" panose="02020603050405020304" pitchFamily="18" charset="0"/>
              </a:rPr>
              <a:t>i</a:t>
            </a:r>
            <a:r>
              <a:rPr lang="en-IN" sz="8000" b="0" i="0" dirty="0">
                <a:solidFill>
                  <a:srgbClr val="333333"/>
                </a:solidFill>
                <a:effectLst/>
                <a:latin typeface="Times New Roman" panose="02020603050405020304" pitchFamily="18" charset="0"/>
                <a:cs typeface="Times New Roman" panose="02020603050405020304" pitchFamily="18" charset="0"/>
              </a:rPr>
              <a:t>=0;i&lt;2;i++)    </a:t>
            </a:r>
          </a:p>
          <a:p>
            <a:pPr marL="0" indent="0" algn="l">
              <a:spcAft>
                <a:spcPts val="600"/>
              </a:spcAft>
              <a:buNone/>
            </a:pPr>
            <a:r>
              <a:rPr lang="en-IN" sz="80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endParaRPr lang="en-IN" dirty="0"/>
          </a:p>
        </p:txBody>
      </p:sp>
    </p:spTree>
    <p:extLst>
      <p:ext uri="{BB962C8B-B14F-4D97-AF65-F5344CB8AC3E}">
        <p14:creationId xmlns:p14="http://schemas.microsoft.com/office/powerpoint/2010/main" val="1838444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006BA0-5914-2666-FB65-2B6EB877F77F}"/>
              </a:ext>
            </a:extLst>
          </p:cNvPr>
          <p:cNvSpPr>
            <a:spLocks noGrp="1"/>
          </p:cNvSpPr>
          <p:nvPr>
            <p:ph idx="1"/>
          </p:nvPr>
        </p:nvSpPr>
        <p:spPr>
          <a:xfrm>
            <a:off x="838200" y="158496"/>
            <a:ext cx="10515600" cy="6595872"/>
          </a:xfrm>
        </p:spPr>
        <p:txBody>
          <a:bodyPr>
            <a:normAutofit fontScale="70000" lnSpcReduction="20000"/>
          </a:bodyPr>
          <a:lstStyle/>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2300" b="0" i="0" dirty="0" err="1">
                <a:solidFill>
                  <a:srgbClr val="333333"/>
                </a:solidFill>
                <a:effectLst/>
                <a:latin typeface="Times New Roman" panose="02020603050405020304" pitchFamily="18" charset="0"/>
                <a:cs typeface="Times New Roman" panose="02020603050405020304" pitchFamily="18" charset="0"/>
              </a:rPr>
              <a:t>printf</a:t>
            </a:r>
            <a:r>
              <a:rPr lang="en-IN" sz="2300" b="0" i="0" dirty="0">
                <a:solidFill>
                  <a:srgbClr val="333333"/>
                </a:solidFill>
                <a:effectLst/>
                <a:latin typeface="Times New Roman" panose="02020603050405020304" pitchFamily="18" charset="0"/>
                <a:cs typeface="Times New Roman" panose="02020603050405020304" pitchFamily="18" charset="0"/>
              </a:rPr>
              <a:t>("\n");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r>
              <a:rPr lang="en-IN" sz="2300" b="1" i="0" dirty="0">
                <a:solidFill>
                  <a:srgbClr val="006699"/>
                </a:solidFill>
                <a:effectLst/>
                <a:latin typeface="Times New Roman" panose="02020603050405020304" pitchFamily="18" charset="0"/>
                <a:cs typeface="Times New Roman" panose="02020603050405020304" pitchFamily="18" charset="0"/>
              </a:rPr>
              <a:t>for</a:t>
            </a:r>
            <a:r>
              <a:rPr lang="en-IN" sz="2300" b="0" i="0" dirty="0">
                <a:solidFill>
                  <a:srgbClr val="333333"/>
                </a:solidFill>
                <a:effectLst/>
                <a:latin typeface="Times New Roman" panose="02020603050405020304" pitchFamily="18" charset="0"/>
                <a:cs typeface="Times New Roman" panose="02020603050405020304" pitchFamily="18" charset="0"/>
              </a:rPr>
              <a:t> (j=0;j&lt;2;j++)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r>
              <a:rPr lang="en-IN" sz="2300" b="0" i="0" dirty="0" err="1">
                <a:solidFill>
                  <a:srgbClr val="333333"/>
                </a:solidFill>
                <a:effectLst/>
                <a:latin typeface="Times New Roman" panose="02020603050405020304" pitchFamily="18" charset="0"/>
                <a:cs typeface="Times New Roman" panose="02020603050405020304" pitchFamily="18" charset="0"/>
              </a:rPr>
              <a:t>printf</a:t>
            </a:r>
            <a:r>
              <a:rPr lang="en-IN" sz="2300" b="0" i="0" dirty="0">
                <a:solidFill>
                  <a:srgbClr val="333333"/>
                </a:solidFill>
                <a:effectLst/>
                <a:latin typeface="Times New Roman" panose="02020603050405020304" pitchFamily="18" charset="0"/>
                <a:cs typeface="Times New Roman" panose="02020603050405020304" pitchFamily="18" charset="0"/>
              </a:rPr>
              <a:t>("%d\t",</a:t>
            </a:r>
            <a:r>
              <a:rPr lang="en-IN" sz="2300" b="0" i="0" dirty="0" err="1">
                <a:solidFill>
                  <a:srgbClr val="333333"/>
                </a:solidFill>
                <a:effectLst/>
                <a:latin typeface="Times New Roman" panose="02020603050405020304" pitchFamily="18" charset="0"/>
                <a:cs typeface="Times New Roman" panose="02020603050405020304" pitchFamily="18" charset="0"/>
              </a:rPr>
              <a:t>arr</a:t>
            </a:r>
            <a:r>
              <a:rPr lang="en-IN" sz="2300" b="0" i="0" dirty="0">
                <a:solidFill>
                  <a:srgbClr val="333333"/>
                </a:solidFill>
                <a:effectLst/>
                <a:latin typeface="Times New Roman" panose="02020603050405020304" pitchFamily="18" charset="0"/>
                <a:cs typeface="Times New Roman" panose="02020603050405020304" pitchFamily="18" charset="0"/>
              </a:rPr>
              <a:t>[</a:t>
            </a:r>
            <a:r>
              <a:rPr lang="en-IN" sz="2300" b="0" i="0" dirty="0" err="1">
                <a:solidFill>
                  <a:srgbClr val="333333"/>
                </a:solidFill>
                <a:effectLst/>
                <a:latin typeface="Times New Roman" panose="02020603050405020304" pitchFamily="18" charset="0"/>
                <a:cs typeface="Times New Roman" panose="02020603050405020304" pitchFamily="18" charset="0"/>
              </a:rPr>
              <a:t>i</a:t>
            </a:r>
            <a:r>
              <a:rPr lang="en-IN" sz="2300"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sz="2300" b="0" i="0" dirty="0">
                <a:solidFill>
                  <a:srgbClr val="333333"/>
                </a:solidFill>
                <a:effectLst/>
                <a:latin typeface="Times New Roman" panose="02020603050405020304" pitchFamily="18" charset="0"/>
                <a:cs typeface="Times New Roman" panose="02020603050405020304" pitchFamily="18" charset="0"/>
              </a:rPr>
              <a:t>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a[0][0]: 56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a[0][1]: 10</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a[1][0]: 34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a[1][1]: 21 </a:t>
            </a:r>
          </a:p>
          <a:p>
            <a:pPr marL="0" indent="0">
              <a:spcAft>
                <a:spcPts val="600"/>
              </a:spcAft>
              <a:buNone/>
            </a:pPr>
            <a:r>
              <a:rPr kumimoji="0" lang="en-US" altLang="en-US" sz="23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printing the elements .... </a:t>
            </a:r>
          </a:p>
          <a:p>
            <a:pPr marL="0" indent="0">
              <a:spcAft>
                <a:spcPts val="600"/>
              </a:spcAft>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56 10 </a:t>
            </a:r>
          </a:p>
          <a:p>
            <a:pPr marL="0" indent="0">
              <a:spcAft>
                <a:spcPts val="600"/>
              </a:spcAft>
              <a:buNone/>
            </a:pPr>
            <a:r>
              <a:rPr kumimoji="0" lang="en-US" altLang="en-US" sz="20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34 21</a:t>
            </a:r>
          </a:p>
          <a:p>
            <a:pPr marL="0" indent="0">
              <a:spcAft>
                <a:spcPts val="600"/>
              </a:spcAft>
              <a:buNone/>
            </a:pP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lgn="l">
              <a:spcAft>
                <a:spcPts val="600"/>
              </a:spcAft>
              <a:buNone/>
            </a:pPr>
            <a:endParaRPr lang="en-IN" sz="2000" b="0" i="0" dirty="0">
              <a:solidFill>
                <a:srgbClr val="333333"/>
              </a:solidFill>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5333482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A7F9EA-7C00-D713-33CB-05EB858A6FB4}"/>
              </a:ext>
            </a:extLst>
          </p:cNvPr>
          <p:cNvSpPr>
            <a:spLocks noGrp="1"/>
          </p:cNvSpPr>
          <p:nvPr>
            <p:ph idx="1"/>
          </p:nvPr>
        </p:nvSpPr>
        <p:spPr>
          <a:xfrm>
            <a:off x="333632" y="296562"/>
            <a:ext cx="11020168" cy="6561438"/>
          </a:xfrm>
        </p:spPr>
        <p:txBody>
          <a:bodyPr>
            <a:normAutofit fontScale="85000" lnSpcReduction="20000"/>
          </a:bodyPr>
          <a:lstStyle/>
          <a:p>
            <a:pPr marL="0" indent="0" algn="l">
              <a:buNone/>
            </a:pPr>
            <a:r>
              <a:rPr lang="en-IN" b="0" i="0" dirty="0">
                <a:effectLst/>
                <a:latin typeface="Times New Roman" panose="02020603050405020304" pitchFamily="18" charset="0"/>
                <a:cs typeface="Times New Roman" panose="02020603050405020304" pitchFamily="18" charset="0"/>
              </a:rPr>
              <a:t>C 2D array example:</a:t>
            </a:r>
            <a:endParaRPr lang="en-IN" b="0" i="0" dirty="0">
              <a:solidFill>
                <a:srgbClr val="333333"/>
              </a:solidFill>
              <a:effectLst/>
              <a:latin typeface="Times New Roman" panose="02020603050405020304" pitchFamily="18" charset="0"/>
              <a:cs typeface="Times New Roman" panose="02020603050405020304" pitchFamily="18" charset="0"/>
            </a:endParaRP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#include &lt;</a:t>
            </a:r>
            <a:r>
              <a:rPr lang="en-IN" b="0" i="0" dirty="0" err="1">
                <a:solidFill>
                  <a:srgbClr val="333333"/>
                </a:solidFill>
                <a:effectLst/>
                <a:latin typeface="Times New Roman" panose="02020603050405020304" pitchFamily="18" charset="0"/>
                <a:cs typeface="Times New Roman" panose="02020603050405020304" pitchFamily="18" charset="0"/>
              </a:rPr>
              <a:t>stdio.h</a:t>
            </a:r>
            <a:r>
              <a:rPr lang="en-IN" b="0" i="0" dirty="0">
                <a:solidFill>
                  <a:srgbClr val="333333"/>
                </a:solidFill>
                <a:effectLst/>
                <a:latin typeface="Times New Roman" panose="02020603050405020304" pitchFamily="18" charset="0"/>
                <a:cs typeface="Times New Roman" panose="02020603050405020304" pitchFamily="18" charset="0"/>
              </a:rPr>
              <a:t>&gt;    </a:t>
            </a:r>
          </a:p>
          <a:p>
            <a:pPr marL="0" indent="0" algn="l">
              <a:spcAft>
                <a:spcPts val="600"/>
              </a:spcAft>
              <a:buNone/>
            </a:pPr>
            <a:r>
              <a:rPr lang="en-IN" b="1" i="0" dirty="0">
                <a:solidFill>
                  <a:srgbClr val="006699"/>
                </a:solidFill>
                <a:effectLst/>
                <a:latin typeface="Times New Roman" panose="02020603050405020304" pitchFamily="18" charset="0"/>
                <a:cs typeface="Times New Roman" panose="02020603050405020304" pitchFamily="18" charset="0"/>
              </a:rPr>
              <a:t>void</a:t>
            </a:r>
            <a:r>
              <a:rPr lang="en-IN" b="0" i="0" dirty="0">
                <a:solidFill>
                  <a:srgbClr val="333333"/>
                </a:solidFill>
                <a:effectLst/>
                <a:latin typeface="Times New Roman" panose="02020603050405020304" pitchFamily="18" charset="0"/>
                <a:cs typeface="Times New Roman" panose="02020603050405020304" pitchFamily="18" charset="0"/>
              </a:rPr>
              <a:t> main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2E8B57"/>
                </a:solidFill>
                <a:effectLst/>
                <a:latin typeface="Times New Roman" panose="02020603050405020304" pitchFamily="18" charset="0"/>
                <a:cs typeface="Times New Roman" panose="02020603050405020304" pitchFamily="18" charset="0"/>
              </a:rPr>
              <a:t>int</a:t>
            </a: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arr</a:t>
            </a:r>
            <a:r>
              <a:rPr lang="en-IN" b="0" i="0" dirty="0">
                <a:solidFill>
                  <a:srgbClr val="333333"/>
                </a:solidFill>
                <a:effectLst/>
                <a:latin typeface="Times New Roman" panose="02020603050405020304" pitchFamily="18" charset="0"/>
                <a:cs typeface="Times New Roman" panose="02020603050405020304" pitchFamily="18" charset="0"/>
              </a:rPr>
              <a:t>[3][3],</a:t>
            </a:r>
            <a:r>
              <a:rPr lang="en-IN" b="0" i="0" dirty="0" err="1">
                <a:solidFill>
                  <a:srgbClr val="333333"/>
                </a:solidFill>
                <a:effectLst/>
                <a:latin typeface="Times New Roman" panose="02020603050405020304" pitchFamily="18" charset="0"/>
                <a:cs typeface="Times New Roman" panose="02020603050405020304" pitchFamily="18" charset="0"/>
              </a:rPr>
              <a:t>i,j</a:t>
            </a:r>
            <a:r>
              <a:rPr lang="en-IN"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=0;i&lt;3;i++)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 (j=0;j&lt;3;j++)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("Enter a[%d][%d]: ",</a:t>
            </a:r>
            <a:r>
              <a:rPr lang="en-IN" b="0" i="0" dirty="0" err="1">
                <a:solidFill>
                  <a:srgbClr val="333333"/>
                </a:solidFill>
                <a:effectLst/>
                <a:latin typeface="Times New Roman" panose="02020603050405020304" pitchFamily="18" charset="0"/>
                <a:cs typeface="Times New Roman" panose="02020603050405020304" pitchFamily="18" charset="0"/>
              </a:rPr>
              <a:t>i,j</a:t>
            </a:r>
            <a:r>
              <a:rPr lang="en-IN" b="0" i="0" dirty="0">
                <a:solidFill>
                  <a:srgbClr val="333333"/>
                </a:solidFill>
                <a:effectLst/>
                <a:latin typeface="Times New Roman" panose="02020603050405020304" pitchFamily="18" charset="0"/>
                <a:cs typeface="Times New Roman" panose="02020603050405020304" pitchFamily="18" charset="0"/>
              </a:rPr>
              <a:t>);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scanf</a:t>
            </a:r>
            <a:r>
              <a:rPr lang="en-IN" b="0" i="0" dirty="0">
                <a:solidFill>
                  <a:srgbClr val="333333"/>
                </a:solidFill>
                <a:effectLst/>
                <a:latin typeface="Times New Roman" panose="02020603050405020304" pitchFamily="18" charset="0"/>
                <a:cs typeface="Times New Roman" panose="02020603050405020304" pitchFamily="18" charset="0"/>
              </a:rPr>
              <a:t>("%d",&amp;</a:t>
            </a:r>
            <a:r>
              <a:rPr lang="en-IN" b="0" i="0" dirty="0" err="1">
                <a:solidFill>
                  <a:srgbClr val="333333"/>
                </a:solidFill>
                <a:effectLst/>
                <a:latin typeface="Times New Roman" panose="02020603050405020304" pitchFamily="18" charset="0"/>
                <a:cs typeface="Times New Roman" panose="02020603050405020304" pitchFamily="18" charset="0"/>
              </a:rPr>
              <a:t>arr</a:t>
            </a:r>
            <a:r>
              <a:rPr lang="en-IN" b="0" i="0" dirty="0">
                <a:solidFill>
                  <a:srgbClr val="333333"/>
                </a:solidFill>
                <a:effectLst/>
                <a:latin typeface="Times New Roman" panose="02020603050405020304" pitchFamily="18" charset="0"/>
                <a:cs typeface="Times New Roman" panose="02020603050405020304" pitchFamily="18" charset="0"/>
              </a:rPr>
              <a:t>[</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4897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95E6293-FACD-F264-A39A-AC8B46991B3C}"/>
              </a:ext>
            </a:extLst>
          </p:cNvPr>
          <p:cNvSpPr>
            <a:spLocks noGrp="1"/>
          </p:cNvSpPr>
          <p:nvPr>
            <p:ph idx="1"/>
          </p:nvPr>
        </p:nvSpPr>
        <p:spPr>
          <a:xfrm>
            <a:off x="838200" y="444843"/>
            <a:ext cx="10515600" cy="6116595"/>
          </a:xfrm>
        </p:spPr>
        <p:txBody>
          <a:bodyPr>
            <a:normAutofit/>
          </a:bodyPr>
          <a:lstStyle/>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("\n printing the elements ....\n");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=0;i&lt;3;i++)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("\n");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1" i="0" dirty="0">
                <a:solidFill>
                  <a:srgbClr val="006699"/>
                </a:solidFill>
                <a:effectLst/>
                <a:latin typeface="Times New Roman" panose="02020603050405020304" pitchFamily="18" charset="0"/>
                <a:cs typeface="Times New Roman" panose="02020603050405020304" pitchFamily="18" charset="0"/>
              </a:rPr>
              <a:t>for</a:t>
            </a:r>
            <a:r>
              <a:rPr lang="en-IN" b="0" i="0" dirty="0">
                <a:solidFill>
                  <a:srgbClr val="333333"/>
                </a:solidFill>
                <a:effectLst/>
                <a:latin typeface="Times New Roman" panose="02020603050405020304" pitchFamily="18" charset="0"/>
                <a:cs typeface="Times New Roman" panose="02020603050405020304" pitchFamily="18" charset="0"/>
              </a:rPr>
              <a:t> (j=0;j&lt;3;j++)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r>
              <a:rPr lang="en-IN" b="0" i="0" dirty="0" err="1">
                <a:solidFill>
                  <a:srgbClr val="333333"/>
                </a:solidFill>
                <a:effectLst/>
                <a:latin typeface="Times New Roman" panose="02020603050405020304" pitchFamily="18" charset="0"/>
                <a:cs typeface="Times New Roman" panose="02020603050405020304" pitchFamily="18" charset="0"/>
              </a:rPr>
              <a:t>printf</a:t>
            </a:r>
            <a:r>
              <a:rPr lang="en-IN" b="0" i="0" dirty="0">
                <a:solidFill>
                  <a:srgbClr val="333333"/>
                </a:solidFill>
                <a:effectLst/>
                <a:latin typeface="Times New Roman" panose="02020603050405020304" pitchFamily="18" charset="0"/>
                <a:cs typeface="Times New Roman" panose="02020603050405020304" pitchFamily="18" charset="0"/>
              </a:rPr>
              <a:t>("%d\t",</a:t>
            </a:r>
            <a:r>
              <a:rPr lang="en-IN" b="0" i="0" dirty="0" err="1">
                <a:solidFill>
                  <a:srgbClr val="333333"/>
                </a:solidFill>
                <a:effectLst/>
                <a:latin typeface="Times New Roman" panose="02020603050405020304" pitchFamily="18" charset="0"/>
                <a:cs typeface="Times New Roman" panose="02020603050405020304" pitchFamily="18" charset="0"/>
              </a:rPr>
              <a:t>arr</a:t>
            </a:r>
            <a:r>
              <a:rPr lang="en-IN" b="0" i="0" dirty="0">
                <a:solidFill>
                  <a:srgbClr val="333333"/>
                </a:solidFill>
                <a:effectLst/>
                <a:latin typeface="Times New Roman" panose="02020603050405020304" pitchFamily="18" charset="0"/>
                <a:cs typeface="Times New Roman" panose="02020603050405020304" pitchFamily="18" charset="0"/>
              </a:rPr>
              <a:t>[</a:t>
            </a:r>
            <a:r>
              <a:rPr lang="en-IN" b="0" i="0" dirty="0" err="1">
                <a:solidFill>
                  <a:srgbClr val="333333"/>
                </a:solidFill>
                <a:effectLst/>
                <a:latin typeface="Times New Roman" panose="02020603050405020304" pitchFamily="18" charset="0"/>
                <a:cs typeface="Times New Roman" panose="02020603050405020304" pitchFamily="18" charset="0"/>
              </a:rPr>
              <a:t>i</a:t>
            </a:r>
            <a:r>
              <a:rPr lang="en-IN" b="0" i="0" dirty="0">
                <a:solidFill>
                  <a:srgbClr val="333333"/>
                </a:solidFill>
                <a:effectLst/>
                <a:latin typeface="Times New Roman" panose="02020603050405020304" pitchFamily="18" charset="0"/>
                <a:cs typeface="Times New Roman" panose="02020603050405020304" pitchFamily="18" charset="0"/>
              </a:rPr>
              <a:t>][j]);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    </a:t>
            </a:r>
          </a:p>
          <a:p>
            <a:pPr marL="0" indent="0" algn="l">
              <a:spcAft>
                <a:spcPts val="600"/>
              </a:spcAft>
              <a:buNone/>
            </a:pPr>
            <a:r>
              <a:rPr lang="en-IN" b="0" i="0" dirty="0">
                <a:solidFill>
                  <a:srgbClr val="333333"/>
                </a:solidFill>
                <a:effectLst/>
                <a:latin typeface="Times New Roman" panose="02020603050405020304" pitchFamily="18" charset="0"/>
                <a:cs typeface="Times New Roman" panose="02020603050405020304" pitchFamily="18" charset="0"/>
              </a:rPr>
              <a:t>}    </a:t>
            </a:r>
          </a:p>
          <a:p>
            <a:endParaRPr lang="en-IN" dirty="0"/>
          </a:p>
        </p:txBody>
      </p:sp>
    </p:spTree>
    <p:extLst>
      <p:ext uri="{BB962C8B-B14F-4D97-AF65-F5344CB8AC3E}">
        <p14:creationId xmlns:p14="http://schemas.microsoft.com/office/powerpoint/2010/main" val="39642607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3BA870F-18FF-C701-C8FC-E6F7A369309A}"/>
              </a:ext>
            </a:extLst>
          </p:cNvPr>
          <p:cNvSpPr>
            <a:spLocks noGrp="1"/>
          </p:cNvSpPr>
          <p:nvPr>
            <p:ph idx="1"/>
          </p:nvPr>
        </p:nvSpPr>
        <p:spPr>
          <a:xfrm>
            <a:off x="838200" y="691977"/>
            <a:ext cx="10515600" cy="5881817"/>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1"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Output</a:t>
            </a:r>
            <a:endParaRPr kumimoji="0" lang="en-US" altLang="en-US" sz="3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a[0][0]: 56</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Enter a[0][1]: 10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Enter a[0][2]: 30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a[1][0]: 34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a[1][1]: 21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a[1][2]: 34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a[2][0]: 45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a[2][1]: 56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a[2][2]: 78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printing the elements ....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56 10 30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34 21 34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45 56 78</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17371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2E20D9-E065-A961-9862-F4970B995D1E}"/>
              </a:ext>
            </a:extLst>
          </p:cNvPr>
          <p:cNvSpPr>
            <a:spLocks noGrp="1"/>
          </p:cNvSpPr>
          <p:nvPr>
            <p:ph idx="1"/>
          </p:nvPr>
        </p:nvSpPr>
        <p:spPr>
          <a:xfrm>
            <a:off x="838200" y="259492"/>
            <a:ext cx="10515600" cy="6598508"/>
          </a:xfrm>
        </p:spPr>
        <p:txBody>
          <a:bodyPr>
            <a:normAutofit fontScale="55000" lnSpcReduction="20000"/>
          </a:bodyPr>
          <a:lstStyle/>
          <a:p>
            <a:pPr marL="0" indent="0">
              <a:buNone/>
            </a:pPr>
            <a:r>
              <a:rPr lang="en-US" sz="3200" b="0" i="0" dirty="0">
                <a:effectLst/>
                <a:latin typeface="Times New Roman" panose="02020603050405020304" pitchFamily="18" charset="0"/>
                <a:cs typeface="Times New Roman" panose="02020603050405020304" pitchFamily="18" charset="0"/>
              </a:rPr>
              <a:t>C 1 D Array Example: Sorting an array</a:t>
            </a:r>
          </a:p>
          <a:p>
            <a:pPr marL="0" indent="0" algn="l">
              <a:buNone/>
            </a:pPr>
            <a:endParaRPr lang="en-US" sz="3200" b="0" i="0" dirty="0">
              <a:solidFill>
                <a:srgbClr val="333333"/>
              </a:solidFill>
              <a:effectLst/>
              <a:latin typeface="Times New Roman" panose="02020603050405020304" pitchFamily="18" charset="0"/>
              <a:cs typeface="Times New Roman" panose="02020603050405020304" pitchFamily="18" charset="0"/>
            </a:endParaRP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#include&lt;stdio.h&gt;    </a:t>
            </a:r>
          </a:p>
          <a:p>
            <a:pPr marL="0" indent="0" algn="l">
              <a:buNone/>
            </a:pPr>
            <a:r>
              <a:rPr lang="en-US" sz="3200" b="1" i="0" dirty="0">
                <a:solidFill>
                  <a:srgbClr val="006699"/>
                </a:solidFill>
                <a:effectLst/>
                <a:latin typeface="Times New Roman" panose="02020603050405020304" pitchFamily="18" charset="0"/>
                <a:cs typeface="Times New Roman" panose="02020603050405020304" pitchFamily="18" charset="0"/>
              </a:rPr>
              <a:t>void</a:t>
            </a:r>
            <a:r>
              <a:rPr lang="en-US" sz="3200" b="0" i="0" dirty="0">
                <a:solidFill>
                  <a:srgbClr val="333333"/>
                </a:solidFill>
                <a:effectLst/>
                <a:latin typeface="Times New Roman" panose="02020603050405020304" pitchFamily="18" charset="0"/>
                <a:cs typeface="Times New Roman" panose="02020603050405020304" pitchFamily="18" charset="0"/>
              </a:rPr>
              <a:t> main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2E8B57"/>
                </a:solidFill>
                <a:effectLst/>
                <a:latin typeface="Times New Roman" panose="02020603050405020304" pitchFamily="18" charset="0"/>
                <a:cs typeface="Times New Roman" panose="02020603050405020304" pitchFamily="18" charset="0"/>
              </a:rPr>
              <a:t>int</a:t>
            </a: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0" i="0" dirty="0" err="1">
                <a:solidFill>
                  <a:srgbClr val="333333"/>
                </a:solidFill>
                <a:effectLst/>
                <a:latin typeface="Times New Roman" panose="02020603050405020304" pitchFamily="18" charset="0"/>
                <a:cs typeface="Times New Roman" panose="02020603050405020304" pitchFamily="18" charset="0"/>
              </a:rPr>
              <a:t>j,temp</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2E8B57"/>
                </a:solidFill>
                <a:effectLst/>
                <a:latin typeface="Times New Roman" panose="02020603050405020304" pitchFamily="18" charset="0"/>
                <a:cs typeface="Times New Roman" panose="02020603050405020304" pitchFamily="18" charset="0"/>
              </a:rPr>
              <a:t>int</a:t>
            </a:r>
            <a:r>
              <a:rPr lang="en-US" sz="3200" b="0" i="0" dirty="0">
                <a:solidFill>
                  <a:srgbClr val="333333"/>
                </a:solidFill>
                <a:effectLst/>
                <a:latin typeface="Times New Roman" panose="02020603050405020304" pitchFamily="18" charset="0"/>
                <a:cs typeface="Times New Roman" panose="02020603050405020304" pitchFamily="18" charset="0"/>
              </a:rPr>
              <a:t> a[10] = { 10, 9, 7, 101, 23, 44, 12, 78, 34, 23};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006699"/>
                </a:solidFill>
                <a:effectLst/>
                <a:latin typeface="Times New Roman" panose="02020603050405020304" pitchFamily="18" charset="0"/>
                <a:cs typeface="Times New Roman" panose="02020603050405020304" pitchFamily="18" charset="0"/>
              </a:rPr>
              <a:t>for</a:t>
            </a:r>
            <a:r>
              <a:rPr lang="en-US" sz="3200" b="0" i="0" dirty="0">
                <a:solidFill>
                  <a:srgbClr val="333333"/>
                </a:solidFill>
                <a:effectLst/>
                <a:latin typeface="Times New Roman" panose="02020603050405020304" pitchFamily="18" charset="0"/>
                <a:cs typeface="Times New Roman" panose="02020603050405020304" pitchFamily="18" charset="0"/>
              </a:rPr>
              <a:t>(</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 0; </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&lt;10; </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006699"/>
                </a:solidFill>
                <a:effectLst/>
                <a:latin typeface="Times New Roman" panose="02020603050405020304" pitchFamily="18" charset="0"/>
                <a:cs typeface="Times New Roman" panose="02020603050405020304" pitchFamily="18" charset="0"/>
              </a:rPr>
              <a:t>for</a:t>
            </a:r>
            <a:r>
              <a:rPr lang="en-US" sz="3200" b="0" i="0" dirty="0">
                <a:solidFill>
                  <a:srgbClr val="333333"/>
                </a:solidFill>
                <a:effectLst/>
                <a:latin typeface="Times New Roman" panose="02020603050405020304" pitchFamily="18" charset="0"/>
                <a:cs typeface="Times New Roman" panose="02020603050405020304" pitchFamily="18" charset="0"/>
              </a:rPr>
              <a:t>(j = i+1; j&lt;10; </a:t>
            </a:r>
            <a:r>
              <a:rPr lang="en-US" sz="3200" b="0" i="0" dirty="0" err="1">
                <a:solidFill>
                  <a:srgbClr val="333333"/>
                </a:solidFill>
                <a:effectLst/>
                <a:latin typeface="Times New Roman" panose="02020603050405020304" pitchFamily="18" charset="0"/>
                <a:cs typeface="Times New Roman" panose="02020603050405020304" pitchFamily="18" charset="0"/>
              </a:rPr>
              <a:t>j++</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t>
            </a:r>
            <a:r>
              <a:rPr lang="en-US" sz="3200" b="1" i="0" dirty="0">
                <a:solidFill>
                  <a:srgbClr val="006699"/>
                </a:solidFill>
                <a:effectLst/>
                <a:latin typeface="Times New Roman" panose="02020603050405020304" pitchFamily="18" charset="0"/>
                <a:cs typeface="Times New Roman" panose="02020603050405020304" pitchFamily="18" charset="0"/>
              </a:rPr>
              <a:t>if</a:t>
            </a:r>
            <a:r>
              <a:rPr lang="en-US" sz="3200" b="0" i="0" dirty="0">
                <a:solidFill>
                  <a:srgbClr val="333333"/>
                </a:solidFill>
                <a:effectLst/>
                <a:latin typeface="Times New Roman" panose="02020603050405020304" pitchFamily="18" charset="0"/>
                <a:cs typeface="Times New Roman" panose="02020603050405020304" pitchFamily="18" charset="0"/>
              </a:rPr>
              <a:t>(a[j] &gt; a[</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temp = a[</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a:t>
            </a:r>
            <a:r>
              <a:rPr lang="en-US" sz="3200" b="0" i="0" dirty="0" err="1">
                <a:solidFill>
                  <a:srgbClr val="333333"/>
                </a:solidFill>
                <a:effectLst/>
                <a:latin typeface="Times New Roman" panose="02020603050405020304" pitchFamily="18" charset="0"/>
                <a:cs typeface="Times New Roman" panose="02020603050405020304" pitchFamily="18" charset="0"/>
              </a:rPr>
              <a:t>i</a:t>
            </a:r>
            <a:r>
              <a:rPr lang="en-US" sz="3200" b="0" i="0" dirty="0">
                <a:solidFill>
                  <a:srgbClr val="333333"/>
                </a:solidFill>
                <a:effectLst/>
                <a:latin typeface="Times New Roman" panose="02020603050405020304" pitchFamily="18" charset="0"/>
                <a:cs typeface="Times New Roman" panose="02020603050405020304" pitchFamily="18" charset="0"/>
              </a:rPr>
              <a:t>] = a[j];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a[j] = temp;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32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b="0" i="0" dirty="0">
                <a:solidFill>
                  <a:srgbClr val="333333"/>
                </a:solidFill>
                <a:effectLst/>
                <a:latin typeface="Montserrat" panose="00000500000000000000" pitchFamily="2" charset="0"/>
              </a:rPr>
              <a:t>   </a:t>
            </a:r>
          </a:p>
          <a:p>
            <a:pPr marL="0" indent="0" algn="l">
              <a:buNone/>
            </a:pPr>
            <a:endParaRPr lang="en-IN" dirty="0"/>
          </a:p>
        </p:txBody>
      </p:sp>
    </p:spTree>
    <p:extLst>
      <p:ext uri="{BB962C8B-B14F-4D97-AF65-F5344CB8AC3E}">
        <p14:creationId xmlns:p14="http://schemas.microsoft.com/office/powerpoint/2010/main" val="37855791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0769ED-A1C8-A9B5-20FB-C0BAC18C7683}"/>
              </a:ext>
            </a:extLst>
          </p:cNvPr>
          <p:cNvSpPr>
            <a:spLocks noGrp="1"/>
          </p:cNvSpPr>
          <p:nvPr>
            <p:ph idx="1"/>
          </p:nvPr>
        </p:nvSpPr>
        <p:spPr>
          <a:xfrm>
            <a:off x="838200" y="926757"/>
            <a:ext cx="10515600" cy="5745892"/>
          </a:xfrm>
        </p:spPr>
        <p:txBody>
          <a:bodyPr/>
          <a:lstStyle/>
          <a:p>
            <a:pPr marL="0" indent="0" algn="l">
              <a:buNone/>
            </a:pPr>
            <a:r>
              <a:rPr lang="en-US" sz="2000" b="0" i="0" dirty="0" err="1">
                <a:solidFill>
                  <a:srgbClr val="333333"/>
                </a:solidFill>
                <a:effectLst/>
                <a:latin typeface="Times New Roman" panose="02020603050405020304" pitchFamily="18" charset="0"/>
                <a:cs typeface="Times New Roman" panose="02020603050405020304" pitchFamily="18" charset="0"/>
              </a:rPr>
              <a:t>printf</a:t>
            </a:r>
            <a:r>
              <a:rPr lang="en-US" sz="2000" b="0" i="0" dirty="0">
                <a:solidFill>
                  <a:srgbClr val="333333"/>
                </a:solidFill>
                <a:effectLst/>
                <a:latin typeface="Times New Roman" panose="02020603050405020304" pitchFamily="18" charset="0"/>
                <a:cs typeface="Times New Roman" panose="02020603050405020304" pitchFamily="18" charset="0"/>
              </a:rPr>
              <a:t>("Printing Sorted Element List ...\n");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a:t>
            </a:r>
            <a:r>
              <a:rPr lang="en-US" sz="2000" b="1" i="0" dirty="0">
                <a:solidFill>
                  <a:srgbClr val="006699"/>
                </a:solidFill>
                <a:effectLst/>
                <a:latin typeface="Times New Roman" panose="02020603050405020304" pitchFamily="18" charset="0"/>
                <a:cs typeface="Times New Roman" panose="02020603050405020304" pitchFamily="18" charset="0"/>
              </a:rPr>
              <a:t>for</a:t>
            </a:r>
            <a:r>
              <a:rPr lang="en-US" sz="2000" b="0" i="0" dirty="0">
                <a:solidFill>
                  <a:srgbClr val="333333"/>
                </a:solidFill>
                <a:effectLst/>
                <a:latin typeface="Times New Roman" panose="02020603050405020304" pitchFamily="18" charset="0"/>
                <a:cs typeface="Times New Roman" panose="02020603050405020304" pitchFamily="18" charset="0"/>
              </a:rPr>
              <a:t>(</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 = 0; </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&lt;10; </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a:t>
            </a:r>
            <a:r>
              <a:rPr lang="en-US" sz="2000" b="0" i="0" dirty="0" err="1">
                <a:solidFill>
                  <a:srgbClr val="333333"/>
                </a:solidFill>
                <a:effectLst/>
                <a:latin typeface="Times New Roman" panose="02020603050405020304" pitchFamily="18" charset="0"/>
                <a:cs typeface="Times New Roman" panose="02020603050405020304" pitchFamily="18" charset="0"/>
              </a:rPr>
              <a:t>printf</a:t>
            </a:r>
            <a:r>
              <a:rPr lang="en-US" sz="2000" b="0" i="0" dirty="0">
                <a:solidFill>
                  <a:srgbClr val="333333"/>
                </a:solidFill>
                <a:effectLst/>
                <a:latin typeface="Times New Roman" panose="02020603050405020304" pitchFamily="18" charset="0"/>
                <a:cs typeface="Times New Roman" panose="02020603050405020304" pitchFamily="18" charset="0"/>
              </a:rPr>
              <a:t>("%d\</a:t>
            </a:r>
            <a:r>
              <a:rPr lang="en-US" sz="2000" b="0" i="0" dirty="0" err="1">
                <a:solidFill>
                  <a:srgbClr val="333333"/>
                </a:solidFill>
                <a:effectLst/>
                <a:latin typeface="Times New Roman" panose="02020603050405020304" pitchFamily="18" charset="0"/>
                <a:cs typeface="Times New Roman" panose="02020603050405020304" pitchFamily="18" charset="0"/>
              </a:rPr>
              <a:t>n",a</a:t>
            </a:r>
            <a:r>
              <a:rPr lang="en-US" sz="2000" b="0" i="0" dirty="0">
                <a:solidFill>
                  <a:srgbClr val="333333"/>
                </a:solidFill>
                <a:effectLst/>
                <a:latin typeface="Times New Roman" panose="02020603050405020304" pitchFamily="18" charset="0"/>
                <a:cs typeface="Times New Roman" panose="02020603050405020304" pitchFamily="18" charset="0"/>
              </a:rPr>
              <a:t>[</a:t>
            </a:r>
            <a:r>
              <a:rPr lang="en-US" sz="2000" b="0" i="0" dirty="0" err="1">
                <a:solidFill>
                  <a:srgbClr val="333333"/>
                </a:solidFill>
                <a:effectLst/>
                <a:latin typeface="Times New Roman" panose="02020603050405020304" pitchFamily="18" charset="0"/>
                <a:cs typeface="Times New Roman" panose="02020603050405020304" pitchFamily="18" charset="0"/>
              </a:rPr>
              <a:t>i</a:t>
            </a:r>
            <a:r>
              <a:rPr lang="en-US" sz="20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    </a:t>
            </a:r>
          </a:p>
          <a:p>
            <a:pPr marL="0" indent="0" algn="l">
              <a:buNone/>
            </a:pPr>
            <a:r>
              <a:rPr lang="en-US" sz="2000" b="0" i="0" dirty="0">
                <a:solidFill>
                  <a:srgbClr val="333333"/>
                </a:solidFill>
                <a:effectLst/>
                <a:latin typeface="Times New Roman" panose="02020603050405020304" pitchFamily="18" charset="0"/>
                <a:cs typeface="Times New Roman" panose="02020603050405020304" pitchFamily="18" charset="0"/>
              </a:rPr>
              <a:t>}     </a:t>
            </a:r>
          </a:p>
          <a:p>
            <a:pPr marL="0" indent="0">
              <a:buNone/>
            </a:pPr>
            <a:r>
              <a:rPr lang="en-IN" dirty="0"/>
              <a:t> </a:t>
            </a:r>
          </a:p>
          <a:p>
            <a:pPr marL="0" indent="0">
              <a:buNone/>
            </a:pPr>
            <a:r>
              <a:rPr lang="en-IN" dirty="0"/>
              <a:t>Output</a:t>
            </a:r>
          </a:p>
          <a:p>
            <a:pPr marL="0" indent="0">
              <a:buNone/>
            </a:pPr>
            <a:r>
              <a:rPr lang="en-IN" dirty="0"/>
              <a:t>7 9 10 12 23 23 34 44 78 101</a:t>
            </a:r>
          </a:p>
        </p:txBody>
      </p:sp>
    </p:spTree>
    <p:extLst>
      <p:ext uri="{BB962C8B-B14F-4D97-AF65-F5344CB8AC3E}">
        <p14:creationId xmlns:p14="http://schemas.microsoft.com/office/powerpoint/2010/main" val="23991157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7FEC76-A9A6-5193-CDEA-790D3666D1AC}"/>
              </a:ext>
            </a:extLst>
          </p:cNvPr>
          <p:cNvSpPr>
            <a:spLocks noGrp="1"/>
          </p:cNvSpPr>
          <p:nvPr>
            <p:ph idx="1"/>
          </p:nvPr>
        </p:nvSpPr>
        <p:spPr>
          <a:xfrm>
            <a:off x="838200" y="494270"/>
            <a:ext cx="10515600" cy="6030098"/>
          </a:xfrm>
        </p:spPr>
        <p:txBody>
          <a:bodyPr/>
          <a:lstStyle/>
          <a:p>
            <a:pPr marL="0" indent="0" algn="l">
              <a:spcBef>
                <a:spcPts val="750"/>
              </a:spcBef>
              <a:spcAft>
                <a:spcPts val="750"/>
              </a:spcAft>
              <a:buNone/>
            </a:pPr>
            <a:r>
              <a:rPr lang="en-US" sz="3200" b="0" i="0" dirty="0">
                <a:solidFill>
                  <a:srgbClr val="000000"/>
                </a:solidFill>
                <a:effectLst/>
                <a:latin typeface="Times New Roman" panose="02020603050405020304" pitchFamily="18" charset="0"/>
                <a:cs typeface="Times New Roman" panose="02020603050405020304" pitchFamily="18" charset="0"/>
              </a:rPr>
              <a:t>Strings</a:t>
            </a:r>
          </a:p>
          <a:p>
            <a:pPr algn="l"/>
            <a:r>
              <a:rPr lang="en-US" sz="2400" b="0" i="0" dirty="0">
                <a:solidFill>
                  <a:srgbClr val="000000"/>
                </a:solidFill>
                <a:effectLst/>
                <a:latin typeface="Times New Roman" panose="02020603050405020304" pitchFamily="18" charset="0"/>
                <a:cs typeface="Times New Roman" panose="02020603050405020304" pitchFamily="18" charset="0"/>
              </a:rPr>
              <a:t>Strings are used for storing text/characters.</a:t>
            </a:r>
          </a:p>
          <a:p>
            <a:pPr algn="l"/>
            <a:r>
              <a:rPr lang="en-US" sz="2400" b="0" i="0" dirty="0">
                <a:solidFill>
                  <a:srgbClr val="000000"/>
                </a:solidFill>
                <a:effectLst/>
                <a:latin typeface="Times New Roman" panose="02020603050405020304" pitchFamily="18" charset="0"/>
                <a:cs typeface="Times New Roman" panose="02020603050405020304" pitchFamily="18" charset="0"/>
              </a:rPr>
              <a:t>For example, "Hello World" is a string of characters.</a:t>
            </a:r>
          </a:p>
          <a:p>
            <a:r>
              <a:rPr lang="en-US" sz="2400" dirty="0">
                <a:solidFill>
                  <a:srgbClr val="000000"/>
                </a:solidFill>
                <a:effectLst/>
                <a:latin typeface="Times New Roman" panose="02020603050405020304" pitchFamily="18" charset="0"/>
                <a:ea typeface="Times New Roman" panose="02020603050405020304" pitchFamily="18" charset="0"/>
              </a:rPr>
              <a:t>Array of character is called a string. It is always terminated by the NULL character. String is a one dimensional array of character. </a:t>
            </a:r>
            <a:endParaRPr lang="en-IN" sz="2400" dirty="0">
              <a:solidFill>
                <a:srgbClr val="000000"/>
              </a:solidFill>
              <a:latin typeface="Times New Roman" panose="02020603050405020304" pitchFamily="18" charset="0"/>
              <a:ea typeface="Times New Roman" panose="02020603050405020304" pitchFamily="18" charset="0"/>
            </a:endParaRPr>
          </a:p>
          <a:p>
            <a:r>
              <a:rPr lang="en-US" sz="2400" dirty="0">
                <a:solidFill>
                  <a:srgbClr val="000000"/>
                </a:solidFill>
                <a:effectLst/>
                <a:latin typeface="Times New Roman" panose="02020603050405020304" pitchFamily="18" charset="0"/>
                <a:ea typeface="Times New Roman" panose="02020603050405020304" pitchFamily="18" charset="0"/>
              </a:rPr>
              <a:t>We can initialize the string as:  char name[]={‘</a:t>
            </a:r>
            <a:r>
              <a:rPr lang="en-US" sz="2400" dirty="0" err="1">
                <a:solidFill>
                  <a:srgbClr val="000000"/>
                </a:solidFill>
                <a:effectLst/>
                <a:latin typeface="Times New Roman" panose="02020603050405020304" pitchFamily="18" charset="0"/>
                <a:ea typeface="Times New Roman" panose="02020603050405020304" pitchFamily="18" charset="0"/>
              </a:rPr>
              <a:t>j’,’o’,’h’,’n</a:t>
            </a:r>
            <a:r>
              <a:rPr lang="en-US" sz="2400" dirty="0">
                <a:solidFill>
                  <a:srgbClr val="000000"/>
                </a:solidFill>
                <a:effectLst/>
                <a:latin typeface="Times New Roman" panose="02020603050405020304" pitchFamily="18" charset="0"/>
                <a:ea typeface="Times New Roman" panose="02020603050405020304" pitchFamily="18" charset="0"/>
              </a:rPr>
              <a:t>’,’\o’}; </a:t>
            </a:r>
            <a:endParaRPr lang="en-IN" sz="2400" dirty="0">
              <a:solidFill>
                <a:srgbClr val="000000"/>
              </a:solidFill>
              <a:latin typeface="Times New Roman" panose="02020603050405020304" pitchFamily="18" charset="0"/>
              <a:ea typeface="Times New Roman" panose="02020603050405020304" pitchFamily="18" charset="0"/>
            </a:endParaRPr>
          </a:p>
          <a:p>
            <a:r>
              <a:rPr lang="en-US" sz="2400" dirty="0">
                <a:solidFill>
                  <a:srgbClr val="000000"/>
                </a:solidFill>
                <a:effectLst/>
                <a:latin typeface="Times New Roman" panose="02020603050405020304" pitchFamily="18" charset="0"/>
                <a:ea typeface="Times New Roman" panose="02020603050405020304" pitchFamily="18" charset="0"/>
              </a:rPr>
              <a:t>Here each character occupies 1 byte of memory and last character is always NULL character.</a:t>
            </a:r>
          </a:p>
          <a:p>
            <a:r>
              <a:rPr lang="en-US" sz="2400" dirty="0">
                <a:solidFill>
                  <a:srgbClr val="000000"/>
                </a:solidFill>
                <a:effectLst/>
                <a:latin typeface="Times New Roman" panose="02020603050405020304" pitchFamily="18" charset="0"/>
                <a:ea typeface="Times New Roman" panose="02020603050405020304" pitchFamily="18" charset="0"/>
              </a:rPr>
              <a:t>Where ’\o’ and 0 (zero) are not same, where </a:t>
            </a:r>
            <a:r>
              <a:rPr lang="en-US" sz="2400" b="1" dirty="0">
                <a:solidFill>
                  <a:srgbClr val="000000"/>
                </a:solidFill>
                <a:effectLst/>
                <a:latin typeface="Times New Roman" panose="02020603050405020304" pitchFamily="18" charset="0"/>
                <a:ea typeface="Times New Roman" panose="02020603050405020304" pitchFamily="18" charset="0"/>
              </a:rPr>
              <a:t>ASCII </a:t>
            </a:r>
            <a:r>
              <a:rPr lang="en-US" sz="2400" dirty="0">
                <a:solidFill>
                  <a:srgbClr val="000000"/>
                </a:solidFill>
                <a:effectLst/>
                <a:latin typeface="Times New Roman" panose="02020603050405020304" pitchFamily="18" charset="0"/>
                <a:ea typeface="Times New Roman" panose="02020603050405020304" pitchFamily="18" charset="0"/>
              </a:rPr>
              <a:t>value of ‘\o’ is 0 and ASCII value of 0 is 48</a:t>
            </a:r>
            <a:endParaRPr lang="en-IN" sz="3200" dirty="0">
              <a:solidFill>
                <a:srgbClr val="000000"/>
              </a:solidFill>
              <a:latin typeface="Times New Roman" panose="02020603050405020304" pitchFamily="18" charset="0"/>
              <a:ea typeface="Times New Roman" panose="02020603050405020304" pitchFamily="18" charset="0"/>
            </a:endParaRPr>
          </a:p>
          <a:p>
            <a:r>
              <a:rPr lang="en-US" sz="2400" dirty="0">
                <a:solidFill>
                  <a:srgbClr val="000000"/>
                </a:solidFill>
                <a:effectLst/>
                <a:latin typeface="Times New Roman" panose="02020603050405020304" pitchFamily="18" charset="0"/>
                <a:ea typeface="Times New Roman" panose="02020603050405020304" pitchFamily="18" charset="0"/>
              </a:rPr>
              <a:t>elements of character array are also stored in contiguous memory allocation. From the above we can represent as; </a:t>
            </a:r>
          </a:p>
          <a:p>
            <a:endParaRPr lang="en-US" sz="2400" dirty="0">
              <a:solidFill>
                <a:srgbClr val="000000"/>
              </a:solidFill>
              <a:latin typeface="Times New Roman" panose="02020603050405020304" pitchFamily="18" charset="0"/>
              <a:ea typeface="Times New Roman" panose="02020603050405020304" pitchFamily="18" charset="0"/>
            </a:endParaRPr>
          </a:p>
          <a:p>
            <a:pPr marL="0" indent="0">
              <a:buNone/>
            </a:pPr>
            <a:endParaRPr lang="en-IN" sz="24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15000"/>
              </a:lnSpc>
              <a:spcAft>
                <a:spcPts val="30"/>
              </a:spcAft>
              <a:buNone/>
            </a:pPr>
            <a:endParaRPr lang="en-IN" sz="18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329E597E-37C3-CA6D-C737-E008B4892A93}"/>
              </a:ext>
            </a:extLst>
          </p:cNvPr>
          <p:cNvGraphicFramePr>
            <a:graphicFrameLocks noGrp="1"/>
          </p:cNvGraphicFramePr>
          <p:nvPr>
            <p:extLst>
              <p:ext uri="{D42A27DB-BD31-4B8C-83A1-F6EECF244321}">
                <p14:modId xmlns:p14="http://schemas.microsoft.com/office/powerpoint/2010/main" val="933046793"/>
              </p:ext>
            </p:extLst>
          </p:nvPr>
        </p:nvGraphicFramePr>
        <p:xfrm>
          <a:off x="2409567" y="5548852"/>
          <a:ext cx="4102443" cy="407353"/>
        </p:xfrm>
        <a:graphic>
          <a:graphicData uri="http://schemas.openxmlformats.org/drawingml/2006/table">
            <a:tbl>
              <a:tblPr firstRow="1" firstCol="1" bandRow="1">
                <a:tableStyleId>{5C22544A-7EE6-4342-B048-85BDC9FD1C3A}</a:tableStyleId>
              </a:tblPr>
              <a:tblGrid>
                <a:gridCol w="916685">
                  <a:extLst>
                    <a:ext uri="{9D8B030D-6E8A-4147-A177-3AD203B41FA5}">
                      <a16:colId xmlns:a16="http://schemas.microsoft.com/office/drawing/2014/main" val="2295927059"/>
                    </a:ext>
                  </a:extLst>
                </a:gridCol>
                <a:gridCol w="892638">
                  <a:extLst>
                    <a:ext uri="{9D8B030D-6E8A-4147-A177-3AD203B41FA5}">
                      <a16:colId xmlns:a16="http://schemas.microsoft.com/office/drawing/2014/main" val="41257012"/>
                    </a:ext>
                  </a:extLst>
                </a:gridCol>
                <a:gridCol w="763902">
                  <a:extLst>
                    <a:ext uri="{9D8B030D-6E8A-4147-A177-3AD203B41FA5}">
                      <a16:colId xmlns:a16="http://schemas.microsoft.com/office/drawing/2014/main" val="2591680298"/>
                    </a:ext>
                  </a:extLst>
                </a:gridCol>
                <a:gridCol w="763902">
                  <a:extLst>
                    <a:ext uri="{9D8B030D-6E8A-4147-A177-3AD203B41FA5}">
                      <a16:colId xmlns:a16="http://schemas.microsoft.com/office/drawing/2014/main" val="3662948248"/>
                    </a:ext>
                  </a:extLst>
                </a:gridCol>
                <a:gridCol w="765316">
                  <a:extLst>
                    <a:ext uri="{9D8B030D-6E8A-4147-A177-3AD203B41FA5}">
                      <a16:colId xmlns:a16="http://schemas.microsoft.com/office/drawing/2014/main" val="1890584728"/>
                    </a:ext>
                  </a:extLst>
                </a:gridCol>
              </a:tblGrid>
              <a:tr h="407105">
                <a:tc>
                  <a:txBody>
                    <a:bodyPr/>
                    <a:lstStyle/>
                    <a:p>
                      <a:pPr marL="1270" marR="2540" indent="-6350" algn="ctr">
                        <a:lnSpc>
                          <a:spcPct val="115000"/>
                        </a:lnSpc>
                        <a:spcAft>
                          <a:spcPts val="225"/>
                        </a:spcAft>
                      </a:pPr>
                      <a:r>
                        <a:rPr lang="en-US" sz="1200" dirty="0">
                          <a:solidFill>
                            <a:schemeClr val="bg1"/>
                          </a:solidFill>
                          <a:effectLst/>
                        </a:rPr>
                        <a:t>j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1270" marR="2540" indent="-6350" algn="ctr">
                        <a:lnSpc>
                          <a:spcPct val="115000"/>
                        </a:lnSpc>
                        <a:spcAft>
                          <a:spcPts val="225"/>
                        </a:spcAft>
                      </a:pPr>
                      <a:r>
                        <a:rPr lang="en-US" sz="1200" dirty="0">
                          <a:solidFill>
                            <a:schemeClr val="bg1"/>
                          </a:solidFill>
                          <a:effectLst/>
                        </a:rPr>
                        <a:t>o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502920" marR="2540" indent="-6350" algn="ctr">
                        <a:lnSpc>
                          <a:spcPct val="115000"/>
                        </a:lnSpc>
                        <a:spcAft>
                          <a:spcPts val="225"/>
                        </a:spcAft>
                      </a:pPr>
                      <a:r>
                        <a:rPr lang="en-US" sz="1200" dirty="0">
                          <a:solidFill>
                            <a:schemeClr val="bg1"/>
                          </a:solidFill>
                          <a:effectLst/>
                        </a:rPr>
                        <a:t>h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502920" marR="2540" indent="-6350" algn="ctr">
                        <a:lnSpc>
                          <a:spcPct val="115000"/>
                        </a:lnSpc>
                        <a:spcAft>
                          <a:spcPts val="225"/>
                        </a:spcAft>
                      </a:pPr>
                      <a:r>
                        <a:rPr lang="en-US" sz="1200" dirty="0">
                          <a:solidFill>
                            <a:schemeClr val="bg1"/>
                          </a:solidFill>
                          <a:effectLst/>
                        </a:rPr>
                        <a:t>n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tc>
                  <a:txBody>
                    <a:bodyPr/>
                    <a:lstStyle/>
                    <a:p>
                      <a:pPr marL="502920" marR="2540" indent="-6350" algn="ctr">
                        <a:lnSpc>
                          <a:spcPct val="115000"/>
                        </a:lnSpc>
                        <a:spcAft>
                          <a:spcPts val="225"/>
                        </a:spcAft>
                      </a:pPr>
                      <a:r>
                        <a:rPr lang="en-US" sz="1200" dirty="0">
                          <a:solidFill>
                            <a:schemeClr val="bg1"/>
                          </a:solidFill>
                          <a:effectLst/>
                        </a:rPr>
                        <a:t>\0 </a:t>
                      </a:r>
                      <a:endParaRPr lang="en-IN"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7310" marR="73025" marT="0" marB="0"/>
                </a:tc>
                <a:extLst>
                  <a:ext uri="{0D108BD9-81ED-4DB2-BD59-A6C34878D82A}">
                    <a16:rowId xmlns:a16="http://schemas.microsoft.com/office/drawing/2014/main" val="3054679154"/>
                  </a:ext>
                </a:extLst>
              </a:tr>
            </a:tbl>
          </a:graphicData>
        </a:graphic>
      </p:graphicFrame>
    </p:spTree>
    <p:extLst>
      <p:ext uri="{BB962C8B-B14F-4D97-AF65-F5344CB8AC3E}">
        <p14:creationId xmlns:p14="http://schemas.microsoft.com/office/powerpoint/2010/main" val="24627568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F15E1F-9FA2-4D07-48E9-6A796513E0E8}"/>
              </a:ext>
            </a:extLst>
          </p:cNvPr>
          <p:cNvSpPr>
            <a:spLocks noGrp="1"/>
          </p:cNvSpPr>
          <p:nvPr>
            <p:ph idx="1"/>
          </p:nvPr>
        </p:nvSpPr>
        <p:spPr>
          <a:xfrm>
            <a:off x="838200" y="593124"/>
            <a:ext cx="10515600" cy="5583839"/>
          </a:xfrm>
        </p:spPr>
        <p:txBody>
          <a:bodyPr>
            <a:normAutofit fontScale="25000" lnSpcReduction="20000"/>
          </a:body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Unlike many other programming languages, C does not have a </a:t>
            </a:r>
            <a:r>
              <a:rPr kumimoji="0" lang="en-US" altLang="en-US" sz="9600" b="1"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String type</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to easily create string variables. Instead, you must use the </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char</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type and create an </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hlinkClick r:id="rId2"/>
              </a:rPr>
              <a:t>array</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of characters to make a string in C:</a:t>
            </a:r>
            <a:endParaRPr kumimoji="0" lang="en-US" altLang="en-US" sz="9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CD"/>
                </a:solidFill>
                <a:effectLst/>
                <a:latin typeface="Times New Roman" panose="02020603050405020304" pitchFamily="18" charset="0"/>
                <a:cs typeface="Times New Roman" panose="02020603050405020304" pitchFamily="18" charset="0"/>
              </a:rPr>
              <a:t>char</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greetings[] = </a:t>
            </a:r>
            <a:r>
              <a:rPr kumimoji="0" lang="en-US" altLang="en-US" sz="9600" b="0" i="0" u="none" strike="noStrike" cap="none" normalizeH="0" baseline="0" dirty="0">
                <a:ln>
                  <a:noFill/>
                </a:ln>
                <a:solidFill>
                  <a:srgbClr val="A52A2A"/>
                </a:solidFill>
                <a:effectLst/>
                <a:latin typeface="Times New Roman" panose="02020603050405020304" pitchFamily="18" charset="0"/>
                <a:cs typeface="Times New Roman" panose="02020603050405020304" pitchFamily="18" charset="0"/>
              </a:rPr>
              <a:t>"Hello World!"</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b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br>
            <a:endParaRPr kumimoji="0" lang="en-US" altLang="en-US" sz="9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Note that you have to use double quotes (</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t>
            </a:r>
            <a:endParaRPr kumimoji="0" lang="en-US" altLang="en-US" sz="9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To output the string, you can use the </a:t>
            </a:r>
            <a:r>
              <a:rPr kumimoji="0" lang="en-US" altLang="en-US" sz="9600" b="0" i="0" u="none" strike="noStrike" cap="none" normalizeH="0" baseline="0" dirty="0" err="1">
                <a:ln>
                  <a:noFill/>
                </a:ln>
                <a:solidFill>
                  <a:srgbClr val="DC143C"/>
                </a:solidFill>
                <a:effectLst/>
                <a:latin typeface="Times New Roman" panose="02020603050405020304" pitchFamily="18" charset="0"/>
                <a:cs typeface="Times New Roman" panose="02020603050405020304" pitchFamily="18" charset="0"/>
              </a:rPr>
              <a:t>printf</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function together with the format specifier </a:t>
            </a:r>
            <a:r>
              <a:rPr kumimoji="0" lang="en-US" altLang="en-US" sz="9600" b="0" i="0" u="none" strike="noStrike" cap="none" normalizeH="0" baseline="0" dirty="0">
                <a:ln>
                  <a:noFill/>
                </a:ln>
                <a:solidFill>
                  <a:srgbClr val="DC143C"/>
                </a:solidFill>
                <a:effectLst/>
                <a:latin typeface="Times New Roman" panose="02020603050405020304" pitchFamily="18" charset="0"/>
                <a:cs typeface="Times New Roman" panose="02020603050405020304" pitchFamily="18" charset="0"/>
              </a:rPr>
              <a:t>%s</a:t>
            </a:r>
            <a:r>
              <a:rPr kumimoji="0" lang="en-US" altLang="en-US" sz="9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to tell C that we are now working with strings:</a:t>
            </a:r>
            <a:endParaRPr lang="en-US" sz="9600" b="0" i="0" dirty="0">
              <a:solidFill>
                <a:srgbClr val="0000CD"/>
              </a:solidFill>
              <a:effectLst/>
              <a:latin typeface="Times New Roman" panose="02020603050405020304" pitchFamily="18" charset="0"/>
              <a:cs typeface="Times New Roman" panose="02020603050405020304" pitchFamily="18" charset="0"/>
            </a:endParaRPr>
          </a:p>
          <a:p>
            <a:pPr marL="0" indent="0" algn="l">
              <a:lnSpc>
                <a:spcPct val="120000"/>
              </a:lnSpc>
              <a:spcBef>
                <a:spcPts val="1200"/>
              </a:spcBef>
              <a:spcAft>
                <a:spcPts val="1200"/>
              </a:spcAft>
              <a:buNone/>
            </a:pPr>
            <a:r>
              <a:rPr lang="en-US" sz="9600" b="0" i="0" dirty="0">
                <a:solidFill>
                  <a:srgbClr val="0000CD"/>
                </a:solidFill>
                <a:effectLst/>
                <a:latin typeface="Times New Roman" panose="02020603050405020304" pitchFamily="18" charset="0"/>
                <a:cs typeface="Times New Roman" panose="02020603050405020304" pitchFamily="18" charset="0"/>
              </a:rPr>
              <a:t>Example:</a:t>
            </a:r>
          </a:p>
          <a:p>
            <a:pPr marL="0" indent="0" algn="l">
              <a:lnSpc>
                <a:spcPct val="120000"/>
              </a:lnSpc>
              <a:spcBef>
                <a:spcPts val="1200"/>
              </a:spcBef>
              <a:spcAft>
                <a:spcPts val="1200"/>
              </a:spcAft>
              <a:buNone/>
            </a:pPr>
            <a:r>
              <a:rPr lang="en-US" sz="9600" b="0" i="0" dirty="0">
                <a:solidFill>
                  <a:srgbClr val="0000CD"/>
                </a:solidFill>
                <a:effectLst/>
                <a:latin typeface="Times New Roman" panose="02020603050405020304" pitchFamily="18" charset="0"/>
                <a:cs typeface="Times New Roman" panose="02020603050405020304" pitchFamily="18" charset="0"/>
              </a:rPr>
              <a:t>char</a:t>
            </a:r>
            <a:r>
              <a:rPr lang="en-US" sz="9600" b="0" i="0" dirty="0">
                <a:solidFill>
                  <a:srgbClr val="000000"/>
                </a:solidFill>
                <a:effectLst/>
                <a:latin typeface="Times New Roman" panose="02020603050405020304" pitchFamily="18" charset="0"/>
                <a:cs typeface="Times New Roman" panose="02020603050405020304" pitchFamily="18" charset="0"/>
              </a:rPr>
              <a:t> greetings[] = </a:t>
            </a:r>
            <a:r>
              <a:rPr lang="en-US" sz="9600" b="0" i="0" dirty="0">
                <a:solidFill>
                  <a:srgbClr val="A52A2A"/>
                </a:solidFill>
                <a:effectLst/>
                <a:latin typeface="Times New Roman" panose="02020603050405020304" pitchFamily="18" charset="0"/>
                <a:cs typeface="Times New Roman" panose="02020603050405020304" pitchFamily="18" charset="0"/>
              </a:rPr>
              <a:t>"Hello World!"</a:t>
            </a:r>
            <a:r>
              <a:rPr lang="en-US" sz="9600" b="0" i="0" dirty="0">
                <a:solidFill>
                  <a:srgbClr val="000000"/>
                </a:solidFill>
                <a:effectLst/>
                <a:latin typeface="Times New Roman" panose="02020603050405020304" pitchFamily="18" charset="0"/>
                <a:cs typeface="Times New Roman" panose="02020603050405020304" pitchFamily="18" charset="0"/>
              </a:rPr>
              <a:t>;</a:t>
            </a:r>
            <a:br>
              <a:rPr lang="en-US" sz="9600" b="0" i="0" dirty="0">
                <a:solidFill>
                  <a:srgbClr val="000000"/>
                </a:solidFill>
                <a:effectLst/>
                <a:latin typeface="Times New Roman" panose="02020603050405020304" pitchFamily="18" charset="0"/>
                <a:cs typeface="Times New Roman" panose="02020603050405020304" pitchFamily="18" charset="0"/>
              </a:rPr>
            </a:br>
            <a:r>
              <a:rPr lang="en-US" sz="9600" b="0" i="0" dirty="0" err="1">
                <a:solidFill>
                  <a:srgbClr val="000000"/>
                </a:solidFill>
                <a:effectLst/>
                <a:latin typeface="Times New Roman" panose="02020603050405020304" pitchFamily="18" charset="0"/>
                <a:cs typeface="Times New Roman" panose="02020603050405020304" pitchFamily="18" charset="0"/>
              </a:rPr>
              <a:t>printf</a:t>
            </a:r>
            <a:r>
              <a:rPr lang="en-US" sz="9600" b="0" i="0" dirty="0">
                <a:solidFill>
                  <a:srgbClr val="000000"/>
                </a:solidFill>
                <a:effectLst/>
                <a:latin typeface="Times New Roman" panose="02020603050405020304" pitchFamily="18" charset="0"/>
                <a:cs typeface="Times New Roman" panose="02020603050405020304" pitchFamily="18" charset="0"/>
              </a:rPr>
              <a:t>(</a:t>
            </a:r>
            <a:r>
              <a:rPr lang="en-US" sz="9600" b="0" i="0" dirty="0">
                <a:solidFill>
                  <a:srgbClr val="A52A2A"/>
                </a:solidFill>
                <a:effectLst/>
                <a:latin typeface="Times New Roman" panose="02020603050405020304" pitchFamily="18" charset="0"/>
                <a:cs typeface="Times New Roman" panose="02020603050405020304" pitchFamily="18" charset="0"/>
              </a:rPr>
              <a:t>"%s"</a:t>
            </a:r>
            <a:r>
              <a:rPr lang="en-US" sz="9600" b="0" i="0" dirty="0">
                <a:solidFill>
                  <a:srgbClr val="000000"/>
                </a:solidFill>
                <a:effectLst/>
                <a:latin typeface="Times New Roman" panose="02020603050405020304" pitchFamily="18" charset="0"/>
                <a:cs typeface="Times New Roman" panose="02020603050405020304" pitchFamily="18" charset="0"/>
              </a:rPr>
              <a:t>, greetings)</a:t>
            </a:r>
            <a:r>
              <a:rPr lang="en-US" b="0" i="0" dirty="0">
                <a:solidFill>
                  <a:srgbClr val="000000"/>
                </a:solidFill>
                <a:effectLst/>
                <a:latin typeface="Times New Roman" panose="02020603050405020304" pitchFamily="18" charset="0"/>
                <a:cs typeface="Times New Roman" panose="02020603050405020304" pitchFamily="18" charset="0"/>
              </a:rPr>
              <a:t>;</a:t>
            </a:r>
            <a:br>
              <a:rPr lang="en-US" b="0" i="0" dirty="0">
                <a:solidFill>
                  <a:srgbClr val="000000"/>
                </a:solidFill>
                <a:effectLst/>
                <a:latin typeface="Times New Roman" panose="02020603050405020304" pitchFamily="18" charset="0"/>
                <a:cs typeface="Times New Roman" panose="02020603050405020304" pitchFamily="18" charset="0"/>
              </a:rPr>
            </a:br>
            <a:endParaRPr lang="en-US" b="0" i="0" dirty="0">
              <a:solidFill>
                <a:srgbClr val="000000"/>
              </a:solidFill>
              <a:effectLst/>
              <a:latin typeface="Times New Roman" panose="02020603050405020304" pitchFamily="18" charset="0"/>
              <a:cs typeface="Times New Roman" panose="02020603050405020304" pitchFamily="18" charset="0"/>
            </a:endParaRPr>
          </a:p>
          <a:p>
            <a:pPr algn="l">
              <a:spcBef>
                <a:spcPts val="1800"/>
              </a:spcBef>
              <a:spcAft>
                <a:spcPts val="1800"/>
              </a:spcAft>
            </a:pPr>
            <a:r>
              <a:rPr lang="en-US" dirty="0">
                <a:solidFill>
                  <a:srgbClr val="FFFFFF"/>
                </a:solidFill>
                <a:latin typeface="Times New Roman" panose="02020603050405020304" pitchFamily="18" charset="0"/>
                <a:cs typeface="Times New Roman" panose="02020603050405020304" pitchFamily="18" charset="0"/>
              </a:rPr>
              <a:t>Try it Yours</a:t>
            </a:r>
            <a:br>
              <a:rPr lang="en-US" dirty="0">
                <a:latin typeface="Times New Roman" panose="02020603050405020304" pitchFamily="18" charset="0"/>
                <a:cs typeface="Times New Roman" panose="02020603050405020304" pitchFamily="18" charset="0"/>
              </a:rPr>
            </a:b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5979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C343D7-2E22-6FDB-FBE8-C650A525F9C1}"/>
              </a:ext>
            </a:extLst>
          </p:cNvPr>
          <p:cNvSpPr>
            <a:spLocks noGrp="1"/>
          </p:cNvSpPr>
          <p:nvPr>
            <p:ph idx="1"/>
          </p:nvPr>
        </p:nvSpPr>
        <p:spPr>
          <a:xfrm>
            <a:off x="838200" y="265471"/>
            <a:ext cx="10515600" cy="5911492"/>
          </a:xfrm>
        </p:spPr>
        <p:txBody>
          <a:bodyPr/>
          <a:lstStyle/>
          <a:p>
            <a:pPr marL="0" indent="0">
              <a:buNone/>
            </a:pPr>
            <a:r>
              <a:rPr lang="en-IN" dirty="0">
                <a:latin typeface="Times New Roman" panose="02020603050405020304" pitchFamily="18" charset="0"/>
                <a:cs typeface="Times New Roman" panose="02020603050405020304" pitchFamily="18" charset="0"/>
              </a:rPr>
              <a:t>In memory, </a:t>
            </a:r>
            <a:r>
              <a:rPr lang="en-US" dirty="0">
                <a:latin typeface="Times New Roman" panose="02020603050405020304" pitchFamily="18" charset="0"/>
                <a:cs typeface="Times New Roman" panose="02020603050405020304" pitchFamily="18" charset="0"/>
              </a:rPr>
              <a:t>The array will be stored as </a:t>
            </a:r>
            <a:r>
              <a:rPr lang="en-IN" dirty="0">
                <a:latin typeface="Times New Roman" panose="02020603050405020304" pitchFamily="18" charset="0"/>
                <a:cs typeface="Times New Roman" panose="02020603050405020304" pitchFamily="18" charset="0"/>
              </a:rPr>
              <a:t>shown in Figure.</a:t>
            </a:r>
          </a:p>
          <a:p>
            <a:pPr marL="0" indent="0">
              <a:buNone/>
            </a:pPr>
            <a:endParaRPr lang="en-IN" dirty="0"/>
          </a:p>
          <a:p>
            <a:pPr marL="0" indent="0">
              <a:buNone/>
            </a:pPr>
            <a:endParaRPr lang="en-IN" dirty="0"/>
          </a:p>
          <a:p>
            <a:pPr marL="0" indent="0">
              <a:buNone/>
            </a:pPr>
            <a:endParaRPr lang="en-IN" dirty="0"/>
          </a:p>
          <a:p>
            <a:pPr marL="0" indent="0">
              <a:buNone/>
            </a:pPr>
            <a:endParaRPr lang="en-IN" dirty="0"/>
          </a:p>
          <a:p>
            <a:pPr marL="0" indent="0">
              <a:buNone/>
            </a:pPr>
            <a:endParaRPr lang="en-IN" dirty="0"/>
          </a:p>
        </p:txBody>
      </p:sp>
      <p:pic>
        <p:nvPicPr>
          <p:cNvPr id="4" name="Picture 2" descr="arrays in c">
            <a:extLst>
              <a:ext uri="{FF2B5EF4-FFF2-40B4-BE49-F238E27FC236}">
                <a16:creationId xmlns:a16="http://schemas.microsoft.com/office/drawing/2014/main" id="{B6AC3E0E-8526-66EB-4312-2D1906227F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519238"/>
            <a:ext cx="9525000" cy="381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071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C4F449-3F08-3704-F2D8-EAD1B8E34806}"/>
              </a:ext>
            </a:extLst>
          </p:cNvPr>
          <p:cNvSpPr>
            <a:spLocks noGrp="1"/>
          </p:cNvSpPr>
          <p:nvPr>
            <p:ph idx="1"/>
          </p:nvPr>
        </p:nvSpPr>
        <p:spPr>
          <a:xfrm>
            <a:off x="471948" y="103240"/>
            <a:ext cx="11326762" cy="6754760"/>
          </a:xfrm>
        </p:spPr>
        <p:txBody>
          <a:bodyPr>
            <a:normAutofit/>
          </a:bodyPr>
          <a:lstStyle/>
          <a:p>
            <a:pPr marL="0" indent="0" algn="just">
              <a:buNone/>
            </a:pPr>
            <a:r>
              <a:rPr lang="en-US" sz="2400" b="0" i="0" dirty="0">
                <a:solidFill>
                  <a:srgbClr val="333333"/>
                </a:solidFill>
                <a:effectLst/>
                <a:latin typeface="Times New Roman" panose="02020603050405020304" pitchFamily="18" charset="0"/>
                <a:cs typeface="Times New Roman" panose="02020603050405020304" pitchFamily="18" charset="0"/>
              </a:rPr>
              <a:t>There are two ways to declare a string in c language.</a:t>
            </a:r>
          </a:p>
          <a:p>
            <a:pPr algn="just">
              <a:buFont typeface="+mj-lt"/>
              <a:buAutoNum type="arabicPeriod"/>
            </a:pPr>
            <a:r>
              <a:rPr lang="en-US" sz="2400" b="0" i="0" dirty="0">
                <a:solidFill>
                  <a:srgbClr val="333333"/>
                </a:solidFill>
                <a:effectLst/>
                <a:latin typeface="Times New Roman" panose="02020603050405020304" pitchFamily="18" charset="0"/>
                <a:cs typeface="Times New Roman" panose="02020603050405020304" pitchFamily="18" charset="0"/>
              </a:rPr>
              <a:t>By char array</a:t>
            </a:r>
          </a:p>
          <a:p>
            <a:pPr algn="just">
              <a:buFont typeface="+mj-lt"/>
              <a:buAutoNum type="arabicPeriod"/>
            </a:pPr>
            <a:r>
              <a:rPr lang="en-US" sz="2400" b="0" i="0" dirty="0">
                <a:solidFill>
                  <a:srgbClr val="333333"/>
                </a:solidFill>
                <a:effectLst/>
                <a:latin typeface="Times New Roman" panose="02020603050405020304" pitchFamily="18" charset="0"/>
                <a:cs typeface="Times New Roman" panose="02020603050405020304" pitchFamily="18" charset="0"/>
              </a:rPr>
              <a:t>By string literal</a:t>
            </a:r>
          </a:p>
          <a:p>
            <a:pPr marL="0" indent="0" algn="just">
              <a:buNone/>
            </a:pPr>
            <a:endParaRPr lang="en-US" sz="2400" b="0" i="0" dirty="0">
              <a:solidFill>
                <a:srgbClr val="333333"/>
              </a:solidFill>
              <a:effectLst/>
              <a:latin typeface="Times New Roman" panose="02020603050405020304" pitchFamily="18" charset="0"/>
              <a:cs typeface="Times New Roman" panose="02020603050405020304" pitchFamily="18" charset="0"/>
            </a:endParaRPr>
          </a:p>
          <a:p>
            <a:pPr marL="0" indent="0" algn="just">
              <a:buNone/>
            </a:pPr>
            <a:r>
              <a:rPr lang="en-IN" sz="2400" b="1" i="0" dirty="0">
                <a:solidFill>
                  <a:srgbClr val="333333"/>
                </a:solidFill>
                <a:effectLst/>
                <a:latin typeface="Times New Roman" panose="02020603050405020304" pitchFamily="18" charset="0"/>
                <a:cs typeface="Times New Roman" panose="02020603050405020304" pitchFamily="18" charset="0"/>
              </a:rPr>
              <a:t>string by char array</a:t>
            </a:r>
          </a:p>
          <a:p>
            <a:pPr marL="0" indent="0" algn="just">
              <a:buNone/>
            </a:pPr>
            <a:r>
              <a:rPr lang="en-IN" sz="2400" dirty="0">
                <a:solidFill>
                  <a:srgbClr val="333333"/>
                </a:solidFill>
                <a:latin typeface="Times New Roman" panose="02020603050405020304" pitchFamily="18" charset="0"/>
                <a:cs typeface="Times New Roman" panose="02020603050405020304" pitchFamily="18" charset="0"/>
              </a:rPr>
              <a:t>A  char array is the single character that enclosed within the single quotes.</a:t>
            </a:r>
            <a:endParaRPr lang="en-IN" sz="2400" i="0" dirty="0">
              <a:solidFill>
                <a:srgbClr val="333333"/>
              </a:solidFill>
              <a:effectLst/>
              <a:latin typeface="Times New Roman" panose="02020603050405020304" pitchFamily="18" charset="0"/>
              <a:cs typeface="Times New Roman" panose="02020603050405020304" pitchFamily="18" charset="0"/>
            </a:endParaRPr>
          </a:p>
          <a:p>
            <a:pPr marL="0" indent="0">
              <a:buNone/>
            </a:pPr>
            <a:r>
              <a:rPr lang="en-IN" sz="2400" b="0" i="0" dirty="0">
                <a:solidFill>
                  <a:srgbClr val="333333"/>
                </a:solidFill>
                <a:effectLst/>
                <a:latin typeface="Times New Roman" panose="02020603050405020304" pitchFamily="18" charset="0"/>
                <a:cs typeface="Times New Roman" panose="02020603050405020304" pitchFamily="18" charset="0"/>
              </a:rPr>
              <a:t>char </a:t>
            </a:r>
            <a:r>
              <a:rPr lang="en-IN" sz="2400" b="0" i="0" dirty="0" err="1">
                <a:solidFill>
                  <a:srgbClr val="333333"/>
                </a:solidFill>
                <a:effectLst/>
                <a:latin typeface="Times New Roman" panose="02020603050405020304" pitchFamily="18" charset="0"/>
                <a:cs typeface="Times New Roman" panose="02020603050405020304" pitchFamily="18" charset="0"/>
              </a:rPr>
              <a:t>ch</a:t>
            </a:r>
            <a:r>
              <a:rPr lang="en-IN" sz="2400" b="0" i="0" dirty="0">
                <a:solidFill>
                  <a:srgbClr val="333333"/>
                </a:solidFill>
                <a:effectLst/>
                <a:latin typeface="Times New Roman" panose="02020603050405020304" pitchFamily="18" charset="0"/>
                <a:cs typeface="Times New Roman" panose="02020603050405020304" pitchFamily="18" charset="0"/>
              </a:rPr>
              <a:t>[9]={‘t', 'a', ’j', ’m', ’a', ’h', ’a', ’</a:t>
            </a:r>
            <a:r>
              <a:rPr lang="en-IN" sz="2400" dirty="0">
                <a:solidFill>
                  <a:srgbClr val="333333"/>
                </a:solidFill>
                <a:latin typeface="Times New Roman" panose="02020603050405020304" pitchFamily="18" charset="0"/>
                <a:cs typeface="Times New Roman" panose="02020603050405020304" pitchFamily="18" charset="0"/>
              </a:rPr>
              <a:t>l</a:t>
            </a:r>
            <a:r>
              <a:rPr lang="en-IN" sz="2400" b="0" i="0" dirty="0">
                <a:solidFill>
                  <a:srgbClr val="333333"/>
                </a:solidFill>
                <a:effectLst/>
                <a:latin typeface="Times New Roman" panose="02020603050405020304" pitchFamily="18" charset="0"/>
                <a:cs typeface="Times New Roman" panose="02020603050405020304" pitchFamily="18" charset="0"/>
              </a:rPr>
              <a:t>', '\0'};  </a:t>
            </a:r>
          </a:p>
          <a:p>
            <a:pPr marL="0" indent="0">
              <a:buNone/>
            </a:pPr>
            <a:r>
              <a:rPr lang="en-US" b="1" i="0" dirty="0">
                <a:solidFill>
                  <a:srgbClr val="333333"/>
                </a:solidFill>
                <a:effectLst/>
                <a:latin typeface="Times New Roman" panose="02020603050405020304" pitchFamily="18" charset="0"/>
                <a:cs typeface="Times New Roman" panose="02020603050405020304" pitchFamily="18" charset="0"/>
              </a:rPr>
              <a:t>String by the string literal or </a:t>
            </a:r>
            <a:r>
              <a:rPr lang="en-US" b="1" dirty="0">
                <a:solidFill>
                  <a:srgbClr val="000000"/>
                </a:solidFill>
                <a:effectLst/>
                <a:latin typeface="Times New Roman" panose="02020603050405020304" pitchFamily="18" charset="0"/>
                <a:ea typeface="Times New Roman" panose="02020603050405020304" pitchFamily="18" charset="0"/>
              </a:rPr>
              <a:t>String constant</a:t>
            </a:r>
            <a:r>
              <a:rPr lang="en-US" b="1" i="0" dirty="0">
                <a:solidFill>
                  <a:srgbClr val="333333"/>
                </a:solidFill>
                <a:effectLst/>
                <a:latin typeface="Times New Roman" panose="02020603050405020304" pitchFamily="18" charset="0"/>
                <a:cs typeface="Times New Roman" panose="02020603050405020304" pitchFamily="18" charset="0"/>
              </a:rPr>
              <a:t> </a:t>
            </a:r>
            <a:endParaRPr lang="en-IN" sz="2000" b="1" dirty="0">
              <a:solidFill>
                <a:srgbClr val="000000"/>
              </a:solidFill>
              <a:effectLst/>
              <a:latin typeface="Times New Roman" panose="02020603050405020304" pitchFamily="18" charset="0"/>
              <a:ea typeface="Times New Roman" panose="02020603050405020304" pitchFamily="18" charset="0"/>
            </a:endParaRPr>
          </a:p>
          <a:p>
            <a:pPr marL="561975" marR="2540" indent="-342900" algn="just">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A string constant is a set of character that enclosed within the double quotes and is also called a literal. </a:t>
            </a:r>
            <a:endParaRPr lang="en-IN" sz="2400" dirty="0">
              <a:solidFill>
                <a:srgbClr val="000000"/>
              </a:solidFill>
              <a:latin typeface="Times New Roman" panose="02020603050405020304" pitchFamily="18" charset="0"/>
              <a:ea typeface="Times New Roman" panose="02020603050405020304" pitchFamily="18" charset="0"/>
            </a:endParaRPr>
          </a:p>
          <a:p>
            <a:pPr marL="561975" marR="2540" indent="-342900" algn="just">
              <a:lnSpc>
                <a:spcPct val="100000"/>
              </a:lnSpc>
              <a:spcAft>
                <a:spcPts val="225"/>
              </a:spcAft>
            </a:pPr>
            <a:r>
              <a:rPr lang="en-US" sz="2400" dirty="0">
                <a:solidFill>
                  <a:srgbClr val="000000"/>
                </a:solidFill>
                <a:effectLst/>
                <a:latin typeface="Times New Roman" panose="02020603050405020304" pitchFamily="18" charset="0"/>
                <a:ea typeface="Times New Roman" panose="02020603050405020304" pitchFamily="18" charset="0"/>
              </a:rPr>
              <a:t>Whenever a string constant is written anywhere in a program it is stored somewhere in a memory as an array of characters terminated by a NULL character (‘\o’).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502920" marR="4502785" indent="-6350" algn="just">
              <a:lnSpc>
                <a:spcPct val="100000"/>
              </a:lnSpc>
              <a:spcAft>
                <a:spcPts val="675"/>
              </a:spcAft>
            </a:pPr>
            <a:r>
              <a:rPr lang="en-US" sz="2400" dirty="0">
                <a:solidFill>
                  <a:srgbClr val="000000"/>
                </a:solidFill>
                <a:effectLst/>
                <a:latin typeface="Times New Roman" panose="02020603050405020304" pitchFamily="18" charset="0"/>
                <a:ea typeface="Times New Roman" panose="02020603050405020304" pitchFamily="18" charset="0"/>
              </a:rPr>
              <a:t>Example –  “</a:t>
            </a:r>
            <a:r>
              <a:rPr lang="en-US" sz="2400" dirty="0" err="1">
                <a:solidFill>
                  <a:srgbClr val="000000"/>
                </a:solidFill>
                <a:effectLst/>
                <a:latin typeface="Times New Roman" panose="02020603050405020304" pitchFamily="18" charset="0"/>
                <a:ea typeface="Times New Roman" panose="02020603050405020304" pitchFamily="18" charset="0"/>
              </a:rPr>
              <a:t>Tajmahal</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7652268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33D550-C841-FBA0-7B32-65AD694210E9}"/>
              </a:ext>
            </a:extLst>
          </p:cNvPr>
          <p:cNvSpPr>
            <a:spLocks noGrp="1"/>
          </p:cNvSpPr>
          <p:nvPr>
            <p:ph idx="1"/>
          </p:nvPr>
        </p:nvSpPr>
        <p:spPr>
          <a:xfrm>
            <a:off x="838200" y="427703"/>
            <a:ext cx="10515600" cy="6223820"/>
          </a:xfrm>
        </p:spPr>
        <p:txBody>
          <a:bodyPr>
            <a:normAutofit/>
          </a:bodyPr>
          <a:lstStyle/>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#include&lt;stdio.h&gt;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#include &lt;</a:t>
            </a:r>
            <a:r>
              <a:rPr lang="en-IN" sz="2400" b="0" i="0" dirty="0" err="1">
                <a:solidFill>
                  <a:srgbClr val="333333"/>
                </a:solidFill>
                <a:effectLst/>
                <a:latin typeface="Times New Roman" panose="02020603050405020304" pitchFamily="18" charset="0"/>
                <a:cs typeface="Times New Roman" panose="02020603050405020304" pitchFamily="18" charset="0"/>
              </a:rPr>
              <a:t>string.h</a:t>
            </a:r>
            <a:r>
              <a:rPr lang="en-IN" sz="2400" b="0" i="0" dirty="0">
                <a:solidFill>
                  <a:srgbClr val="333333"/>
                </a:solidFill>
                <a:effectLst/>
                <a:latin typeface="Times New Roman" panose="02020603050405020304" pitchFamily="18" charset="0"/>
                <a:cs typeface="Times New Roman" panose="02020603050405020304" pitchFamily="18" charset="0"/>
              </a:rPr>
              <a:t>&gt;    </a:t>
            </a:r>
          </a:p>
          <a:p>
            <a:pPr marL="0" indent="0" algn="l">
              <a:buNone/>
            </a:pPr>
            <a:r>
              <a:rPr lang="en-IN" sz="2400" b="1" i="0" dirty="0">
                <a:solidFill>
                  <a:srgbClr val="2E8B57"/>
                </a:solidFill>
                <a:effectLst/>
                <a:latin typeface="Times New Roman" panose="02020603050405020304" pitchFamily="18" charset="0"/>
                <a:cs typeface="Times New Roman" panose="02020603050405020304" pitchFamily="18" charset="0"/>
              </a:rPr>
              <a:t>int</a:t>
            </a:r>
            <a:r>
              <a:rPr lang="en-IN" sz="2400" b="0" i="0" dirty="0">
                <a:solidFill>
                  <a:srgbClr val="333333"/>
                </a:solidFill>
                <a:effectLst/>
                <a:latin typeface="Times New Roman" panose="02020603050405020304" pitchFamily="18" charset="0"/>
                <a:cs typeface="Times New Roman" panose="02020603050405020304" pitchFamily="18" charset="0"/>
              </a:rPr>
              <a:t> main(){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1" i="0" dirty="0">
                <a:solidFill>
                  <a:srgbClr val="2E8B57"/>
                </a:solidFill>
                <a:effectLst/>
                <a:latin typeface="Times New Roman" panose="02020603050405020304" pitchFamily="18" charset="0"/>
                <a:cs typeface="Times New Roman" panose="02020603050405020304" pitchFamily="18" charset="0"/>
              </a:rPr>
              <a:t>char</a:t>
            </a: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0" i="0" dirty="0" err="1">
                <a:solidFill>
                  <a:srgbClr val="333333"/>
                </a:solidFill>
                <a:effectLst/>
                <a:latin typeface="Times New Roman" panose="02020603050405020304" pitchFamily="18" charset="0"/>
                <a:cs typeface="Times New Roman" panose="02020603050405020304" pitchFamily="18" charset="0"/>
              </a:rPr>
              <a:t>ch</a:t>
            </a:r>
            <a:r>
              <a:rPr lang="en-IN" sz="2400" b="0" i="0" dirty="0">
                <a:solidFill>
                  <a:srgbClr val="333333"/>
                </a:solidFill>
                <a:effectLst/>
                <a:latin typeface="Times New Roman" panose="02020603050405020304" pitchFamily="18" charset="0"/>
                <a:cs typeface="Times New Roman" panose="02020603050405020304" pitchFamily="18" charset="0"/>
              </a:rPr>
              <a:t>[9]={‘t’, ’a', ’j', ’m', ’a', ’h', ’a', ’</a:t>
            </a:r>
            <a:r>
              <a:rPr lang="en-IN" sz="2400" dirty="0">
                <a:solidFill>
                  <a:srgbClr val="333333"/>
                </a:solidFill>
                <a:latin typeface="Times New Roman" panose="02020603050405020304" pitchFamily="18" charset="0"/>
                <a:cs typeface="Times New Roman" panose="02020603050405020304" pitchFamily="18" charset="0"/>
              </a:rPr>
              <a:t>l</a:t>
            </a:r>
            <a:r>
              <a:rPr lang="en-IN" sz="24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1" i="0" dirty="0">
                <a:solidFill>
                  <a:srgbClr val="2E8B57"/>
                </a:solidFill>
                <a:effectLst/>
                <a:latin typeface="Times New Roman" panose="02020603050405020304" pitchFamily="18" charset="0"/>
                <a:cs typeface="Times New Roman" panose="02020603050405020304" pitchFamily="18" charset="0"/>
              </a:rPr>
              <a:t>char</a:t>
            </a:r>
            <a:r>
              <a:rPr lang="en-IN" sz="2400" b="0" i="0" dirty="0">
                <a:solidFill>
                  <a:srgbClr val="333333"/>
                </a:solidFill>
                <a:effectLst/>
                <a:latin typeface="Times New Roman" panose="02020603050405020304" pitchFamily="18" charset="0"/>
                <a:cs typeface="Times New Roman" panose="02020603050405020304" pitchFamily="18" charset="0"/>
              </a:rPr>
              <a:t> ch2[9]=“</a:t>
            </a:r>
            <a:r>
              <a:rPr lang="en-IN" sz="2400" b="0" i="0" dirty="0" err="1">
                <a:solidFill>
                  <a:srgbClr val="333333"/>
                </a:solidFill>
                <a:effectLst/>
                <a:latin typeface="Times New Roman" panose="02020603050405020304" pitchFamily="18" charset="0"/>
                <a:cs typeface="Times New Roman" panose="02020603050405020304" pitchFamily="18" charset="0"/>
              </a:rPr>
              <a:t>tajmahal</a:t>
            </a: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0" i="0" dirty="0" err="1">
                <a:solidFill>
                  <a:srgbClr val="333333"/>
                </a:solidFill>
                <a:effectLst/>
                <a:latin typeface="Times New Roman" panose="02020603050405020304" pitchFamily="18" charset="0"/>
                <a:cs typeface="Times New Roman" panose="02020603050405020304" pitchFamily="18" charset="0"/>
              </a:rPr>
              <a:t>printf</a:t>
            </a:r>
            <a:r>
              <a:rPr lang="en-IN" sz="2400" b="0" i="0" dirty="0">
                <a:solidFill>
                  <a:srgbClr val="333333"/>
                </a:solidFill>
                <a:effectLst/>
                <a:latin typeface="Times New Roman" panose="02020603050405020304" pitchFamily="18" charset="0"/>
                <a:cs typeface="Times New Roman" panose="02020603050405020304" pitchFamily="18" charset="0"/>
              </a:rPr>
              <a:t>("Char Array Value is: %s\n", </a:t>
            </a:r>
            <a:r>
              <a:rPr lang="en-IN" sz="2400" b="0" i="0" dirty="0" err="1">
                <a:solidFill>
                  <a:srgbClr val="333333"/>
                </a:solidFill>
                <a:effectLst/>
                <a:latin typeface="Times New Roman" panose="02020603050405020304" pitchFamily="18" charset="0"/>
                <a:cs typeface="Times New Roman" panose="02020603050405020304" pitchFamily="18" charset="0"/>
              </a:rPr>
              <a:t>ch</a:t>
            </a: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0" i="0" dirty="0" err="1">
                <a:solidFill>
                  <a:srgbClr val="333333"/>
                </a:solidFill>
                <a:effectLst/>
                <a:latin typeface="Times New Roman" panose="02020603050405020304" pitchFamily="18" charset="0"/>
                <a:cs typeface="Times New Roman" panose="02020603050405020304" pitchFamily="18" charset="0"/>
              </a:rPr>
              <a:t>printf</a:t>
            </a:r>
            <a:r>
              <a:rPr lang="en-IN" sz="2400" b="0" i="0" dirty="0">
                <a:solidFill>
                  <a:srgbClr val="333333"/>
                </a:solidFill>
                <a:effectLst/>
                <a:latin typeface="Times New Roman" panose="02020603050405020304" pitchFamily="18" charset="0"/>
                <a:cs typeface="Times New Roman" panose="02020603050405020304" pitchFamily="18" charset="0"/>
              </a:rPr>
              <a:t>("String Literal Value is: %s\n", ch2);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r>
              <a:rPr lang="en-IN" sz="2400" b="1" i="0" dirty="0">
                <a:solidFill>
                  <a:srgbClr val="006699"/>
                </a:solidFill>
                <a:effectLst/>
                <a:latin typeface="Times New Roman" panose="02020603050405020304" pitchFamily="18" charset="0"/>
                <a:cs typeface="Times New Roman" panose="02020603050405020304" pitchFamily="18" charset="0"/>
              </a:rPr>
              <a:t>return</a:t>
            </a:r>
            <a:r>
              <a:rPr lang="en-IN" sz="2400" b="0" i="0" dirty="0">
                <a:solidFill>
                  <a:srgbClr val="333333"/>
                </a:solidFill>
                <a:effectLst/>
                <a:latin typeface="Times New Roman" panose="02020603050405020304" pitchFamily="18" charset="0"/>
                <a:cs typeface="Times New Roman" panose="02020603050405020304" pitchFamily="18" charset="0"/>
              </a:rPr>
              <a:t> 0;    </a:t>
            </a:r>
          </a:p>
          <a:p>
            <a:pPr marL="0" indent="0" algn="l">
              <a:buNone/>
            </a:pPr>
            <a:r>
              <a:rPr lang="en-IN" sz="2400" b="0" i="0" dirty="0">
                <a:solidFill>
                  <a:srgbClr val="333333"/>
                </a:solidFill>
                <a:effectLst/>
                <a:latin typeface="Times New Roman" panose="02020603050405020304" pitchFamily="18" charset="0"/>
                <a:cs typeface="Times New Roman" panose="02020603050405020304" pitchFamily="18" charset="0"/>
              </a:rPr>
              <a:t>}    </a:t>
            </a:r>
          </a:p>
          <a:p>
            <a:pPr marL="0" indent="0" algn="l">
              <a:buNone/>
            </a:pPr>
            <a:r>
              <a:rPr lang="en-IN" sz="2400" b="1" i="0" dirty="0">
                <a:solidFill>
                  <a:srgbClr val="333333"/>
                </a:solidFill>
                <a:effectLst/>
                <a:latin typeface="Times New Roman" panose="02020603050405020304" pitchFamily="18" charset="0"/>
                <a:cs typeface="Times New Roman" panose="02020603050405020304" pitchFamily="18" charset="0"/>
              </a:rPr>
              <a:t>Output:</a:t>
            </a:r>
          </a:p>
          <a:p>
            <a:pPr marL="0" indent="0">
              <a:buNone/>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Char Array Value is: </a:t>
            </a:r>
            <a:r>
              <a:rPr kumimoji="0" lang="en-US" altLang="en-US" sz="2400"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tajmahal</a:t>
            </a:r>
            <a:endPar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endParaRPr>
          </a:p>
          <a:p>
            <a:pPr marL="0" indent="0">
              <a:buNone/>
            </a:pPr>
            <a:r>
              <a:rPr kumimoji="0" lang="en-US" altLang="en-US" sz="24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 Literal Value is: </a:t>
            </a:r>
            <a:r>
              <a:rPr kumimoji="0" lang="en-US" altLang="en-US" sz="2400" b="0" i="1"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tajmahal</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lgn="l">
              <a:buNone/>
            </a:pPr>
            <a:endParaRPr lang="en-IN" sz="2400" b="0" i="0" dirty="0">
              <a:solidFill>
                <a:srgbClr val="333333"/>
              </a:solidFill>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25252041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241F41-05AF-3263-FA20-E9F5B0C81E07}"/>
              </a:ext>
            </a:extLst>
          </p:cNvPr>
          <p:cNvSpPr>
            <a:spLocks noGrp="1"/>
          </p:cNvSpPr>
          <p:nvPr>
            <p:ph idx="1"/>
          </p:nvPr>
        </p:nvSpPr>
        <p:spPr>
          <a:xfrm>
            <a:off x="838200" y="339213"/>
            <a:ext cx="10515600" cy="6518787"/>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Reading Strings from terminal</a:t>
            </a:r>
          </a:p>
          <a:p>
            <a:pPr marL="0" indent="0">
              <a:buNone/>
            </a:pPr>
            <a:r>
              <a:rPr lang="en-US" sz="2400" dirty="0">
                <a:latin typeface="Times New Roman" panose="02020603050405020304" pitchFamily="18" charset="0"/>
                <a:cs typeface="Times New Roman" panose="02020603050405020304" pitchFamily="18" charset="0"/>
              </a:rPr>
              <a:t>If we declare a string by writing char str[100]; </a:t>
            </a:r>
          </a:p>
          <a:p>
            <a:pPr marL="0" indent="0">
              <a:buNone/>
            </a:pPr>
            <a:r>
              <a:rPr lang="en-US" sz="2400" dirty="0">
                <a:latin typeface="Times New Roman" panose="02020603050405020304" pitchFamily="18" charset="0"/>
                <a:cs typeface="Times New Roman" panose="02020603050405020304" pitchFamily="18" charset="0"/>
              </a:rPr>
              <a:t>Then str can be read by using three ways:</a:t>
            </a:r>
          </a:p>
          <a:p>
            <a:pPr marL="514350" indent="-514350">
              <a:buAutoNum type="arabicPeriod"/>
            </a:pPr>
            <a:r>
              <a:rPr lang="en-US" sz="2400" dirty="0">
                <a:latin typeface="Times New Roman" panose="02020603050405020304" pitchFamily="18" charset="0"/>
                <a:cs typeface="Times New Roman" panose="02020603050405020304" pitchFamily="18" charset="0"/>
              </a:rPr>
              <a:t>using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a:t>
            </a:r>
          </a:p>
          <a:p>
            <a:pPr marL="514350" indent="-514350">
              <a:buAutoNum type="arabicPeriod"/>
            </a:pPr>
            <a:r>
              <a:rPr lang="en-US" sz="2400" dirty="0">
                <a:latin typeface="Times New Roman" panose="02020603050405020304" pitchFamily="18" charset="0"/>
                <a:cs typeface="Times New Roman" panose="02020603050405020304" pitchFamily="18" charset="0"/>
              </a:rPr>
              <a:t>using gets() function </a:t>
            </a:r>
          </a:p>
          <a:p>
            <a:pPr marL="514350" indent="-514350">
              <a:buAutoNum type="arabicPeriod"/>
            </a:pPr>
            <a:r>
              <a:rPr lang="en-US" sz="2400" dirty="0">
                <a:latin typeface="Times New Roman" panose="02020603050405020304" pitchFamily="18" charset="0"/>
                <a:cs typeface="Times New Roman" panose="02020603050405020304" pitchFamily="18" charset="0"/>
              </a:rPr>
              <a:t>using </a:t>
            </a:r>
            <a:r>
              <a:rPr lang="en-US" sz="2400" dirty="0" err="1">
                <a:latin typeface="Times New Roman" panose="02020603050405020304" pitchFamily="18" charset="0"/>
                <a:cs typeface="Times New Roman" panose="02020603050405020304" pitchFamily="18" charset="0"/>
              </a:rPr>
              <a:t>getchar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getch</a:t>
            </a:r>
            <a:r>
              <a:rPr lang="en-US" sz="2400" dirty="0">
                <a:latin typeface="Times New Roman" panose="02020603050405020304" pitchFamily="18" charset="0"/>
                <a:cs typeface="Times New Roman" panose="02020603050405020304" pitchFamily="18" charset="0"/>
              </a:rPr>
              <a:t>() or </a:t>
            </a:r>
            <a:r>
              <a:rPr lang="en-US" sz="2400" dirty="0" err="1">
                <a:latin typeface="Times New Roman" panose="02020603050405020304" pitchFamily="18" charset="0"/>
                <a:cs typeface="Times New Roman" panose="02020603050405020304" pitchFamily="18" charset="0"/>
              </a:rPr>
              <a:t>getche</a:t>
            </a:r>
            <a:r>
              <a:rPr lang="en-US" sz="2400" dirty="0">
                <a:latin typeface="Times New Roman" panose="02020603050405020304" pitchFamily="18" charset="0"/>
                <a:cs typeface="Times New Roman" panose="02020603050405020304" pitchFamily="18" charset="0"/>
              </a:rPr>
              <a:t>() function repeatedly</a:t>
            </a:r>
          </a:p>
          <a:p>
            <a:pPr marL="0" indent="0">
              <a:buNone/>
            </a:pPr>
            <a:endParaRPr lang="en-US" sz="2400" dirty="0">
              <a:latin typeface="Times New Roman" panose="02020603050405020304" pitchFamily="18" charset="0"/>
              <a:cs typeface="Times New Roman" panose="02020603050405020304" pitchFamily="18" charset="0"/>
            </a:endParaRPr>
          </a:p>
          <a:p>
            <a:pPr marL="0" indent="0">
              <a:buNone/>
            </a:pPr>
            <a:r>
              <a:rPr lang="en-US" b="1" dirty="0">
                <a:latin typeface="Times New Roman" panose="02020603050405020304" pitchFamily="18" charset="0"/>
                <a:cs typeface="Times New Roman" panose="02020603050405020304" pitchFamily="18" charset="0"/>
              </a:rPr>
              <a:t>1) Strings can be read using </a:t>
            </a:r>
            <a:r>
              <a:rPr lang="en-US" b="1" dirty="0" err="1">
                <a:latin typeface="Times New Roman" panose="02020603050405020304" pitchFamily="18" charset="0"/>
                <a:cs typeface="Times New Roman" panose="02020603050405020304" pitchFamily="18" charset="0"/>
              </a:rPr>
              <a:t>scanf</a:t>
            </a:r>
            <a:r>
              <a:rPr lang="en-US" b="1" dirty="0">
                <a:latin typeface="Times New Roman" panose="02020603050405020304" pitchFamily="18" charset="0"/>
                <a:cs typeface="Times New Roman" panose="02020603050405020304" pitchFamily="18" charset="0"/>
              </a:rPr>
              <a:t>() </a:t>
            </a:r>
          </a:p>
          <a:p>
            <a:pPr marL="0" indent="0">
              <a:buNone/>
            </a:pPr>
            <a:r>
              <a:rPr lang="en-US" sz="2400" dirty="0">
                <a:latin typeface="Times New Roman" panose="02020603050405020304" pitchFamily="18" charset="0"/>
                <a:cs typeface="Times New Roman" panose="02020603050405020304" pitchFamily="18" charset="0"/>
              </a:rPr>
              <a:t>by writing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("%s", str); Although the syntax of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is well known and easy to use, the main pitfall with this function is that the function terminates as soon as it finds a blank space. For example, if the user enters Hello World, then str will contain only Hello. This is because the moment a blank space is encountered, the string is terminated by the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We may also specify a field width to indicate the maximum number of characters that can be read in. Remember that extra characters are left unconsumed in the input buffer.</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7439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53CC29-3C3E-073C-49A5-98F22BD2B25A}"/>
              </a:ext>
            </a:extLst>
          </p:cNvPr>
          <p:cNvSpPr>
            <a:spLocks noGrp="1"/>
          </p:cNvSpPr>
          <p:nvPr>
            <p:ph idx="1"/>
          </p:nvPr>
        </p:nvSpPr>
        <p:spPr>
          <a:xfrm>
            <a:off x="838200" y="309716"/>
            <a:ext cx="10515600" cy="6548284"/>
          </a:xfrm>
        </p:spPr>
        <p:txBody>
          <a:bodyPr>
            <a:normAutofit lnSpcReduction="10000"/>
          </a:bodyPr>
          <a:lstStyle/>
          <a:p>
            <a:pPr marL="0" indent="0">
              <a:buNone/>
            </a:pPr>
            <a:r>
              <a:rPr lang="en-US" sz="2400" b="1" dirty="0">
                <a:latin typeface="Times New Roman" panose="02020603050405020304" pitchFamily="18" charset="0"/>
                <a:cs typeface="Times New Roman" panose="02020603050405020304" pitchFamily="18" charset="0"/>
              </a:rPr>
              <a:t>2)The next method of reading a string is by using gets() function. </a:t>
            </a:r>
          </a:p>
          <a:p>
            <a:pPr marL="0" indent="0">
              <a:buNone/>
            </a:pPr>
            <a:r>
              <a:rPr lang="en-US" sz="2400" dirty="0">
                <a:latin typeface="Times New Roman" panose="02020603050405020304" pitchFamily="18" charset="0"/>
                <a:cs typeface="Times New Roman" panose="02020603050405020304" pitchFamily="18" charset="0"/>
              </a:rPr>
              <a:t>The string can be read by writing gets(str); gets() is a simple function that overcomes the drawbacks of the </a:t>
            </a:r>
            <a:r>
              <a:rPr lang="en-US" sz="2400" dirty="0" err="1">
                <a:latin typeface="Times New Roman" panose="02020603050405020304" pitchFamily="18" charset="0"/>
                <a:cs typeface="Times New Roman" panose="02020603050405020304" pitchFamily="18" charset="0"/>
              </a:rPr>
              <a:t>scanf</a:t>
            </a:r>
            <a:r>
              <a:rPr lang="en-US" sz="2400" dirty="0">
                <a:latin typeface="Times New Roman" panose="02020603050405020304" pitchFamily="18" charset="0"/>
                <a:cs typeface="Times New Roman" panose="02020603050405020304" pitchFamily="18" charset="0"/>
              </a:rPr>
              <a:t>() function. The gets() function takes the starting address of the string which will hold the input. The string inputted using gets() is automatically terminated with a null character. </a:t>
            </a:r>
          </a:p>
          <a:p>
            <a:pPr marL="0" indent="0">
              <a:buNone/>
            </a:pPr>
            <a:r>
              <a:rPr lang="en-US" sz="2400" b="1" dirty="0">
                <a:latin typeface="Times New Roman" panose="02020603050405020304" pitchFamily="18" charset="0"/>
                <a:cs typeface="Times New Roman" panose="02020603050405020304" pitchFamily="18" charset="0"/>
              </a:rPr>
              <a:t>3)strings can also be read by calling the </a:t>
            </a:r>
            <a:r>
              <a:rPr lang="en-US" sz="2400" b="1" dirty="0" err="1">
                <a:latin typeface="Times New Roman" panose="02020603050405020304" pitchFamily="18" charset="0"/>
                <a:cs typeface="Times New Roman" panose="02020603050405020304" pitchFamily="18" charset="0"/>
              </a:rPr>
              <a:t>getchar</a:t>
            </a:r>
            <a:r>
              <a:rPr lang="en-US" sz="2400" b="1" dirty="0">
                <a:latin typeface="Times New Roman" panose="02020603050405020304" pitchFamily="18" charset="0"/>
                <a:cs typeface="Times New Roman" panose="02020603050405020304" pitchFamily="18" charset="0"/>
              </a:rPr>
              <a:t>() function </a:t>
            </a:r>
            <a:r>
              <a:rPr lang="en-US" sz="2400" dirty="0">
                <a:latin typeface="Times New Roman" panose="02020603050405020304" pitchFamily="18" charset="0"/>
                <a:cs typeface="Times New Roman" panose="02020603050405020304" pitchFamily="18" charset="0"/>
              </a:rPr>
              <a:t>repeatedly to read a sequence of single characters (unless a terminating character is entered) and simultaneously storing it in a character array as shown below.</a:t>
            </a:r>
          </a:p>
          <a:p>
            <a:pPr marL="0" indent="0">
              <a:buNone/>
            </a:pPr>
            <a:r>
              <a:rPr lang="en-US" sz="2400" dirty="0" err="1"/>
              <a:t>i</a:t>
            </a:r>
            <a:r>
              <a:rPr lang="en-US" sz="2400" dirty="0"/>
              <a:t>=0; </a:t>
            </a:r>
          </a:p>
          <a:p>
            <a:pPr marL="0" indent="0">
              <a:buNone/>
            </a:pPr>
            <a:r>
              <a:rPr lang="en-US" sz="2400" dirty="0" err="1"/>
              <a:t>ch</a:t>
            </a:r>
            <a:r>
              <a:rPr lang="en-US" sz="2400" dirty="0"/>
              <a:t> = </a:t>
            </a:r>
            <a:r>
              <a:rPr lang="en-US" sz="2400" dirty="0" err="1"/>
              <a:t>getchar</a:t>
            </a:r>
            <a:r>
              <a:rPr lang="en-US" sz="2400" dirty="0"/>
              <a:t>(); // Get a character </a:t>
            </a:r>
          </a:p>
          <a:p>
            <a:pPr marL="0" indent="0">
              <a:buNone/>
            </a:pPr>
            <a:r>
              <a:rPr lang="en-US" sz="2400" dirty="0"/>
              <a:t>while(</a:t>
            </a:r>
            <a:r>
              <a:rPr lang="en-US" sz="2400" dirty="0" err="1"/>
              <a:t>ch</a:t>
            </a:r>
            <a:r>
              <a:rPr lang="en-US" sz="2400" dirty="0"/>
              <a:t> != '*') { </a:t>
            </a:r>
          </a:p>
          <a:p>
            <a:pPr marL="0" indent="0">
              <a:buNone/>
            </a:pPr>
            <a:r>
              <a:rPr lang="en-US" sz="2400" dirty="0"/>
              <a:t>str[</a:t>
            </a:r>
            <a:r>
              <a:rPr lang="en-US" sz="2400" dirty="0" err="1"/>
              <a:t>i</a:t>
            </a:r>
            <a:r>
              <a:rPr lang="en-US" sz="2400" dirty="0"/>
              <a:t>] = </a:t>
            </a:r>
            <a:r>
              <a:rPr lang="en-US" sz="2400" dirty="0" err="1"/>
              <a:t>ch</a:t>
            </a:r>
            <a:r>
              <a:rPr lang="en-US" sz="2400" dirty="0"/>
              <a:t>; // Store the read character in str</a:t>
            </a:r>
          </a:p>
          <a:p>
            <a:pPr marL="0" indent="0">
              <a:buNone/>
            </a:pPr>
            <a:r>
              <a:rPr lang="en-US" sz="2400" dirty="0"/>
              <a:t> </a:t>
            </a:r>
            <a:r>
              <a:rPr lang="en-US" sz="2400" dirty="0" err="1"/>
              <a:t>i</a:t>
            </a:r>
            <a:r>
              <a:rPr lang="en-US" sz="2400" dirty="0"/>
              <a:t>++; </a:t>
            </a:r>
          </a:p>
          <a:p>
            <a:pPr marL="0" indent="0">
              <a:buNone/>
            </a:pPr>
            <a:r>
              <a:rPr lang="en-US" sz="2400" dirty="0" err="1"/>
              <a:t>ch</a:t>
            </a:r>
            <a:r>
              <a:rPr lang="en-US" sz="2400" dirty="0"/>
              <a:t> = </a:t>
            </a:r>
            <a:r>
              <a:rPr lang="en-US" sz="2400" dirty="0" err="1"/>
              <a:t>getchar</a:t>
            </a:r>
            <a:r>
              <a:rPr lang="en-US" sz="2400" dirty="0"/>
              <a:t>(); // Get another character</a:t>
            </a:r>
          </a:p>
          <a:p>
            <a:pPr marL="0" indent="0">
              <a:buNone/>
            </a:pPr>
            <a:r>
              <a:rPr lang="en-US" sz="2400" dirty="0"/>
              <a:t> } </a:t>
            </a:r>
          </a:p>
          <a:p>
            <a:pPr marL="0" indent="0">
              <a:buNone/>
            </a:pPr>
            <a:r>
              <a:rPr lang="en-US" sz="2400" dirty="0"/>
              <a:t>str[</a:t>
            </a:r>
            <a:r>
              <a:rPr lang="en-US" sz="2400" dirty="0" err="1"/>
              <a:t>i</a:t>
            </a:r>
            <a:r>
              <a:rPr lang="en-US" sz="2400" dirty="0"/>
              <a:t>] = '\0'; // terminate str with null character</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26766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A17113-DD7D-54D4-845C-75A277C9946B}"/>
              </a:ext>
            </a:extLst>
          </p:cNvPr>
          <p:cNvSpPr>
            <a:spLocks noGrp="1"/>
          </p:cNvSpPr>
          <p:nvPr>
            <p:ph idx="1"/>
          </p:nvPr>
        </p:nvSpPr>
        <p:spPr>
          <a:xfrm>
            <a:off x="838200" y="265470"/>
            <a:ext cx="10515600" cy="6592529"/>
          </a:xfrm>
        </p:spPr>
        <p:txBody>
          <a:bodyPr>
            <a:normAutofit lnSpcReduction="10000"/>
          </a:bodyPr>
          <a:lstStyle/>
          <a:p>
            <a:pPr marL="685800" marR="2540" indent="0" algn="just">
              <a:lnSpc>
                <a:spcPct val="100000"/>
              </a:lnSpc>
              <a:spcAft>
                <a:spcPts val="690"/>
              </a:spcAft>
              <a:buNone/>
            </a:pPr>
            <a:r>
              <a:rPr lang="en-US" sz="2400" b="1" dirty="0">
                <a:solidFill>
                  <a:srgbClr val="000000"/>
                </a:solidFill>
                <a:effectLst/>
                <a:latin typeface="Times New Roman" panose="02020603050405020304" pitchFamily="18" charset="0"/>
                <a:ea typeface="Times New Roman" panose="02020603050405020304" pitchFamily="18" charset="0"/>
              </a:rPr>
              <a:t>Writing strings to screen</a:t>
            </a:r>
          </a:p>
          <a:p>
            <a:pPr marL="685800" marR="2540" indent="0" algn="just">
              <a:lnSpc>
                <a:spcPct val="100000"/>
              </a:lnSpc>
              <a:spcAft>
                <a:spcPts val="690"/>
              </a:spcAft>
              <a:buNone/>
            </a:pPr>
            <a:r>
              <a:rPr lang="en-US" sz="2300" dirty="0">
                <a:solidFill>
                  <a:srgbClr val="000000"/>
                </a:solidFill>
                <a:effectLst/>
                <a:latin typeface="Times New Roman" panose="02020603050405020304" pitchFamily="18" charset="0"/>
                <a:ea typeface="Times New Roman" panose="02020603050405020304" pitchFamily="18" charset="0"/>
              </a:rPr>
              <a:t>The syntax for </a:t>
            </a:r>
            <a:r>
              <a:rPr lang="en-US" sz="2300" dirty="0" err="1">
                <a:solidFill>
                  <a:srgbClr val="000000"/>
                </a:solidFill>
                <a:effectLst/>
                <a:latin typeface="Times New Roman" panose="02020603050405020304" pitchFamily="18" charset="0"/>
                <a:ea typeface="Times New Roman" panose="02020603050405020304" pitchFamily="18" charset="0"/>
              </a:rPr>
              <a:t>usingprintf</a:t>
            </a:r>
            <a:r>
              <a:rPr lang="en-US" sz="2300" dirty="0">
                <a:solidFill>
                  <a:srgbClr val="000000"/>
                </a:solidFill>
                <a:effectLst/>
                <a:latin typeface="Times New Roman" panose="02020603050405020304" pitchFamily="18" charset="0"/>
                <a:ea typeface="Times New Roman" panose="02020603050405020304" pitchFamily="18" charset="0"/>
              </a:rPr>
              <a:t>() to display a string:    </a:t>
            </a:r>
            <a:r>
              <a:rPr lang="en-US" sz="2300" dirty="0" err="1">
                <a:solidFill>
                  <a:srgbClr val="000000"/>
                </a:solidFill>
                <a:effectLst/>
                <a:latin typeface="Times New Roman" panose="02020603050405020304" pitchFamily="18" charset="0"/>
                <a:ea typeface="Times New Roman" panose="02020603050405020304" pitchFamily="18" charset="0"/>
              </a:rPr>
              <a:t>printf</a:t>
            </a:r>
            <a:r>
              <a:rPr lang="en-US" sz="2300" dirty="0">
                <a:solidFill>
                  <a:srgbClr val="000000"/>
                </a:solidFill>
                <a:effectLst/>
                <a:latin typeface="Times New Roman" panose="02020603050405020304" pitchFamily="18" charset="0"/>
                <a:ea typeface="Times New Roman" panose="02020603050405020304" pitchFamily="18" charset="0"/>
              </a:rPr>
              <a:t>(“%</a:t>
            </a:r>
            <a:r>
              <a:rPr lang="en-US" sz="2300" dirty="0" err="1">
                <a:solidFill>
                  <a:srgbClr val="000000"/>
                </a:solidFill>
                <a:effectLst/>
                <a:latin typeface="Times New Roman" panose="02020603050405020304" pitchFamily="18" charset="0"/>
                <a:ea typeface="Times New Roman" panose="02020603050405020304" pitchFamily="18" charset="0"/>
              </a:rPr>
              <a:t>s”,s</a:t>
            </a:r>
            <a:r>
              <a:rPr lang="en-US" sz="2300" dirty="0">
                <a:solidFill>
                  <a:srgbClr val="000000"/>
                </a:solidFill>
                <a:effectLst/>
                <a:latin typeface="Times New Roman" panose="02020603050405020304" pitchFamily="18" charset="0"/>
                <a:ea typeface="Times New Roman" panose="02020603050405020304" pitchFamily="18" charset="0"/>
              </a:rPr>
              <a:t>); </a:t>
            </a:r>
          </a:p>
          <a:p>
            <a:pPr marL="685800" marR="2540" indent="0" algn="just">
              <a:lnSpc>
                <a:spcPct val="100000"/>
              </a:lnSpc>
              <a:spcAft>
                <a:spcPts val="690"/>
              </a:spcAft>
              <a:buNone/>
            </a:pPr>
            <a:r>
              <a:rPr lang="en-US" sz="2300" dirty="0">
                <a:solidFill>
                  <a:srgbClr val="000000"/>
                </a:solidFill>
                <a:effectLst/>
                <a:latin typeface="Times New Roman" panose="02020603050405020304" pitchFamily="18" charset="0"/>
                <a:ea typeface="Times New Roman" panose="02020603050405020304" pitchFamily="18" charset="0"/>
              </a:rPr>
              <a:t>displays the string contained in s. %s is the format specifier for strings, s is a string variable the contents of which are to displayed.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4068445" indent="0" algn="just">
              <a:lnSpc>
                <a:spcPct val="145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Example: #include&lt;stdio.h&gt;</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4068445" indent="0" algn="just">
              <a:lnSpc>
                <a:spcPct val="145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void main()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3432810" indent="0" algn="just">
              <a:lnSpc>
                <a:spcPct val="146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	char s[10];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3432810" indent="0" algn="just">
              <a:lnSpc>
                <a:spcPct val="146000"/>
              </a:lnSpc>
              <a:spcAft>
                <a:spcPts val="225"/>
              </a:spcAft>
              <a:buNone/>
            </a:pPr>
            <a:r>
              <a:rPr lang="en-US" sz="2300" dirty="0" err="1">
                <a:solidFill>
                  <a:srgbClr val="000000"/>
                </a:solidFill>
                <a:effectLst/>
                <a:latin typeface="Times New Roman" panose="02020603050405020304" pitchFamily="18" charset="0"/>
                <a:ea typeface="Times New Roman" panose="02020603050405020304" pitchFamily="18" charset="0"/>
              </a:rPr>
              <a:t>printf</a:t>
            </a:r>
            <a:r>
              <a:rPr lang="en-US" sz="2300" dirty="0">
                <a:solidFill>
                  <a:srgbClr val="000000"/>
                </a:solidFill>
                <a:effectLst/>
                <a:latin typeface="Times New Roman" panose="02020603050405020304" pitchFamily="18" charset="0"/>
                <a:ea typeface="Times New Roman" panose="02020603050405020304" pitchFamily="18" charset="0"/>
              </a:rPr>
              <a:t>(“Enter a string\n”);  	</a:t>
            </a:r>
          </a:p>
          <a:p>
            <a:pPr marL="685800" marR="3432810" indent="0" algn="just">
              <a:lnSpc>
                <a:spcPct val="146000"/>
              </a:lnSpc>
              <a:spcAft>
                <a:spcPts val="225"/>
              </a:spcAft>
              <a:buNone/>
            </a:pPr>
            <a:r>
              <a:rPr lang="en-US" sz="2300" dirty="0" err="1">
                <a:solidFill>
                  <a:srgbClr val="000000"/>
                </a:solidFill>
                <a:effectLst/>
                <a:latin typeface="Times New Roman" panose="02020603050405020304" pitchFamily="18" charset="0"/>
                <a:ea typeface="Times New Roman" panose="02020603050405020304" pitchFamily="18" charset="0"/>
              </a:rPr>
              <a:t>scanf</a:t>
            </a:r>
            <a:r>
              <a:rPr lang="en-US" sz="2300" dirty="0">
                <a:solidFill>
                  <a:srgbClr val="000000"/>
                </a:solidFill>
                <a:effectLst/>
                <a:latin typeface="Times New Roman" panose="02020603050405020304" pitchFamily="18" charset="0"/>
                <a:ea typeface="Times New Roman" panose="02020603050405020304" pitchFamily="18" charset="0"/>
              </a:rPr>
              <a:t>(“%</a:t>
            </a:r>
            <a:r>
              <a:rPr lang="en-US" sz="2300" dirty="0" err="1">
                <a:solidFill>
                  <a:srgbClr val="000000"/>
                </a:solidFill>
                <a:effectLst/>
                <a:latin typeface="Times New Roman" panose="02020603050405020304" pitchFamily="18" charset="0"/>
                <a:ea typeface="Times New Roman" panose="02020603050405020304" pitchFamily="18" charset="0"/>
              </a:rPr>
              <a:t>s”,s</a:t>
            </a:r>
            <a:r>
              <a:rPr lang="en-US" sz="2300" dirty="0">
                <a:solidFill>
                  <a:srgbClr val="000000"/>
                </a:solidFill>
                <a:effectLst/>
                <a:latin typeface="Times New Roman" panose="02020603050405020304" pitchFamily="18" charset="0"/>
                <a:ea typeface="Times New Roman" panose="02020603050405020304" pitchFamily="18" charset="0"/>
              </a:rPr>
              <a:t>);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3432810" indent="0" algn="just">
              <a:lnSpc>
                <a:spcPct val="146000"/>
              </a:lnSpc>
              <a:spcAft>
                <a:spcPts val="225"/>
              </a:spcAft>
              <a:buNone/>
            </a:pPr>
            <a:r>
              <a:rPr lang="en-US" sz="2300" dirty="0" err="1">
                <a:solidFill>
                  <a:srgbClr val="000000"/>
                </a:solidFill>
                <a:effectLst/>
                <a:latin typeface="Times New Roman" panose="02020603050405020304" pitchFamily="18" charset="0"/>
                <a:ea typeface="Times New Roman" panose="02020603050405020304" pitchFamily="18" charset="0"/>
              </a:rPr>
              <a:t>printf</a:t>
            </a:r>
            <a:r>
              <a:rPr lang="en-US" sz="2300" dirty="0">
                <a:solidFill>
                  <a:srgbClr val="000000"/>
                </a:solidFill>
                <a:effectLst/>
                <a:latin typeface="Times New Roman" panose="02020603050405020304" pitchFamily="18" charset="0"/>
                <a:ea typeface="Times New Roman" panose="02020603050405020304" pitchFamily="18" charset="0"/>
              </a:rPr>
              <a:t>(“s=%s\n”, s);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225"/>
              </a:spcAft>
              <a:buNone/>
            </a:pPr>
            <a:r>
              <a:rPr lang="en-US" sz="2300" dirty="0">
                <a:solidFill>
                  <a:srgbClr val="000000"/>
                </a:solidFill>
                <a:effectLst/>
                <a:latin typeface="Times New Roman" panose="02020603050405020304" pitchFamily="18" charset="0"/>
                <a:ea typeface="Times New Roman" panose="02020603050405020304" pitchFamily="18" charset="0"/>
              </a:rPr>
              <a:t>} </a:t>
            </a:r>
            <a:endParaRPr lang="en-IN" sz="23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5318029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C82690-AD43-32F8-7076-74848DC18801}"/>
              </a:ext>
            </a:extLst>
          </p:cNvPr>
          <p:cNvSpPr>
            <a:spLocks noGrp="1"/>
          </p:cNvSpPr>
          <p:nvPr>
            <p:ph idx="1"/>
          </p:nvPr>
        </p:nvSpPr>
        <p:spPr>
          <a:xfrm>
            <a:off x="838200" y="117987"/>
            <a:ext cx="10515600" cy="6740013"/>
          </a:xfrm>
        </p:spPr>
        <p:txBody>
          <a:bodyPr>
            <a:normAutofit fontScale="92500"/>
          </a:bodyPr>
          <a:lstStyle/>
          <a:p>
            <a:pPr marL="685800" marR="2540" indent="0" algn="just">
              <a:lnSpc>
                <a:spcPct val="100000"/>
              </a:lnSpc>
              <a:spcAft>
                <a:spcPts val="675"/>
              </a:spcAft>
              <a:buNone/>
            </a:pPr>
            <a:r>
              <a:rPr lang="en-US" b="1" dirty="0">
                <a:solidFill>
                  <a:srgbClr val="000000"/>
                </a:solidFill>
                <a:effectLst/>
                <a:latin typeface="Times New Roman" panose="02020603050405020304" pitchFamily="18" charset="0"/>
                <a:ea typeface="Times New Roman" panose="02020603050405020304" pitchFamily="18" charset="0"/>
              </a:rPr>
              <a:t>Output: </a:t>
            </a:r>
            <a:endParaRPr lang="en-IN" b="1"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90"/>
              </a:spcAft>
              <a:buNone/>
            </a:pPr>
            <a:r>
              <a:rPr lang="en-US" sz="2100" dirty="0">
                <a:solidFill>
                  <a:srgbClr val="000000"/>
                </a:solidFill>
                <a:effectLst/>
                <a:latin typeface="Times New Roman" panose="02020603050405020304" pitchFamily="18" charset="0"/>
                <a:ea typeface="Times New Roman" panose="02020603050405020304" pitchFamily="18" charset="0"/>
              </a:rPr>
              <a:t>Enter a string  </a:t>
            </a:r>
            <a:endParaRPr lang="en-IN" sz="21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225"/>
              </a:spcAft>
              <a:buNone/>
            </a:pPr>
            <a:r>
              <a:rPr lang="en-US" sz="2100" dirty="0">
                <a:solidFill>
                  <a:srgbClr val="000000"/>
                </a:solidFill>
                <a:effectLst/>
                <a:latin typeface="Times New Roman" panose="02020603050405020304" pitchFamily="18" charset="0"/>
                <a:ea typeface="Times New Roman" panose="02020603050405020304" pitchFamily="18" charset="0"/>
              </a:rPr>
              <a:t>Programming </a:t>
            </a:r>
            <a:endParaRPr lang="en-IN" sz="2100" dirty="0">
              <a:solidFill>
                <a:srgbClr val="000000"/>
              </a:solidFill>
              <a:effectLst/>
              <a:latin typeface="Times New Roman" panose="02020603050405020304" pitchFamily="18" charset="0"/>
              <a:ea typeface="Times New Roman" panose="02020603050405020304" pitchFamily="18" charset="0"/>
            </a:endParaRPr>
          </a:p>
          <a:p>
            <a:pPr marL="685800" marR="2540" indent="0" algn="just">
              <a:lnSpc>
                <a:spcPct val="100000"/>
              </a:lnSpc>
              <a:spcAft>
                <a:spcPts val="690"/>
              </a:spcAft>
              <a:buNone/>
            </a:pPr>
            <a:r>
              <a:rPr lang="en-US" sz="2100" dirty="0">
                <a:solidFill>
                  <a:srgbClr val="000000"/>
                </a:solidFill>
                <a:effectLst/>
                <a:latin typeface="Times New Roman" panose="02020603050405020304" pitchFamily="18" charset="0"/>
                <a:ea typeface="Times New Roman" panose="02020603050405020304" pitchFamily="18" charset="0"/>
              </a:rPr>
              <a:t>s=Programming</a:t>
            </a:r>
          </a:p>
          <a:p>
            <a:pPr marL="685800" marR="2540" indent="0" algn="just">
              <a:lnSpc>
                <a:spcPct val="100000"/>
              </a:lnSpc>
              <a:spcAft>
                <a:spcPts val="690"/>
              </a:spcAft>
              <a:buNone/>
            </a:pPr>
            <a:r>
              <a:rPr lang="en-US" sz="2400" b="1" dirty="0">
                <a:latin typeface="Times New Roman" panose="02020603050405020304" pitchFamily="18" charset="0"/>
                <a:cs typeface="Times New Roman" panose="02020603050405020304" pitchFamily="18" charset="0"/>
              </a:rPr>
              <a:t>The next method of writing a string is by using puts() function.</a:t>
            </a:r>
            <a:r>
              <a:rPr lang="en-US" sz="2400" dirty="0">
                <a:latin typeface="Times New Roman" panose="02020603050405020304" pitchFamily="18" charset="0"/>
                <a:cs typeface="Times New Roman" panose="02020603050405020304" pitchFamily="18" charset="0"/>
              </a:rPr>
              <a:t> The string can be displayed by writing puts(str); puts() is a simple function that overcomes the drawbacks of the </a:t>
            </a:r>
            <a:r>
              <a:rPr lang="en-US" sz="2400" dirty="0" err="1">
                <a:latin typeface="Times New Roman" panose="02020603050405020304" pitchFamily="18" charset="0"/>
                <a:cs typeface="Times New Roman" panose="02020603050405020304" pitchFamily="18" charset="0"/>
              </a:rPr>
              <a:t>printf</a:t>
            </a:r>
            <a:r>
              <a:rPr lang="en-US" sz="2400" dirty="0">
                <a:latin typeface="Times New Roman" panose="02020603050405020304" pitchFamily="18" charset="0"/>
                <a:cs typeface="Times New Roman" panose="02020603050405020304" pitchFamily="18" charset="0"/>
              </a:rPr>
              <a:t>() function. The puts() function writes a line of output on the screen. It terminates the line with a newline character ('\n’).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puts(str);</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Where str is a string variable containing string </a:t>
            </a:r>
            <a:r>
              <a:rPr lang="en-US" sz="2400" dirty="0" err="1">
                <a:latin typeface="Times New Roman" panose="02020603050405020304" pitchFamily="18" charset="0"/>
                <a:cs typeface="Times New Roman" panose="02020603050405020304" pitchFamily="18" charset="0"/>
              </a:rPr>
              <a:t>value.this</a:t>
            </a:r>
            <a:r>
              <a:rPr lang="en-US" sz="2400" dirty="0">
                <a:latin typeface="Times New Roman" panose="02020603050405020304" pitchFamily="18" charset="0"/>
                <a:cs typeface="Times New Roman" panose="02020603050405020304" pitchFamily="18" charset="0"/>
              </a:rPr>
              <a:t> prints the value of </a:t>
            </a:r>
            <a:r>
              <a:rPr lang="en-US" sz="2400" dirty="0" err="1">
                <a:latin typeface="Times New Roman" panose="02020603050405020304" pitchFamily="18" charset="0"/>
                <a:cs typeface="Times New Roman" panose="02020603050405020304" pitchFamily="18" charset="0"/>
              </a:rPr>
              <a:t>of</a:t>
            </a:r>
            <a:r>
              <a:rPr lang="en-US" sz="2400" dirty="0">
                <a:latin typeface="Times New Roman" panose="02020603050405020304" pitchFamily="18" charset="0"/>
                <a:cs typeface="Times New Roman" panose="02020603050405020304" pitchFamily="18" charset="0"/>
              </a:rPr>
              <a:t> the string str.</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Char line[80];</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gets(line);</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puts(line);</a:t>
            </a:r>
          </a:p>
          <a:p>
            <a:pPr marL="0" indent="0">
              <a:buNone/>
            </a:pPr>
            <a:endParaRPr lang="en-IN" dirty="0"/>
          </a:p>
        </p:txBody>
      </p:sp>
    </p:spTree>
    <p:extLst>
      <p:ext uri="{BB962C8B-B14F-4D97-AF65-F5344CB8AC3E}">
        <p14:creationId xmlns:p14="http://schemas.microsoft.com/office/powerpoint/2010/main" val="31829574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D8302F-3E43-AB1B-AF22-9BB28BDCF39F}"/>
              </a:ext>
            </a:extLst>
          </p:cNvPr>
          <p:cNvSpPr>
            <a:spLocks noGrp="1"/>
          </p:cNvSpPr>
          <p:nvPr>
            <p:ph idx="1"/>
          </p:nvPr>
        </p:nvSpPr>
        <p:spPr>
          <a:xfrm>
            <a:off x="838200" y="250724"/>
            <a:ext cx="10515600" cy="5926240"/>
          </a:xfrm>
        </p:spPr>
        <p:txBody>
          <a:bodyPr>
            <a:normAutofit/>
          </a:bodyPr>
          <a:lstStyle/>
          <a:p>
            <a:pPr marL="685800" marR="2540" indent="0" algn="just">
              <a:lnSpc>
                <a:spcPct val="100000"/>
              </a:lnSpc>
              <a:spcAft>
                <a:spcPts val="690"/>
              </a:spcAft>
              <a:buNone/>
            </a:pPr>
            <a:r>
              <a:rPr lang="en-US" sz="2400" b="1" dirty="0">
                <a:latin typeface="Times New Roman" panose="02020603050405020304" pitchFamily="18" charset="0"/>
                <a:cs typeface="Times New Roman" panose="02020603050405020304" pitchFamily="18" charset="0"/>
              </a:rPr>
              <a:t>3.strings can also be written by calling the </a:t>
            </a:r>
            <a:r>
              <a:rPr lang="en-US" sz="2400" b="1" dirty="0" err="1">
                <a:latin typeface="Times New Roman" panose="02020603050405020304" pitchFamily="18" charset="0"/>
                <a:cs typeface="Times New Roman" panose="02020603050405020304" pitchFamily="18" charset="0"/>
              </a:rPr>
              <a:t>putchar</a:t>
            </a:r>
            <a:r>
              <a:rPr lang="en-US" sz="2400" b="1" dirty="0">
                <a:latin typeface="Times New Roman" panose="02020603050405020304" pitchFamily="18" charset="0"/>
                <a:cs typeface="Times New Roman" panose="02020603050405020304" pitchFamily="18" charset="0"/>
              </a:rPr>
              <a:t>() function </a:t>
            </a:r>
            <a:r>
              <a:rPr lang="en-US" sz="2400" dirty="0">
                <a:latin typeface="Times New Roman" panose="02020603050405020304" pitchFamily="18" charset="0"/>
                <a:cs typeface="Times New Roman" panose="02020603050405020304" pitchFamily="18" charset="0"/>
              </a:rPr>
              <a:t>repeatedly to print a sequence of single characters.</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We can use this function repeatedly to output a string of characters stored in an array using a loop.</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=0;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while(str[</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 '\0’)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 </a:t>
            </a:r>
          </a:p>
          <a:p>
            <a:pPr marL="685800" marR="2540" indent="0" algn="just">
              <a:lnSpc>
                <a:spcPct val="100000"/>
              </a:lnSpc>
              <a:spcAft>
                <a:spcPts val="690"/>
              </a:spcAft>
              <a:buNone/>
            </a:pPr>
            <a:r>
              <a:rPr lang="en-US" sz="2400" dirty="0" err="1">
                <a:latin typeface="Times New Roman" panose="02020603050405020304" pitchFamily="18" charset="0"/>
                <a:cs typeface="Times New Roman" panose="02020603050405020304" pitchFamily="18" charset="0"/>
              </a:rPr>
              <a:t>putchar</a:t>
            </a:r>
            <a:r>
              <a:rPr lang="en-US" sz="2400" dirty="0">
                <a:latin typeface="Times New Roman" panose="02020603050405020304" pitchFamily="18" charset="0"/>
                <a:cs typeface="Times New Roman" panose="02020603050405020304" pitchFamily="18" charset="0"/>
              </a:rPr>
              <a:t>(str[</a:t>
            </a: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 Print the character on the screen </a:t>
            </a:r>
          </a:p>
          <a:p>
            <a:pPr marL="685800" marR="2540" indent="0" algn="just">
              <a:lnSpc>
                <a:spcPct val="100000"/>
              </a:lnSpc>
              <a:spcAft>
                <a:spcPts val="690"/>
              </a:spcAft>
              <a:buNone/>
            </a:pPr>
            <a:r>
              <a:rPr lang="en-US" sz="2400" dirty="0" err="1">
                <a:latin typeface="Times New Roman" panose="02020603050405020304" pitchFamily="18" charset="0"/>
                <a:cs typeface="Times New Roman" panose="02020603050405020304" pitchFamily="18" charset="0"/>
              </a:rPr>
              <a:t>i</a:t>
            </a:r>
            <a:r>
              <a:rPr lang="en-US" sz="2400" dirty="0">
                <a:latin typeface="Times New Roman" panose="02020603050405020304" pitchFamily="18" charset="0"/>
                <a:cs typeface="Times New Roman" panose="02020603050405020304" pitchFamily="18" charset="0"/>
              </a:rPr>
              <a:t>++; </a:t>
            </a:r>
          </a:p>
          <a:p>
            <a:pPr marL="685800" marR="2540" indent="0" algn="just">
              <a:lnSpc>
                <a:spcPct val="100000"/>
              </a:lnSpc>
              <a:spcAft>
                <a:spcPts val="690"/>
              </a:spcAft>
              <a:buNone/>
            </a:pPr>
            <a:r>
              <a:rPr lang="en-US" sz="2400" dirty="0">
                <a:latin typeface="Times New Roman" panose="02020603050405020304" pitchFamily="18" charset="0"/>
                <a:cs typeface="Times New Roman" panose="02020603050405020304" pitchFamily="18" charset="0"/>
              </a:rPr>
              <a:t>} </a:t>
            </a:r>
            <a:endParaRPr lang="en-IN"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34754406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BE904-DB06-ED41-A962-AC861056C71F}"/>
              </a:ext>
            </a:extLst>
          </p:cNvPr>
          <p:cNvSpPr>
            <a:spLocks noGrp="1"/>
          </p:cNvSpPr>
          <p:nvPr>
            <p:ph type="title"/>
          </p:nvPr>
        </p:nvSpPr>
        <p:spPr/>
        <p:txBody>
          <a:bodyPr/>
          <a:lstStyle/>
          <a:p>
            <a:r>
              <a:rPr lang="en-IN" b="1" dirty="0">
                <a:latin typeface="Times New Roman" panose="02020603050405020304" pitchFamily="18" charset="0"/>
                <a:cs typeface="Times New Roman" panose="02020603050405020304" pitchFamily="18" charset="0"/>
              </a:rPr>
              <a:t>String handling function</a:t>
            </a:r>
          </a:p>
        </p:txBody>
      </p:sp>
      <p:sp>
        <p:nvSpPr>
          <p:cNvPr id="3" name="Content Placeholder 2">
            <a:extLst>
              <a:ext uri="{FF2B5EF4-FFF2-40B4-BE49-F238E27FC236}">
                <a16:creationId xmlns:a16="http://schemas.microsoft.com/office/drawing/2014/main" id="{99C94715-84FA-CD3C-36BB-18B686B6BCF2}"/>
              </a:ext>
            </a:extLst>
          </p:cNvPr>
          <p:cNvSpPr>
            <a:spLocks noGrp="1"/>
          </p:cNvSpPr>
          <p:nvPr>
            <p:ph idx="1"/>
          </p:nvPr>
        </p:nvSpPr>
        <p:spPr>
          <a:xfrm>
            <a:off x="1283110" y="1825625"/>
            <a:ext cx="9099755" cy="4351338"/>
          </a:xfrm>
        </p:spPr>
        <p:txBody>
          <a:bodyPr>
            <a:normAutofit/>
          </a:bodyPr>
          <a:lstStyle/>
          <a:p>
            <a:pPr marL="0" indent="0" algn="just">
              <a:buNone/>
            </a:pPr>
            <a:r>
              <a:rPr lang="en-US" sz="3200" b="0" i="0" dirty="0">
                <a:solidFill>
                  <a:srgbClr val="273239"/>
                </a:solidFill>
                <a:effectLst/>
                <a:latin typeface="Times New Roman" panose="02020603050405020304" pitchFamily="18" charset="0"/>
                <a:cs typeface="Times New Roman" panose="02020603050405020304" pitchFamily="18" charset="0"/>
              </a:rPr>
              <a:t>The C string functions are built-in functions that can be used for various operations and manipulations on strings. These string functions can be used to perform tasks such as string copy, concatenation, comparison, length, etc. The </a:t>
            </a:r>
            <a:r>
              <a:rPr lang="en-US" sz="3200" b="1" i="0" dirty="0">
                <a:solidFill>
                  <a:srgbClr val="273239"/>
                </a:solidFill>
                <a:effectLst/>
                <a:latin typeface="Times New Roman" panose="02020603050405020304" pitchFamily="18" charset="0"/>
                <a:cs typeface="Times New Roman" panose="02020603050405020304" pitchFamily="18" charset="0"/>
              </a:rPr>
              <a:t>&lt;</a:t>
            </a:r>
            <a:r>
              <a:rPr lang="en-US" sz="3200" b="1" i="0" dirty="0" err="1">
                <a:solidFill>
                  <a:srgbClr val="273239"/>
                </a:solidFill>
                <a:effectLst/>
                <a:latin typeface="Times New Roman" panose="02020603050405020304" pitchFamily="18" charset="0"/>
                <a:cs typeface="Times New Roman" panose="02020603050405020304" pitchFamily="18" charset="0"/>
              </a:rPr>
              <a:t>string.h</a:t>
            </a:r>
            <a:r>
              <a:rPr lang="en-US" sz="3200" b="1" i="0" dirty="0">
                <a:solidFill>
                  <a:srgbClr val="273239"/>
                </a:solidFill>
                <a:effectLst/>
                <a:latin typeface="Times New Roman" panose="02020603050405020304" pitchFamily="18" charset="0"/>
                <a:cs typeface="Times New Roman" panose="02020603050405020304" pitchFamily="18" charset="0"/>
              </a:rPr>
              <a:t>&gt; </a:t>
            </a:r>
            <a:r>
              <a:rPr lang="en-US" sz="3200" b="0" i="0" dirty="0">
                <a:solidFill>
                  <a:srgbClr val="273239"/>
                </a:solidFill>
                <a:effectLst/>
                <a:latin typeface="Times New Roman" panose="02020603050405020304" pitchFamily="18" charset="0"/>
                <a:cs typeface="Times New Roman" panose="02020603050405020304" pitchFamily="18" charset="0"/>
              </a:rPr>
              <a:t>header file contains these string functions.</a:t>
            </a:r>
            <a:endParaRPr lang="en-IN"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6808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CCE172-C92D-0620-29D6-6DAB5910345B}"/>
              </a:ext>
            </a:extLst>
          </p:cNvPr>
          <p:cNvSpPr>
            <a:spLocks noGrp="1"/>
          </p:cNvSpPr>
          <p:nvPr>
            <p:ph idx="1"/>
          </p:nvPr>
        </p:nvSpPr>
        <p:spPr>
          <a:xfrm>
            <a:off x="838200" y="280219"/>
            <a:ext cx="10515600" cy="5896744"/>
          </a:xfrm>
        </p:spPr>
        <p:txBody>
          <a:bodyPr/>
          <a:lstStyle/>
          <a:p>
            <a:pPr marL="496570" marR="2540" indent="0">
              <a:lnSpc>
                <a:spcPct val="101000"/>
              </a:lnSpc>
              <a:spcAft>
                <a:spcPts val="225"/>
              </a:spcAft>
              <a:buNone/>
            </a:pPr>
            <a:r>
              <a:rPr lang="en-US" sz="2800" b="1" dirty="0" err="1">
                <a:solidFill>
                  <a:srgbClr val="000000"/>
                </a:solidFill>
                <a:effectLst/>
                <a:latin typeface="Times New Roman" panose="02020603050405020304" pitchFamily="18" charset="0"/>
                <a:ea typeface="Times New Roman" panose="02020603050405020304" pitchFamily="18" charset="0"/>
              </a:rPr>
              <a:t>strlen</a:t>
            </a:r>
            <a:r>
              <a:rPr lang="en-US" sz="2800" b="1" dirty="0">
                <a:solidFill>
                  <a:srgbClr val="000000"/>
                </a:solidFill>
                <a:effectLst/>
                <a:latin typeface="Times New Roman" panose="02020603050405020304" pitchFamily="18" charset="0"/>
                <a:ea typeface="Times New Roman" panose="02020603050405020304" pitchFamily="18" charset="0"/>
              </a:rPr>
              <a:t>()</a:t>
            </a:r>
            <a:endParaRPr lang="en-IN" sz="2800" dirty="0">
              <a:solidFill>
                <a:srgbClr val="000000"/>
              </a:solidFill>
              <a:effectLst/>
              <a:latin typeface="Times New Roman" panose="02020603050405020304" pitchFamily="18" charset="0"/>
              <a:ea typeface="Times New Roman" panose="02020603050405020304" pitchFamily="18" charset="0"/>
            </a:endParaRPr>
          </a:p>
          <a:p>
            <a:pPr marL="219075" marR="2540" indent="457200">
              <a:lnSpc>
                <a:spcPct val="100000"/>
              </a:lnSpc>
              <a:spcAft>
                <a:spcPts val="225"/>
              </a:spcAft>
            </a:pPr>
            <a:r>
              <a:rPr lang="en-US" sz="2800" dirty="0">
                <a:solidFill>
                  <a:srgbClr val="000000"/>
                </a:solidFill>
                <a:effectLst/>
                <a:latin typeface="Times New Roman" panose="02020603050405020304" pitchFamily="18" charset="0"/>
                <a:ea typeface="Times New Roman" panose="02020603050405020304" pitchFamily="18" charset="0"/>
              </a:rPr>
              <a:t>This function return the length of the string. i.e. the number of characters in the string excluding the terminating NULL character.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63550" marR="2540" indent="-6350">
              <a:lnSpc>
                <a:spcPct val="100000"/>
              </a:lnSpc>
              <a:spcAft>
                <a:spcPts val="690"/>
              </a:spcAft>
            </a:pPr>
            <a:r>
              <a:rPr lang="en-US" sz="2800" dirty="0">
                <a:solidFill>
                  <a:srgbClr val="000000"/>
                </a:solidFill>
                <a:effectLst/>
                <a:latin typeface="Times New Roman" panose="02020603050405020304" pitchFamily="18" charset="0"/>
                <a:ea typeface="Times New Roman" panose="02020603050405020304" pitchFamily="18" charset="0"/>
              </a:rPr>
              <a:t>It accepts a single argument which is pointer to the first character of the string.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502920" marR="4091940" indent="-6350">
              <a:lnSpc>
                <a:spcPct val="100000"/>
              </a:lnSpc>
              <a:spcAft>
                <a:spcPts val="225"/>
              </a:spcAft>
            </a:pPr>
            <a:r>
              <a:rPr lang="en-US" sz="2800" dirty="0">
                <a:solidFill>
                  <a:srgbClr val="000000"/>
                </a:solidFill>
                <a:effectLst/>
                <a:latin typeface="Times New Roman" panose="02020603050405020304" pitchFamily="18" charset="0"/>
                <a:ea typeface="Times New Roman" panose="02020603050405020304" pitchFamily="18" charset="0"/>
              </a:rPr>
              <a:t>For example: </a:t>
            </a:r>
            <a:r>
              <a:rPr lang="en-US" sz="2800" dirty="0" err="1">
                <a:solidFill>
                  <a:srgbClr val="000000"/>
                </a:solidFill>
                <a:effectLst/>
                <a:latin typeface="Times New Roman" panose="02020603050405020304" pitchFamily="18" charset="0"/>
                <a:ea typeface="Times New Roman" panose="02020603050405020304" pitchFamily="18" charset="0"/>
              </a:rPr>
              <a:t>strlen</a:t>
            </a:r>
            <a:r>
              <a:rPr lang="en-US" sz="2800" dirty="0">
                <a:solidFill>
                  <a:srgbClr val="000000"/>
                </a:solidFill>
                <a:effectLst/>
                <a:latin typeface="Times New Roman" panose="02020603050405020304" pitchFamily="18" charset="0"/>
                <a:ea typeface="Times New Roman" panose="02020603050405020304" pitchFamily="18" charset="0"/>
              </a:rPr>
              <a:t>(“</a:t>
            </a:r>
            <a:r>
              <a:rPr lang="en-US" sz="2800" dirty="0" err="1">
                <a:solidFill>
                  <a:srgbClr val="000000"/>
                </a:solidFill>
                <a:effectLst/>
                <a:latin typeface="Times New Roman" panose="02020603050405020304" pitchFamily="18" charset="0"/>
                <a:ea typeface="Times New Roman" panose="02020603050405020304" pitchFamily="18" charset="0"/>
              </a:rPr>
              <a:t>suresh</a:t>
            </a:r>
            <a:r>
              <a:rPr lang="en-US" sz="2800" dirty="0">
                <a:solidFill>
                  <a:srgbClr val="000000"/>
                </a:solidFill>
                <a:effectLst/>
                <a:latin typeface="Times New Roman" panose="02020603050405020304" pitchFamily="18" charset="0"/>
                <a:ea typeface="Times New Roman" panose="02020603050405020304" pitchFamily="18" charset="0"/>
              </a:rPr>
              <a:t>”);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63550" marR="2540" indent="-6350">
              <a:lnSpc>
                <a:spcPct val="100000"/>
              </a:lnSpc>
              <a:spcAft>
                <a:spcPts val="675"/>
              </a:spcAft>
            </a:pPr>
            <a:r>
              <a:rPr lang="en-US" sz="2800" dirty="0">
                <a:solidFill>
                  <a:srgbClr val="000000"/>
                </a:solidFill>
                <a:effectLst/>
                <a:latin typeface="Times New Roman" panose="02020603050405020304" pitchFamily="18" charset="0"/>
                <a:ea typeface="Times New Roman" panose="02020603050405020304" pitchFamily="18" charset="0"/>
              </a:rPr>
              <a:t>It return the value 6.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9021547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E6F702-79FE-402D-5406-A8340805662D}"/>
              </a:ext>
            </a:extLst>
          </p:cNvPr>
          <p:cNvSpPr>
            <a:spLocks noGrp="1"/>
          </p:cNvSpPr>
          <p:nvPr>
            <p:ph idx="1"/>
          </p:nvPr>
        </p:nvSpPr>
        <p:spPr>
          <a:xfrm>
            <a:off x="838200" y="284813"/>
            <a:ext cx="10515600" cy="6381458"/>
          </a:xfrm>
        </p:spPr>
        <p:txBody>
          <a:bodyPr>
            <a:normAutofit fontScale="70000" lnSpcReduction="20000"/>
          </a:bodyPr>
          <a:lstStyle/>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Example:-</a:t>
            </a:r>
          </a:p>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 #include&lt;stdio.h&gt;</a:t>
            </a:r>
          </a:p>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 #include&lt;string.h&gt; </a:t>
            </a:r>
          </a:p>
          <a:p>
            <a:pPr marL="496570" marR="4476115"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void main()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96570" marR="4244975" indent="0">
              <a:lnSpc>
                <a:spcPct val="100000"/>
              </a:lnSpc>
              <a:spcAft>
                <a:spcPts val="690"/>
              </a:spcAft>
              <a:buNone/>
            </a:pPr>
            <a:r>
              <a:rPr lang="en-US" sz="2800" dirty="0">
                <a:solidFill>
                  <a:srgbClr val="000000"/>
                </a:solidFill>
                <a:effectLst/>
                <a:latin typeface="Times New Roman" panose="02020603050405020304" pitchFamily="18" charset="0"/>
                <a:ea typeface="Times New Roman" panose="02020603050405020304" pitchFamily="18" charset="0"/>
              </a:rPr>
              <a:t>{</a:t>
            </a:r>
          </a:p>
          <a:p>
            <a:pPr marL="496570" marR="4244975" indent="0">
              <a:lnSpc>
                <a:spcPct val="100000"/>
              </a:lnSpc>
              <a:spcAft>
                <a:spcPts val="690"/>
              </a:spcAft>
              <a:buNone/>
            </a:pPr>
            <a:r>
              <a:rPr lang="en-US" sz="2800" dirty="0">
                <a:solidFill>
                  <a:srgbClr val="000000"/>
                </a:solidFill>
                <a:effectLst/>
                <a:latin typeface="Times New Roman" panose="02020603050405020304" pitchFamily="18" charset="0"/>
                <a:ea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rPr>
              <a:t>charstr</a:t>
            </a:r>
            <a:r>
              <a:rPr lang="en-US" sz="2800" dirty="0">
                <a:solidFill>
                  <a:srgbClr val="000000"/>
                </a:solidFill>
                <a:effectLst/>
                <a:latin typeface="Times New Roman" panose="02020603050405020304" pitchFamily="18" charset="0"/>
                <a:ea typeface="Times New Roman" panose="02020603050405020304" pitchFamily="18" charset="0"/>
              </a:rPr>
              <a:t>[50];</a:t>
            </a:r>
          </a:p>
          <a:p>
            <a:pPr marL="496570" marR="4244975" indent="0">
              <a:lnSpc>
                <a:spcPct val="100000"/>
              </a:lnSpc>
              <a:spcAft>
                <a:spcPts val="690"/>
              </a:spcAft>
              <a:buNone/>
            </a:pPr>
            <a:r>
              <a:rPr lang="en-US" sz="2800" dirty="0">
                <a:solidFill>
                  <a:srgbClr val="000000"/>
                </a:solidFill>
                <a:effectLst/>
                <a:latin typeface="Times New Roman" panose="02020603050405020304" pitchFamily="18" charset="0"/>
                <a:ea typeface="Times New Roman" panose="02020603050405020304" pitchFamily="18" charset="0"/>
              </a:rPr>
              <a:t> print(”Enter a string:”);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496570" marR="2951480"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gets(str); </a:t>
            </a:r>
          </a:p>
          <a:p>
            <a:pPr marL="496570" marR="2951480" indent="0">
              <a:lnSpc>
                <a:spcPct val="100000"/>
              </a:lnSpc>
              <a:spcAft>
                <a:spcPts val="225"/>
              </a:spcAft>
              <a:buNone/>
            </a:pPr>
            <a:r>
              <a:rPr lang="en-US" sz="2800" dirty="0" err="1">
                <a:solidFill>
                  <a:srgbClr val="000000"/>
                </a:solidFill>
                <a:effectLst/>
                <a:latin typeface="Times New Roman" panose="02020603050405020304" pitchFamily="18" charset="0"/>
                <a:ea typeface="Times New Roman" panose="02020603050405020304" pitchFamily="18" charset="0"/>
              </a:rPr>
              <a:t>printf</a:t>
            </a:r>
            <a:r>
              <a:rPr lang="en-US" sz="2800" dirty="0">
                <a:solidFill>
                  <a:srgbClr val="000000"/>
                </a:solidFill>
                <a:effectLst/>
                <a:latin typeface="Times New Roman" panose="02020603050405020304" pitchFamily="18" charset="0"/>
                <a:ea typeface="Times New Roman" panose="02020603050405020304" pitchFamily="18" charset="0"/>
              </a:rPr>
              <a:t>(“Length of the string is %d\n”,</a:t>
            </a:r>
            <a:r>
              <a:rPr lang="en-US" sz="2800" dirty="0" err="1">
                <a:solidFill>
                  <a:srgbClr val="000000"/>
                </a:solidFill>
                <a:effectLst/>
                <a:latin typeface="Times New Roman" panose="02020603050405020304" pitchFamily="18" charset="0"/>
                <a:ea typeface="Times New Roman" panose="02020603050405020304" pitchFamily="18" charset="0"/>
              </a:rPr>
              <a:t>strlen</a:t>
            </a:r>
            <a:r>
              <a:rPr lang="en-US" sz="2800" dirty="0">
                <a:solidFill>
                  <a:srgbClr val="000000"/>
                </a:solidFill>
                <a:effectLst/>
                <a:latin typeface="Times New Roman" panose="02020603050405020304" pitchFamily="18" charset="0"/>
                <a:ea typeface="Times New Roman" panose="02020603050405020304" pitchFamily="18" charset="0"/>
              </a:rPr>
              <a:t>(str));</a:t>
            </a:r>
          </a:p>
          <a:p>
            <a:pPr marL="496570" marR="2951480" indent="0">
              <a:lnSpc>
                <a:spcPct val="100000"/>
              </a:lnSpc>
              <a:spcAft>
                <a:spcPts val="225"/>
              </a:spcAft>
              <a:buNone/>
            </a:pPr>
            <a:r>
              <a:rPr lang="en-US" dirty="0" err="1">
                <a:solidFill>
                  <a:srgbClr val="000000"/>
                </a:solidFill>
                <a:latin typeface="Times New Roman" panose="02020603050405020304" pitchFamily="18" charset="0"/>
                <a:ea typeface="Times New Roman" panose="02020603050405020304" pitchFamily="18" charset="0"/>
              </a:rPr>
              <a:t>g</a:t>
            </a:r>
            <a:r>
              <a:rPr lang="en-US" sz="2800" dirty="0" err="1">
                <a:solidFill>
                  <a:srgbClr val="000000"/>
                </a:solidFill>
                <a:effectLst/>
                <a:latin typeface="Times New Roman" panose="02020603050405020304" pitchFamily="18" charset="0"/>
                <a:ea typeface="Times New Roman" panose="02020603050405020304" pitchFamily="18" charset="0"/>
              </a:rPr>
              <a:t>etch</a:t>
            </a:r>
            <a:r>
              <a:rPr lang="en-US" sz="2800" dirty="0">
                <a:solidFill>
                  <a:srgbClr val="000000"/>
                </a:solidFill>
                <a:effectLst/>
                <a:latin typeface="Times New Roman" panose="02020603050405020304" pitchFamily="18" charset="0"/>
                <a:ea typeface="Times New Roman" panose="02020603050405020304" pitchFamily="18" charset="0"/>
              </a:rPr>
              <a:t>(); </a:t>
            </a:r>
          </a:p>
          <a:p>
            <a:pPr marL="496570" marR="2951480" indent="0">
              <a:lnSpc>
                <a:spcPct val="100000"/>
              </a:lnSpc>
              <a:spcAft>
                <a:spcPts val="225"/>
              </a:spcAft>
              <a:buNone/>
            </a:pPr>
            <a:r>
              <a:rPr lang="en-US" sz="2800" dirty="0">
                <a:solidFill>
                  <a:srgbClr val="000000"/>
                </a:solidFill>
                <a:effectLst/>
                <a:latin typeface="Times New Roman" panose="02020603050405020304" pitchFamily="18" charset="0"/>
                <a:ea typeface="Times New Roman" panose="02020603050405020304" pitchFamily="18" charset="0"/>
              </a:rPr>
              <a:t>} </a:t>
            </a:r>
            <a:endParaRPr lang="en-IN" sz="2800" dirty="0">
              <a:solidFill>
                <a:srgbClr val="000000"/>
              </a:solidFill>
              <a:effectLst/>
              <a:latin typeface="Times New Roman" panose="02020603050405020304" pitchFamily="18" charset="0"/>
              <a:ea typeface="Times New Roman" panose="02020603050405020304" pitchFamily="18" charset="0"/>
            </a:endParaRPr>
          </a:p>
          <a:p>
            <a:pPr marL="228600" marR="2540" indent="-6350">
              <a:lnSpc>
                <a:spcPct val="100000"/>
              </a:lnSpc>
              <a:spcAft>
                <a:spcPts val="225"/>
              </a:spcAft>
            </a:pPr>
            <a:endParaRPr lang="en-IN" sz="28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800" b="1" dirty="0">
                <a:solidFill>
                  <a:srgbClr val="000000"/>
                </a:solidFill>
                <a:effectLst/>
                <a:latin typeface="Times New Roman" panose="02020603050405020304" pitchFamily="18" charset="0"/>
                <a:ea typeface="Times New Roman" panose="02020603050405020304" pitchFamily="18" charset="0"/>
              </a:rPr>
              <a:t>Output: </a:t>
            </a:r>
            <a:endParaRPr lang="en-IN" sz="2800" b="1" dirty="0">
              <a:solidFill>
                <a:srgbClr val="000000"/>
              </a:solidFill>
              <a:effectLst/>
              <a:latin typeface="Times New Roman" panose="02020603050405020304" pitchFamily="18" charset="0"/>
              <a:ea typeface="Times New Roman" panose="02020603050405020304" pitchFamily="18" charset="0"/>
            </a:endParaRPr>
          </a:p>
          <a:p>
            <a:pPr marL="219075" marR="3905885" indent="0">
              <a:lnSpc>
                <a:spcPct val="100000"/>
              </a:lnSpc>
              <a:spcAft>
                <a:spcPts val="675"/>
              </a:spcAft>
              <a:buNone/>
            </a:pPr>
            <a:r>
              <a:rPr lang="en-US" sz="2800" dirty="0">
                <a:solidFill>
                  <a:srgbClr val="000000"/>
                </a:solidFill>
                <a:effectLst/>
                <a:latin typeface="Times New Roman" panose="02020603050405020304" pitchFamily="18" charset="0"/>
                <a:ea typeface="Times New Roman" panose="02020603050405020304" pitchFamily="18" charset="0"/>
              </a:rPr>
              <a:t>Enter a string: C in Depth </a:t>
            </a:r>
          </a:p>
          <a:p>
            <a:pPr marL="219075" marR="3905885" indent="0">
              <a:lnSpc>
                <a:spcPct val="100000"/>
              </a:lnSpc>
              <a:spcAft>
                <a:spcPts val="675"/>
              </a:spcAft>
              <a:buNone/>
            </a:pPr>
            <a:r>
              <a:rPr lang="en-US" sz="2800" dirty="0">
                <a:solidFill>
                  <a:srgbClr val="000000"/>
                </a:solidFill>
                <a:effectLst/>
                <a:latin typeface="Times New Roman" panose="02020603050405020304" pitchFamily="18" charset="0"/>
                <a:ea typeface="Times New Roman" panose="02020603050405020304" pitchFamily="18" charset="0"/>
              </a:rPr>
              <a:t>Length of the string is 8 </a:t>
            </a:r>
            <a:endParaRPr lang="en-IN" sz="28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417145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BFDD11-2B06-045A-AA85-FEABBC4ADF13}"/>
              </a:ext>
            </a:extLst>
          </p:cNvPr>
          <p:cNvSpPr>
            <a:spLocks noGrp="1"/>
          </p:cNvSpPr>
          <p:nvPr>
            <p:ph idx="1"/>
          </p:nvPr>
        </p:nvSpPr>
        <p:spPr>
          <a:xfrm>
            <a:off x="221225" y="235974"/>
            <a:ext cx="11710219" cy="6459794"/>
          </a:xfrm>
        </p:spPr>
        <p:txBody>
          <a:bodyPr>
            <a:normAutofit fontScale="77500" lnSpcReduction="20000"/>
          </a:bodyPr>
          <a:lstStyle/>
          <a:p>
            <a:pPr marL="0" indent="0">
              <a:buNone/>
            </a:pPr>
            <a:r>
              <a:rPr lang="en-US" b="1" dirty="0">
                <a:latin typeface="Times New Roman" panose="02020603050405020304" pitchFamily="18" charset="0"/>
                <a:cs typeface="Times New Roman" panose="02020603050405020304" pitchFamily="18" charset="0"/>
              </a:rPr>
              <a:t>DECLARATION OF ARRAYS </a:t>
            </a:r>
          </a:p>
          <a:p>
            <a:pPr marL="0" indent="0" algn="just">
              <a:buNone/>
            </a:pPr>
            <a:r>
              <a:rPr lang="en-US" dirty="0">
                <a:latin typeface="Times New Roman" panose="02020603050405020304" pitchFamily="18" charset="0"/>
                <a:cs typeface="Times New Roman" panose="02020603050405020304" pitchFamily="18" charset="0"/>
              </a:rPr>
              <a:t>An array must be declared before being used. Declaring an array means specifying three things: </a:t>
            </a:r>
          </a:p>
          <a:p>
            <a:pPr marL="514350" indent="-514350" algn="just">
              <a:buAutoNum type="arabicPeriod"/>
            </a:pPr>
            <a:r>
              <a:rPr lang="en-US" dirty="0">
                <a:latin typeface="Times New Roman" panose="02020603050405020304" pitchFamily="18" charset="0"/>
                <a:cs typeface="Times New Roman" panose="02020603050405020304" pitchFamily="18" charset="0"/>
              </a:rPr>
              <a:t>Data type: what kind of values it can store, for example int, char, float, double </a:t>
            </a:r>
          </a:p>
          <a:p>
            <a:pPr marL="514350" indent="-514350" algn="just">
              <a:buAutoNum type="arabicPeriod"/>
            </a:pPr>
            <a:r>
              <a:rPr lang="en-US" dirty="0">
                <a:latin typeface="Times New Roman" panose="02020603050405020304" pitchFamily="18" charset="0"/>
                <a:cs typeface="Times New Roman" panose="02020603050405020304" pitchFamily="18" charset="0"/>
              </a:rPr>
              <a:t>Name: to identify the array </a:t>
            </a:r>
          </a:p>
          <a:p>
            <a:pPr marL="514350" indent="-514350" algn="just">
              <a:buAutoNum type="arabicPeriod"/>
            </a:pPr>
            <a:r>
              <a:rPr lang="en-US" dirty="0">
                <a:latin typeface="Times New Roman" panose="02020603050405020304" pitchFamily="18" charset="0"/>
                <a:cs typeface="Times New Roman" panose="02020603050405020304" pitchFamily="18" charset="0"/>
              </a:rPr>
              <a:t>Size: the maximum number of values that the array can hold. </a:t>
            </a:r>
          </a:p>
          <a:p>
            <a:pPr marL="0" indent="0" algn="just">
              <a:buNone/>
            </a:pPr>
            <a:r>
              <a:rPr lang="en-US" dirty="0">
                <a:latin typeface="Times New Roman" panose="02020603050405020304" pitchFamily="18" charset="0"/>
                <a:cs typeface="Times New Roman" panose="02020603050405020304" pitchFamily="18" charset="0"/>
              </a:rPr>
              <a:t>Arrays are declared using the following syntax: </a:t>
            </a:r>
          </a:p>
          <a:p>
            <a:pPr marL="0" indent="0" algn="just">
              <a:buNone/>
            </a:pPr>
            <a:r>
              <a:rPr lang="en-US" b="0" i="0" dirty="0" err="1">
                <a:solidFill>
                  <a:srgbClr val="2B2A29"/>
                </a:solidFill>
                <a:effectLst/>
                <a:latin typeface="Times New Roman" panose="02020603050405020304" pitchFamily="18" charset="0"/>
                <a:cs typeface="Times New Roman" panose="02020603050405020304" pitchFamily="18" charset="0"/>
              </a:rPr>
              <a:t>data_type</a:t>
            </a:r>
            <a:r>
              <a:rPr lang="en-US" b="0" i="0" dirty="0">
                <a:solidFill>
                  <a:srgbClr val="2B2A29"/>
                </a:solidFill>
                <a:effectLst/>
                <a:latin typeface="Times New Roman" panose="02020603050405020304" pitchFamily="18" charset="0"/>
                <a:cs typeface="Times New Roman" panose="02020603050405020304" pitchFamily="18" charset="0"/>
              </a:rPr>
              <a:t> </a:t>
            </a:r>
            <a:r>
              <a:rPr lang="en-US" b="0" i="0" dirty="0" err="1">
                <a:solidFill>
                  <a:srgbClr val="2B2A29"/>
                </a:solidFill>
                <a:effectLst/>
                <a:latin typeface="Times New Roman" panose="02020603050405020304" pitchFamily="18" charset="0"/>
                <a:cs typeface="Times New Roman" panose="02020603050405020304" pitchFamily="18" charset="0"/>
              </a:rPr>
              <a:t>array_name</a:t>
            </a:r>
            <a:r>
              <a:rPr lang="en-US" b="0" i="0" dirty="0">
                <a:solidFill>
                  <a:srgbClr val="2B2A29"/>
                </a:solidFill>
                <a:effectLst/>
                <a:latin typeface="Times New Roman" panose="02020603050405020304" pitchFamily="18" charset="0"/>
                <a:cs typeface="Times New Roman" panose="02020603050405020304" pitchFamily="18" charset="0"/>
              </a:rPr>
              <a:t>[</a:t>
            </a:r>
            <a:r>
              <a:rPr lang="en-US" b="0" i="0" dirty="0" err="1">
                <a:solidFill>
                  <a:srgbClr val="2B2A29"/>
                </a:solidFill>
                <a:effectLst/>
                <a:latin typeface="Times New Roman" panose="02020603050405020304" pitchFamily="18" charset="0"/>
                <a:cs typeface="Times New Roman" panose="02020603050405020304" pitchFamily="18" charset="0"/>
              </a:rPr>
              <a:t>array_size</a:t>
            </a:r>
            <a:r>
              <a:rPr lang="en-US" b="0" i="0" dirty="0">
                <a:solidFill>
                  <a:srgbClr val="2B2A29"/>
                </a:solidFill>
                <a:effectLst/>
                <a:latin typeface="Times New Roman" panose="02020603050405020304" pitchFamily="18" charset="0"/>
                <a:cs typeface="Times New Roman" panose="02020603050405020304" pitchFamily="18" charset="0"/>
              </a:rPr>
              <a:t>];</a:t>
            </a:r>
          </a:p>
          <a:p>
            <a:pPr marL="0" indent="0" algn="just">
              <a:buNone/>
            </a:pPr>
            <a:r>
              <a:rPr lang="en-US" b="0" i="0" dirty="0">
                <a:solidFill>
                  <a:srgbClr val="2B2A29"/>
                </a:solidFill>
                <a:effectLst/>
                <a:latin typeface="Times New Roman" panose="02020603050405020304" pitchFamily="18" charset="0"/>
                <a:cs typeface="Times New Roman" panose="02020603050405020304" pitchFamily="18" charset="0"/>
              </a:rPr>
              <a:t>              or</a:t>
            </a:r>
          </a:p>
          <a:p>
            <a:pPr marL="0" indent="0" algn="just">
              <a:buNone/>
            </a:pPr>
            <a:r>
              <a:rPr kumimoji="0" lang="en-US" altLang="en-US"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data_type</a:t>
            </a:r>
            <a:r>
              <a:rPr kumimoji="0" lang="en-US" altLang="en-US"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array_name</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size1</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size2</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sizeN</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lgn="just">
              <a:buNone/>
            </a:pPr>
            <a:endParaRPr lang="en-US" dirty="0">
              <a:latin typeface="Times New Roman" panose="02020603050405020304" pitchFamily="18" charset="0"/>
              <a:cs typeface="Times New Roman" panose="02020603050405020304" pitchFamily="18" charset="0"/>
            </a:endParaRPr>
          </a:p>
          <a:p>
            <a:pPr marL="0" indent="0" algn="just">
              <a:buNone/>
            </a:pPr>
            <a:r>
              <a:rPr lang="en-US" dirty="0">
                <a:latin typeface="Times New Roman" panose="02020603050405020304" pitchFamily="18" charset="0"/>
                <a:cs typeface="Times New Roman" panose="02020603050405020304" pitchFamily="18" charset="0"/>
              </a:rPr>
              <a:t>The size of the array is a constant and must have a value at compilation time.</a:t>
            </a:r>
          </a:p>
          <a:p>
            <a:pPr marL="0" indent="0" algn="just">
              <a:buNone/>
            </a:pPr>
            <a:r>
              <a:rPr lang="en-US" dirty="0">
                <a:latin typeface="Times New Roman" panose="02020603050405020304" pitchFamily="18" charset="0"/>
                <a:cs typeface="Times New Roman" panose="02020603050405020304" pitchFamily="18" charset="0"/>
              </a:rPr>
              <a:t>For example int marks[10]; </a:t>
            </a:r>
          </a:p>
          <a:p>
            <a:pPr marL="0" indent="0" algn="just">
              <a:lnSpc>
                <a:spcPct val="110000"/>
              </a:lnSpc>
              <a:buNone/>
            </a:pPr>
            <a:r>
              <a:rPr lang="en-US" dirty="0">
                <a:latin typeface="Times New Roman" panose="02020603050405020304" pitchFamily="18" charset="0"/>
                <a:cs typeface="Times New Roman" panose="02020603050405020304" pitchFamily="18" charset="0"/>
              </a:rPr>
              <a:t>The above statement declares marks to be an array containing 10 elements. In C, the array index (also known as subscript) starts from zero. This means that the array marks will contain 10 elements in all. The first element will be stored in marks[0], the second element in marks[1], and so on. Therefore, the last element, i.e., the 10th element will be stored in marks[9]. Note that 0, 1, 2, 3 written within square brackets are subscripts/index. </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2796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28921B-DCE4-72F8-81AE-C3978DB76DEC}"/>
              </a:ext>
            </a:extLst>
          </p:cNvPr>
          <p:cNvSpPr>
            <a:spLocks noGrp="1"/>
          </p:cNvSpPr>
          <p:nvPr>
            <p:ph idx="1"/>
          </p:nvPr>
        </p:nvSpPr>
        <p:spPr>
          <a:xfrm>
            <a:off x="838200" y="398206"/>
            <a:ext cx="10515600" cy="5778757"/>
          </a:xfrm>
        </p:spPr>
        <p:txBody>
          <a:bodyPr>
            <a:normAutofit/>
          </a:bodyPr>
          <a:lstStyle/>
          <a:p>
            <a:pPr marL="234950" indent="-6350">
              <a:spcAft>
                <a:spcPts val="1400"/>
              </a:spcAft>
            </a:pPr>
            <a:r>
              <a:rPr lang="en-US" sz="3000" b="1" kern="0" dirty="0" err="1">
                <a:solidFill>
                  <a:srgbClr val="000000"/>
                </a:solidFill>
                <a:effectLst/>
                <a:latin typeface="Times New Roman" panose="02020603050405020304" pitchFamily="18" charset="0"/>
                <a:ea typeface="Times New Roman" panose="02020603050405020304" pitchFamily="18" charset="0"/>
              </a:rPr>
              <a:t>strcmp</a:t>
            </a:r>
            <a:r>
              <a:rPr lang="en-US" sz="3000" b="1" kern="0" dirty="0">
                <a:solidFill>
                  <a:srgbClr val="000000"/>
                </a:solidFill>
                <a:effectLst/>
                <a:latin typeface="Times New Roman" panose="02020603050405020304" pitchFamily="18" charset="0"/>
                <a:ea typeface="Times New Roman" panose="02020603050405020304" pitchFamily="18" charset="0"/>
              </a:rPr>
              <a:t>()</a:t>
            </a:r>
            <a:endParaRPr lang="en-IN" sz="3000" dirty="0">
              <a:solidFill>
                <a:srgbClr val="000000"/>
              </a:solidFill>
              <a:effectLst/>
              <a:latin typeface="Times New Roman" panose="02020603050405020304" pitchFamily="18" charset="0"/>
              <a:ea typeface="Times New Roman" panose="02020603050405020304" pitchFamily="18" charset="0"/>
            </a:endParaRPr>
          </a:p>
          <a:p>
            <a:pPr marL="953770" marR="2540" indent="-457200">
              <a:lnSpc>
                <a:spcPct val="100000"/>
              </a:lnSpc>
              <a:spcAft>
                <a:spcPts val="225"/>
              </a:spcAft>
            </a:pPr>
            <a:r>
              <a:rPr lang="en-US" sz="2600" dirty="0">
                <a:solidFill>
                  <a:srgbClr val="000000"/>
                </a:solidFill>
                <a:effectLst/>
                <a:latin typeface="Times New Roman" panose="02020603050405020304" pitchFamily="18" charset="0"/>
                <a:ea typeface="Times New Roman" panose="02020603050405020304" pitchFamily="18" charset="0"/>
              </a:rPr>
              <a:t>This function is used to compare two strings.  </a:t>
            </a:r>
            <a:endParaRPr lang="en-IN" sz="2600" dirty="0">
              <a:solidFill>
                <a:srgbClr val="000000"/>
              </a:solidFill>
              <a:effectLst/>
              <a:latin typeface="Times New Roman" panose="02020603050405020304" pitchFamily="18" charset="0"/>
              <a:ea typeface="Times New Roman" panose="02020603050405020304" pitchFamily="18" charset="0"/>
            </a:endParaRPr>
          </a:p>
          <a:p>
            <a:pPr marL="953770" marR="2540" indent="-457200">
              <a:lnSpc>
                <a:spcPct val="100000"/>
              </a:lnSpc>
              <a:spcAft>
                <a:spcPts val="225"/>
              </a:spcAft>
            </a:pPr>
            <a:r>
              <a:rPr lang="en-US" sz="2600" dirty="0">
                <a:solidFill>
                  <a:srgbClr val="000000"/>
                </a:solidFill>
                <a:effectLst/>
                <a:latin typeface="Times New Roman" panose="02020603050405020304" pitchFamily="18" charset="0"/>
                <a:ea typeface="Times New Roman" panose="02020603050405020304" pitchFamily="18" charset="0"/>
              </a:rPr>
              <a:t>If the two string match, </a:t>
            </a:r>
            <a:r>
              <a:rPr lang="en-US" sz="2600" dirty="0" err="1">
                <a:solidFill>
                  <a:srgbClr val="000000"/>
                </a:solidFill>
                <a:effectLst/>
                <a:latin typeface="Times New Roman" panose="02020603050405020304" pitchFamily="18" charset="0"/>
                <a:ea typeface="Times New Roman" panose="02020603050405020304" pitchFamily="18" charset="0"/>
              </a:rPr>
              <a:t>strcmp</a:t>
            </a:r>
            <a:r>
              <a:rPr lang="en-US" sz="2600" dirty="0">
                <a:solidFill>
                  <a:srgbClr val="000000"/>
                </a:solidFill>
                <a:effectLst/>
                <a:latin typeface="Times New Roman" panose="02020603050405020304" pitchFamily="18" charset="0"/>
                <a:ea typeface="Times New Roman" panose="02020603050405020304" pitchFamily="18" charset="0"/>
              </a:rPr>
              <a:t>() return a value 0 otherwise it return a non-zero value.  </a:t>
            </a:r>
            <a:endParaRPr lang="en-IN" sz="2600" dirty="0">
              <a:solidFill>
                <a:srgbClr val="000000"/>
              </a:solidFill>
              <a:effectLst/>
              <a:latin typeface="Times New Roman" panose="02020603050405020304" pitchFamily="18" charset="0"/>
              <a:ea typeface="Times New Roman" panose="02020603050405020304" pitchFamily="18" charset="0"/>
            </a:endParaRPr>
          </a:p>
          <a:p>
            <a:pPr marL="953770" marR="2540" indent="-457200">
              <a:lnSpc>
                <a:spcPct val="100000"/>
              </a:lnSpc>
              <a:spcAft>
                <a:spcPts val="225"/>
              </a:spcAft>
            </a:pPr>
            <a:r>
              <a:rPr lang="en-US" sz="2600" dirty="0">
                <a:solidFill>
                  <a:srgbClr val="000000"/>
                </a:solidFill>
                <a:effectLst/>
                <a:latin typeface="Times New Roman" panose="02020603050405020304" pitchFamily="18" charset="0"/>
                <a:ea typeface="Times New Roman" panose="02020603050405020304" pitchFamily="18" charset="0"/>
              </a:rPr>
              <a:t>It compare the strings character by character and the comparison stops when the end of the string is reached or the corresponding characters in the two string are not same. </a:t>
            </a:r>
            <a:endParaRPr lang="en-IN" sz="2600" dirty="0">
              <a:solidFill>
                <a:srgbClr val="000000"/>
              </a:solidFill>
              <a:effectLst/>
              <a:latin typeface="Times New Roman" panose="02020603050405020304" pitchFamily="18" charset="0"/>
              <a:ea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ve</a:t>
            </a:r>
            <a:r>
              <a:rPr lang="en-US" dirty="0">
                <a:latin typeface="Times New Roman" panose="02020603050405020304" pitchFamily="18" charset="0"/>
                <a:cs typeface="Times New Roman" panose="02020603050405020304" pitchFamily="18" charset="0"/>
              </a:rPr>
              <a:t> value indicates string1 &gt; string2. </a:t>
            </a:r>
          </a:p>
          <a:p>
            <a:r>
              <a:rPr lang="en-US" dirty="0">
                <a:latin typeface="Times New Roman" panose="02020603050405020304" pitchFamily="18" charset="0"/>
                <a:cs typeface="Times New Roman" panose="02020603050405020304" pitchFamily="18" charset="0"/>
              </a:rPr>
              <a:t>0 indicates string1 and string2 are equal </a:t>
            </a:r>
          </a:p>
          <a:p>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ve</a:t>
            </a:r>
            <a:r>
              <a:rPr lang="en-US" dirty="0">
                <a:latin typeface="Times New Roman" panose="02020603050405020304" pitchFamily="18" charset="0"/>
                <a:cs typeface="Times New Roman" panose="02020603050405020304" pitchFamily="18" charset="0"/>
              </a:rPr>
              <a:t> value indicates string1 &lt; string2</a:t>
            </a:r>
            <a:r>
              <a:rPr lang="en-US" dirty="0"/>
              <a:t>. </a:t>
            </a:r>
            <a:endParaRPr lang="en-IN" dirty="0"/>
          </a:p>
        </p:txBody>
      </p:sp>
    </p:spTree>
    <p:extLst>
      <p:ext uri="{BB962C8B-B14F-4D97-AF65-F5344CB8AC3E}">
        <p14:creationId xmlns:p14="http://schemas.microsoft.com/office/powerpoint/2010/main" val="30345394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E89002-3A81-BD3E-22B1-950D11574E88}"/>
              </a:ext>
            </a:extLst>
          </p:cNvPr>
          <p:cNvSpPr>
            <a:spLocks noGrp="1"/>
          </p:cNvSpPr>
          <p:nvPr>
            <p:ph idx="1"/>
          </p:nvPr>
        </p:nvSpPr>
        <p:spPr>
          <a:xfrm>
            <a:off x="838200" y="117987"/>
            <a:ext cx="10515600" cy="6533536"/>
          </a:xfrm>
        </p:spPr>
        <p:txBody>
          <a:bodyP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#include&lt;stdio.h&gt;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#include &lt;</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string.h</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&gt;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1" i="0" u="none" strike="noStrike" cap="none" normalizeH="0" baseline="0" dirty="0">
                <a:ln>
                  <a:noFill/>
                </a:ln>
                <a:solidFill>
                  <a:srgbClr val="2E8B57"/>
                </a:solidFill>
                <a:effectLst/>
                <a:latin typeface="Times New Roman" panose="02020603050405020304" pitchFamily="18" charset="0"/>
                <a:cs typeface="Times New Roman" panose="02020603050405020304" pitchFamily="18" charset="0"/>
              </a:rPr>
              <a:t>int</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2E8B57"/>
                </a:solidFill>
                <a:effectLst/>
                <a:latin typeface="Times New Roman" panose="02020603050405020304" pitchFamily="18" charset="0"/>
                <a:cs typeface="Times New Roman" panose="02020603050405020304" pitchFamily="18" charset="0"/>
              </a:rPr>
              <a:t>char</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str1[20],str2[20];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1st string: ");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gets(str1);//reads string from console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2nd string: ");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gets(str2);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006699"/>
                </a:solidFill>
                <a:effectLst/>
                <a:latin typeface="Times New Roman" panose="02020603050405020304" pitchFamily="18" charset="0"/>
                <a:cs typeface="Times New Roman" panose="02020603050405020304" pitchFamily="18" charset="0"/>
              </a:rPr>
              <a:t>if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strcmp</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(str1,str2)==0)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("Strings are equal");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006699"/>
                </a:solidFill>
                <a:effectLst/>
                <a:latin typeface="Times New Roman" panose="02020603050405020304" pitchFamily="18" charset="0"/>
                <a:cs typeface="Times New Roman" panose="02020603050405020304" pitchFamily="18" charset="0"/>
              </a:rPr>
              <a:t>else</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0" i="0" u="none" strike="noStrike" cap="none" normalizeH="0" baseline="0" dirty="0" err="1">
                <a:ln>
                  <a:noFill/>
                </a:ln>
                <a:solidFill>
                  <a:srgbClr val="333333"/>
                </a:solidFill>
                <a:effectLst/>
                <a:latin typeface="Times New Roman" panose="02020603050405020304" pitchFamily="18" charset="0"/>
                <a:cs typeface="Times New Roman" panose="02020603050405020304" pitchFamily="18" charset="0"/>
              </a:rPr>
              <a:t>printf</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("Strings are not equal");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r>
              <a:rPr kumimoji="0" lang="en-US" altLang="en-US" sz="2600" b="1" i="0" u="none" strike="noStrike" cap="none" normalizeH="0" baseline="0" dirty="0">
                <a:ln>
                  <a:noFill/>
                </a:ln>
                <a:solidFill>
                  <a:srgbClr val="006699"/>
                </a:solidFill>
                <a:effectLst/>
                <a:latin typeface="Times New Roman" panose="02020603050405020304" pitchFamily="18" charset="0"/>
                <a:cs typeface="Times New Roman" panose="02020603050405020304" pitchFamily="18" charset="0"/>
              </a:rPr>
              <a:t>return</a:t>
            </a: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600" b="0"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1" i="0"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Output</a:t>
            </a:r>
            <a:endParaRPr kumimoji="0" lang="en-US" altLang="en-US" sz="2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6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1st string: hello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6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Enter 2nd string: hello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600" b="0" i="1" u="none" strike="noStrike" cap="none" normalizeH="0" baseline="0" dirty="0">
                <a:ln>
                  <a:noFill/>
                </a:ln>
                <a:solidFill>
                  <a:srgbClr val="333333"/>
                </a:solidFill>
                <a:effectLst/>
                <a:latin typeface="Times New Roman" panose="02020603050405020304" pitchFamily="18" charset="0"/>
                <a:cs typeface="Times New Roman" panose="02020603050405020304" pitchFamily="18" charset="0"/>
              </a:rPr>
              <a:t>Strings are equal</a:t>
            </a:r>
            <a:endParaRPr kumimoji="0" lang="en-US" altLang="en-US" sz="39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4089530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B2769B-B339-E4C0-8C21-81792C9D7587}"/>
              </a:ext>
            </a:extLst>
          </p:cNvPr>
          <p:cNvSpPr>
            <a:spLocks noGrp="1"/>
          </p:cNvSpPr>
          <p:nvPr>
            <p:ph idx="1"/>
          </p:nvPr>
        </p:nvSpPr>
        <p:spPr>
          <a:xfrm>
            <a:off x="838200" y="353961"/>
            <a:ext cx="10515600" cy="6828504"/>
          </a:xfrm>
        </p:spPr>
        <p:txBody>
          <a:bodyPr>
            <a:normAutofit lnSpcReduction="10000"/>
          </a:bodyPr>
          <a:lstStyle/>
          <a:p>
            <a:pPr marL="463550" indent="-6350">
              <a:spcAft>
                <a:spcPts val="875"/>
              </a:spcAft>
            </a:pPr>
            <a:r>
              <a:rPr lang="en-US" sz="2400" b="1" kern="0" dirty="0" err="1">
                <a:solidFill>
                  <a:srgbClr val="000000"/>
                </a:solidFill>
                <a:effectLst/>
                <a:latin typeface="Times New Roman" panose="02020603050405020304" pitchFamily="18" charset="0"/>
                <a:ea typeface="Times New Roman" panose="02020603050405020304" pitchFamily="18" charset="0"/>
              </a:rPr>
              <a:t>strcpy</a:t>
            </a:r>
            <a:r>
              <a:rPr lang="en-US" sz="2400" b="1" kern="0" dirty="0">
                <a:solidFill>
                  <a:srgbClr val="000000"/>
                </a:solidFill>
                <a:effectLst/>
                <a:latin typeface="Times New Roman" panose="02020603050405020304" pitchFamily="18" charset="0"/>
                <a:ea typeface="Times New Roman" panose="02020603050405020304" pitchFamily="18" charset="0"/>
              </a:rPr>
              <a:t>()</a:t>
            </a:r>
            <a:endParaRPr lang="en-IN" sz="2400" b="1" kern="0" dirty="0">
              <a:solidFill>
                <a:srgbClr val="000000"/>
              </a:solidFill>
              <a:effectLst/>
              <a:latin typeface="Times New Roman" panose="02020603050405020304" pitchFamily="18" charset="0"/>
              <a:ea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This function is used to copying one string to another string.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function </a:t>
            </a:r>
            <a:r>
              <a:rPr lang="en-US" sz="20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strcpy</a:t>
            </a: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(str1,str2) copies str2 to str1 including the NULL character.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Here str2 is the source string and str1 is the destination string.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 lvl="0" indent="-342900" fontAlgn="base">
              <a:lnSpc>
                <a:spcPct val="100000"/>
              </a:lnSpc>
              <a:spcAft>
                <a:spcPts val="45"/>
              </a:spcAft>
              <a:buClr>
                <a:srgbClr val="000000"/>
              </a:buClr>
              <a:buSzPts val="1200"/>
              <a:buFont typeface="Arial" panose="020B0604020202020204" pitchFamily="34" charset="0"/>
              <a:buChar char="•"/>
            </a:pPr>
            <a:r>
              <a:rPr lang="en-US" sz="20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old content of the destination string str1 are lost. The function returns a pointer to destination string str1.</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4476115" indent="0">
              <a:lnSpc>
                <a:spcPct val="100000"/>
              </a:lnSpc>
              <a:spcAft>
                <a:spcPts val="225"/>
              </a:spcAft>
              <a:buNone/>
            </a:pPr>
            <a:r>
              <a:rPr lang="en-US" sz="20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Example:- </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#include&lt;stdio.h&gt; #include&lt;string.h&gt;</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4476115"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void main() {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char str1[10],str2[10];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printf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(“Enter a string:”);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scanf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(“%s”,str2);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strcpy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(str1,str2);</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printf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(“First string:%s\t\</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tSecond</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string:%s\n”,str1,str2); </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strcpy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(str1,”Delhi”);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10790" indent="0">
              <a:lnSpc>
                <a:spcPct val="100000"/>
              </a:lnSpc>
              <a:spcAft>
                <a:spcPts val="22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strcpy</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(str2,”Bangalore”);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685"/>
              </a:spcAft>
              <a:buNone/>
            </a:pP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printf</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(“First string :%s\t\</a:t>
            </a:r>
            <a:r>
              <a:rPr lang="en-US" sz="2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tSecond</a:t>
            </a: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string:%s”,str1,str2);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675"/>
              </a:spcAft>
              <a:buNone/>
            </a:pPr>
            <a:r>
              <a:rPr lang="en-US"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I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0946807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A35885-F864-D2A8-2CC6-8389CCDCF0C9}"/>
              </a:ext>
            </a:extLst>
          </p:cNvPr>
          <p:cNvSpPr>
            <a:spLocks noGrp="1"/>
          </p:cNvSpPr>
          <p:nvPr>
            <p:ph idx="1"/>
          </p:nvPr>
        </p:nvSpPr>
        <p:spPr>
          <a:xfrm>
            <a:off x="838200" y="162232"/>
            <a:ext cx="10515600" cy="6592529"/>
          </a:xfrm>
        </p:spPr>
        <p:txBody>
          <a:bodyPr>
            <a:normAutofit fontScale="70000" lnSpcReduction="20000"/>
          </a:bodyPr>
          <a:lstStyle/>
          <a:p>
            <a:pPr marL="0" indent="0">
              <a:buNone/>
            </a:pPr>
            <a:r>
              <a:rPr lang="en-IN" dirty="0">
                <a:latin typeface="Times New Roman" panose="02020603050405020304" pitchFamily="18" charset="0"/>
                <a:cs typeface="Times New Roman" panose="02020603050405020304" pitchFamily="18" charset="0"/>
              </a:rPr>
              <a:t>#include &lt;</a:t>
            </a:r>
            <a:r>
              <a:rPr lang="en-IN" dirty="0" err="1">
                <a:latin typeface="Times New Roman" panose="02020603050405020304" pitchFamily="18" charset="0"/>
                <a:cs typeface="Times New Roman" panose="02020603050405020304" pitchFamily="18" charset="0"/>
              </a:rPr>
              <a:t>stdio.h</a:t>
            </a:r>
            <a:r>
              <a:rPr lang="en-IN" dirty="0">
                <a:latin typeface="Times New Roman" panose="02020603050405020304" pitchFamily="18" charset="0"/>
                <a:cs typeface="Times New Roman" panose="02020603050405020304" pitchFamily="18" charset="0"/>
              </a:rPr>
              <a:t>&gt;</a:t>
            </a:r>
          </a:p>
          <a:p>
            <a:pPr marL="0" indent="0">
              <a:buNone/>
            </a:pPr>
            <a:r>
              <a:rPr lang="en-IN" dirty="0">
                <a:latin typeface="Times New Roman" panose="02020603050405020304" pitchFamily="18" charset="0"/>
                <a:cs typeface="Times New Roman" panose="02020603050405020304" pitchFamily="18" charset="0"/>
              </a:rPr>
              <a:t>#include &lt;</a:t>
            </a:r>
            <a:r>
              <a:rPr lang="en-IN" dirty="0" err="1">
                <a:latin typeface="Times New Roman" panose="02020603050405020304" pitchFamily="18" charset="0"/>
                <a:cs typeface="Times New Roman" panose="02020603050405020304" pitchFamily="18" charset="0"/>
              </a:rPr>
              <a:t>string.h</a:t>
            </a:r>
            <a:r>
              <a:rPr lang="en-IN" dirty="0">
                <a:latin typeface="Times New Roman" panose="02020603050405020304" pitchFamily="18" charset="0"/>
                <a:cs typeface="Times New Roman" panose="02020603050405020304" pitchFamily="18" charset="0"/>
              </a:rPr>
              <a:t>&gt;</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int main()</a:t>
            </a:r>
          </a:p>
          <a:p>
            <a:pPr marL="0" indent="0">
              <a:buNone/>
            </a:pPr>
            <a:r>
              <a:rPr lang="en-IN" dirty="0">
                <a:latin typeface="Times New Roman" panose="02020603050405020304" pitchFamily="18" charset="0"/>
                <a:cs typeface="Times New Roman" panose="02020603050405020304" pitchFamily="18" charset="0"/>
              </a:rPr>
              <a:t>{</a:t>
            </a:r>
          </a:p>
          <a:p>
            <a:pPr marL="0" indent="0">
              <a:buNone/>
            </a:pPr>
            <a:r>
              <a:rPr lang="en-IN" dirty="0">
                <a:latin typeface="Times New Roman" panose="02020603050405020304" pitchFamily="18" charset="0"/>
                <a:cs typeface="Times New Roman" panose="02020603050405020304" pitchFamily="18" charset="0"/>
              </a:rPr>
              <a:t>    // defining strings</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char source[] = “ATME";</a:t>
            </a:r>
          </a:p>
          <a:p>
            <a:pPr marL="0" indent="0">
              <a:buNone/>
            </a:pPr>
            <a:r>
              <a:rPr lang="en-IN" dirty="0">
                <a:latin typeface="Times New Roman" panose="02020603050405020304" pitchFamily="18" charset="0"/>
                <a:cs typeface="Times New Roman" panose="02020603050405020304" pitchFamily="18" charset="0"/>
              </a:rPr>
              <a:t>    char </a:t>
            </a:r>
            <a:r>
              <a:rPr lang="en-IN" dirty="0" err="1">
                <a:latin typeface="Times New Roman" panose="02020603050405020304" pitchFamily="18" charset="0"/>
                <a:cs typeface="Times New Roman" panose="02020603050405020304" pitchFamily="18" charset="0"/>
              </a:rPr>
              <a:t>dest</a:t>
            </a:r>
            <a:r>
              <a:rPr lang="en-IN" dirty="0">
                <a:latin typeface="Times New Roman" panose="02020603050405020304" pitchFamily="18" charset="0"/>
                <a:cs typeface="Times New Roman" panose="02020603050405020304" pitchFamily="18" charset="0"/>
              </a:rPr>
              <a:t>[20];</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 Copying the source string to </a:t>
            </a:r>
            <a:r>
              <a:rPr lang="en-IN" dirty="0" err="1">
                <a:latin typeface="Times New Roman" panose="02020603050405020304" pitchFamily="18" charset="0"/>
                <a:cs typeface="Times New Roman" panose="02020603050405020304" pitchFamily="18" charset="0"/>
              </a:rPr>
              <a:t>dest</a:t>
            </a: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strcpy</a:t>
            </a:r>
            <a:r>
              <a:rPr lang="en-IN" dirty="0">
                <a:latin typeface="Times New Roman" panose="02020603050405020304" pitchFamily="18" charset="0"/>
                <a:cs typeface="Times New Roman" panose="02020603050405020304" pitchFamily="18" charset="0"/>
              </a:rPr>
              <a:t>(</a:t>
            </a:r>
            <a:r>
              <a:rPr lang="en-IN" dirty="0" err="1">
                <a:latin typeface="Times New Roman" panose="02020603050405020304" pitchFamily="18" charset="0"/>
                <a:cs typeface="Times New Roman" panose="02020603050405020304" pitchFamily="18" charset="0"/>
              </a:rPr>
              <a:t>dest</a:t>
            </a:r>
            <a:r>
              <a:rPr lang="en-IN" dirty="0">
                <a:latin typeface="Times New Roman" panose="02020603050405020304" pitchFamily="18" charset="0"/>
                <a:cs typeface="Times New Roman" panose="02020603050405020304" pitchFamily="18" charset="0"/>
              </a:rPr>
              <a:t>, source);</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 printing result</a:t>
            </a: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printf</a:t>
            </a:r>
            <a:r>
              <a:rPr lang="en-IN" dirty="0">
                <a:latin typeface="Times New Roman" panose="02020603050405020304" pitchFamily="18" charset="0"/>
                <a:cs typeface="Times New Roman" panose="02020603050405020304" pitchFamily="18" charset="0"/>
              </a:rPr>
              <a:t>("Source: %s\n", source);</a:t>
            </a:r>
          </a:p>
          <a:p>
            <a:pPr marL="0" indent="0">
              <a:buNone/>
            </a:pPr>
            <a:r>
              <a:rPr lang="en-IN" dirty="0">
                <a:latin typeface="Times New Roman" panose="02020603050405020304" pitchFamily="18" charset="0"/>
                <a:cs typeface="Times New Roman" panose="02020603050405020304" pitchFamily="18" charset="0"/>
              </a:rPr>
              <a:t>    </a:t>
            </a:r>
            <a:r>
              <a:rPr lang="en-IN" dirty="0" err="1">
                <a:latin typeface="Times New Roman" panose="02020603050405020304" pitchFamily="18" charset="0"/>
                <a:cs typeface="Times New Roman" panose="02020603050405020304" pitchFamily="18" charset="0"/>
              </a:rPr>
              <a:t>printf</a:t>
            </a:r>
            <a:r>
              <a:rPr lang="en-IN" dirty="0">
                <a:latin typeface="Times New Roman" panose="02020603050405020304" pitchFamily="18" charset="0"/>
                <a:cs typeface="Times New Roman" panose="02020603050405020304" pitchFamily="18" charset="0"/>
              </a:rPr>
              <a:t>("Destination: %s\n", </a:t>
            </a:r>
            <a:r>
              <a:rPr lang="en-IN" dirty="0" err="1">
                <a:latin typeface="Times New Roman" panose="02020603050405020304" pitchFamily="18" charset="0"/>
                <a:cs typeface="Times New Roman" panose="02020603050405020304" pitchFamily="18" charset="0"/>
              </a:rPr>
              <a:t>dest</a:t>
            </a:r>
            <a:r>
              <a:rPr lang="en-IN" dirty="0">
                <a:latin typeface="Times New Roman" panose="02020603050405020304" pitchFamily="18" charset="0"/>
                <a:cs typeface="Times New Roman" panose="02020603050405020304" pitchFamily="18" charset="0"/>
              </a:rPr>
              <a:t>);</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return 0;</a:t>
            </a:r>
          </a:p>
          <a:p>
            <a:pPr marL="0" indent="0">
              <a:buNone/>
            </a:pPr>
            <a:r>
              <a:rPr lang="en-IN"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2806507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70D148-3E38-64A9-215B-81ADC94856FC}"/>
              </a:ext>
            </a:extLst>
          </p:cNvPr>
          <p:cNvSpPr>
            <a:spLocks noGrp="1"/>
          </p:cNvSpPr>
          <p:nvPr>
            <p:ph idx="1"/>
          </p:nvPr>
        </p:nvSpPr>
        <p:spPr>
          <a:xfrm>
            <a:off x="838200" y="398206"/>
            <a:ext cx="10515600" cy="6341807"/>
          </a:xfrm>
        </p:spPr>
        <p:txBody>
          <a:bodyPr>
            <a:normAutofit fontScale="92500" lnSpcReduction="10000"/>
          </a:bodyPr>
          <a:lstStyle/>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Source: ATME</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Destination: ATME </a:t>
            </a:r>
            <a:endPar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r>
              <a:rPr lang="en-IN" b="1" dirty="0" err="1">
                <a:latin typeface="Times New Roman" panose="02020603050405020304" pitchFamily="18" charset="0"/>
                <a:cs typeface="Times New Roman" panose="02020603050405020304" pitchFamily="18" charset="0"/>
              </a:rPr>
              <a:t>strrev</a:t>
            </a:r>
            <a:r>
              <a:rPr lang="en-IN" b="1" dirty="0">
                <a:latin typeface="Times New Roman" panose="02020603050405020304" pitchFamily="18" charset="0"/>
                <a:cs typeface="Times New Roman" panose="02020603050405020304" pitchFamily="18" charset="0"/>
              </a:rPr>
              <a:t> (string):</a:t>
            </a:r>
          </a:p>
          <a:p>
            <a:pPr marL="0" indent="0">
              <a:buNone/>
            </a:pPr>
            <a:r>
              <a:rPr lang="en-IN" sz="2400" dirty="0">
                <a:latin typeface="Times New Roman" panose="02020603050405020304" pitchFamily="18" charset="0"/>
                <a:cs typeface="Times New Roman" panose="02020603050405020304" pitchFamily="18" charset="0"/>
              </a:rPr>
              <a:t>This function accepts single string as parameter and reverse that string. </a:t>
            </a:r>
          </a:p>
          <a:p>
            <a:pPr marL="0" indent="0">
              <a:buNone/>
            </a:pPr>
            <a:r>
              <a:rPr lang="en-IN" sz="2400" dirty="0">
                <a:latin typeface="Times New Roman" panose="02020603050405020304" pitchFamily="18" charset="0"/>
                <a:cs typeface="Times New Roman" panose="02020603050405020304" pitchFamily="18" charset="0"/>
              </a:rPr>
              <a:t>Example </a:t>
            </a:r>
          </a:p>
          <a:p>
            <a:pPr marL="0" indent="0">
              <a:buNone/>
            </a:pPr>
            <a:r>
              <a:rPr lang="en-IN" sz="2400" dirty="0">
                <a:latin typeface="Times New Roman" panose="02020603050405020304" pitchFamily="18" charset="0"/>
                <a:cs typeface="Times New Roman" panose="02020603050405020304" pitchFamily="18" charset="0"/>
              </a:rPr>
              <a:t>#include </a:t>
            </a:r>
          </a:p>
          <a:p>
            <a:pPr marL="0" indent="0">
              <a:buNone/>
            </a:pPr>
            <a:r>
              <a:rPr lang="en-IN" sz="2400" dirty="0">
                <a:latin typeface="Times New Roman" panose="02020603050405020304" pitchFamily="18" charset="0"/>
                <a:cs typeface="Times New Roman" panose="02020603050405020304" pitchFamily="18" charset="0"/>
              </a:rPr>
              <a:t>#include </a:t>
            </a:r>
          </a:p>
          <a:p>
            <a:pPr marL="0" indent="0">
              <a:buNone/>
            </a:pPr>
            <a:r>
              <a:rPr lang="en-IN" sz="2400" dirty="0">
                <a:latin typeface="Times New Roman" panose="02020603050405020304" pitchFamily="18" charset="0"/>
                <a:cs typeface="Times New Roman" panose="02020603050405020304" pitchFamily="18" charset="0"/>
              </a:rPr>
              <a:t>void main(void) </a:t>
            </a:r>
          </a:p>
          <a:p>
            <a:pPr marL="0" indent="0">
              <a:buNone/>
            </a:pPr>
            <a:r>
              <a:rPr lang="en-IN" sz="2400" dirty="0">
                <a:latin typeface="Times New Roman" panose="02020603050405020304" pitchFamily="18" charset="0"/>
                <a:cs typeface="Times New Roman" panose="02020603050405020304" pitchFamily="18" charset="0"/>
              </a:rPr>
              <a:t>{ </a:t>
            </a:r>
          </a:p>
          <a:p>
            <a:pPr marL="0" indent="0">
              <a:buNone/>
            </a:pPr>
            <a:r>
              <a:rPr lang="en-IN" sz="2400" dirty="0">
                <a:latin typeface="Times New Roman" panose="02020603050405020304" pitchFamily="18" charset="0"/>
                <a:cs typeface="Times New Roman" panose="02020603050405020304" pitchFamily="18" charset="0"/>
              </a:rPr>
              <a:t>char string[]="spark"; </a:t>
            </a:r>
          </a:p>
          <a:p>
            <a:pPr marL="0" indent="0">
              <a:buNone/>
            </a:pPr>
            <a:r>
              <a:rPr lang="en-IN" sz="2400" dirty="0" err="1">
                <a:latin typeface="Times New Roman" panose="02020603050405020304" pitchFamily="18" charset="0"/>
                <a:cs typeface="Times New Roman" panose="02020603050405020304" pitchFamily="18" charset="0"/>
              </a:rPr>
              <a:t>strrev</a:t>
            </a:r>
            <a:r>
              <a:rPr lang="en-IN" sz="2400" dirty="0">
                <a:latin typeface="Times New Roman" panose="02020603050405020304" pitchFamily="18" charset="0"/>
                <a:cs typeface="Times New Roman" panose="02020603050405020304" pitchFamily="18" charset="0"/>
              </a:rPr>
              <a:t>(string); </a:t>
            </a:r>
          </a:p>
          <a:p>
            <a:pPr marL="0" indent="0">
              <a:buNone/>
            </a:pPr>
            <a:r>
              <a:rPr lang="en-IN" sz="2400" dirty="0" err="1">
                <a:latin typeface="Times New Roman" panose="02020603050405020304" pitchFamily="18" charset="0"/>
                <a:cs typeface="Times New Roman" panose="02020603050405020304" pitchFamily="18" charset="0"/>
              </a:rPr>
              <a:t>printf</a:t>
            </a:r>
            <a:r>
              <a:rPr lang="en-IN" sz="2400" dirty="0">
                <a:latin typeface="Times New Roman" panose="02020603050405020304" pitchFamily="18" charset="0"/>
                <a:cs typeface="Times New Roman" panose="02020603050405020304" pitchFamily="18" charset="0"/>
              </a:rPr>
              <a:t>("reverse string is %</a:t>
            </a:r>
            <a:r>
              <a:rPr lang="en-IN" sz="2400" dirty="0" err="1">
                <a:latin typeface="Times New Roman" panose="02020603050405020304" pitchFamily="18" charset="0"/>
                <a:cs typeface="Times New Roman" panose="02020603050405020304" pitchFamily="18" charset="0"/>
              </a:rPr>
              <a:t>s",string</a:t>
            </a:r>
            <a:r>
              <a:rPr lang="en-IN" sz="2400" dirty="0">
                <a:latin typeface="Times New Roman" panose="02020603050405020304" pitchFamily="18" charset="0"/>
                <a:cs typeface="Times New Roman" panose="02020603050405020304" pitchFamily="18" charset="0"/>
              </a:rPr>
              <a:t>); </a:t>
            </a:r>
          </a:p>
          <a:p>
            <a:pPr marL="0" indent="0">
              <a:buNone/>
            </a:pPr>
            <a:r>
              <a:rPr lang="en-IN" sz="2400" dirty="0">
                <a:latin typeface="Times New Roman" panose="02020603050405020304" pitchFamily="18" charset="0"/>
                <a:cs typeface="Times New Roman" panose="02020603050405020304" pitchFamily="18" charset="0"/>
              </a:rPr>
              <a:t>} </a:t>
            </a:r>
          </a:p>
          <a:p>
            <a:pPr marL="0" indent="0">
              <a:buNone/>
            </a:pPr>
            <a:r>
              <a:rPr lang="en-IN" sz="2400" dirty="0">
                <a:latin typeface="Times New Roman" panose="02020603050405020304" pitchFamily="18" charset="0"/>
                <a:cs typeface="Times New Roman" panose="02020603050405020304" pitchFamily="18" charset="0"/>
              </a:rPr>
              <a:t>Output: </a:t>
            </a:r>
          </a:p>
          <a:p>
            <a:pPr marL="0" indent="0">
              <a:buNone/>
            </a:pPr>
            <a:r>
              <a:rPr lang="en-IN" sz="2400" dirty="0">
                <a:latin typeface="Times New Roman" panose="02020603050405020304" pitchFamily="18" charset="0"/>
                <a:cs typeface="Times New Roman" panose="02020603050405020304" pitchFamily="18" charset="0"/>
              </a:rPr>
              <a:t>reverse string is </a:t>
            </a:r>
            <a:r>
              <a:rPr lang="en-IN" sz="2400" dirty="0" err="1">
                <a:latin typeface="Times New Roman" panose="02020603050405020304" pitchFamily="18" charset="0"/>
                <a:cs typeface="Times New Roman" panose="02020603050405020304" pitchFamily="18" charset="0"/>
              </a:rPr>
              <a:t>kraps</a:t>
            </a:r>
            <a:r>
              <a:rPr lang="en-IN"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57969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B8DA10-872E-A14A-C36D-B49D169C2737}"/>
              </a:ext>
            </a:extLst>
          </p:cNvPr>
          <p:cNvSpPr>
            <a:spLocks noGrp="1"/>
          </p:cNvSpPr>
          <p:nvPr>
            <p:ph idx="1"/>
          </p:nvPr>
        </p:nvSpPr>
        <p:spPr>
          <a:xfrm>
            <a:off x="838200" y="353961"/>
            <a:ext cx="10515600" cy="6223820"/>
          </a:xfrm>
        </p:spPr>
        <p:txBody>
          <a:bodyPr>
            <a:normAutofit/>
          </a:bodyPr>
          <a:lstStyle/>
          <a:p>
            <a:pPr marL="0" indent="0">
              <a:buNone/>
            </a:pPr>
            <a:r>
              <a:rPr lang="en-US" b="1" dirty="0" err="1">
                <a:latin typeface="Times New Roman" panose="02020603050405020304" pitchFamily="18" charset="0"/>
                <a:cs typeface="Times New Roman" panose="02020603050405020304" pitchFamily="18" charset="0"/>
              </a:rPr>
              <a:t>strlwr</a:t>
            </a:r>
            <a:r>
              <a:rPr lang="en-US" b="1" dirty="0">
                <a:latin typeface="Times New Roman" panose="02020603050405020304" pitchFamily="18" charset="0"/>
                <a:cs typeface="Times New Roman" panose="02020603050405020304" pitchFamily="18" charset="0"/>
              </a:rPr>
              <a:t> (string):</a:t>
            </a:r>
          </a:p>
          <a:p>
            <a:pPr marL="0" indent="0">
              <a:buNone/>
            </a:pPr>
            <a:r>
              <a:rPr lang="en-US" sz="2400" dirty="0">
                <a:latin typeface="Times New Roman" panose="02020603050405020304" pitchFamily="18" charset="0"/>
                <a:cs typeface="Times New Roman" panose="02020603050405020304" pitchFamily="18" charset="0"/>
              </a:rPr>
              <a:t>This function accepts single string that can be in any case(lower or upper).It converts the string in lower case. </a:t>
            </a:r>
          </a:p>
          <a:p>
            <a:pPr marL="0" indent="0">
              <a:buNone/>
            </a:pPr>
            <a:r>
              <a:rPr lang="en-US" sz="2400" dirty="0">
                <a:latin typeface="Times New Roman" panose="02020603050405020304" pitchFamily="18" charset="0"/>
                <a:cs typeface="Times New Roman" panose="02020603050405020304" pitchFamily="18" charset="0"/>
              </a:rPr>
              <a:t>Example </a:t>
            </a:r>
          </a:p>
          <a:p>
            <a:pPr marL="0" indent="0">
              <a:buNone/>
            </a:pPr>
            <a:r>
              <a:rPr lang="en-US" sz="2400" dirty="0">
                <a:latin typeface="Times New Roman" panose="02020603050405020304" pitchFamily="18" charset="0"/>
                <a:cs typeface="Times New Roman" panose="02020603050405020304" pitchFamily="18" charset="0"/>
              </a:rPr>
              <a:t>#include &lt;</a:t>
            </a:r>
            <a:r>
              <a:rPr lang="en-US" sz="2400" dirty="0" err="1">
                <a:latin typeface="Times New Roman" panose="02020603050405020304" pitchFamily="18" charset="0"/>
                <a:cs typeface="Times New Roman" panose="02020603050405020304" pitchFamily="18" charset="0"/>
              </a:rPr>
              <a:t>stdio.h</a:t>
            </a:r>
            <a:r>
              <a:rPr lang="en-US" sz="2400" dirty="0">
                <a:latin typeface="Times New Roman" panose="02020603050405020304" pitchFamily="18" charset="0"/>
                <a:cs typeface="Times New Roman" panose="02020603050405020304" pitchFamily="18" charset="0"/>
              </a:rPr>
              <a:t>&gt;</a:t>
            </a:r>
          </a:p>
          <a:p>
            <a:pPr marL="0" indent="0">
              <a:buNone/>
            </a:pPr>
            <a:r>
              <a:rPr lang="en-US" sz="2400" dirty="0">
                <a:latin typeface="Times New Roman" panose="02020603050405020304" pitchFamily="18" charset="0"/>
                <a:cs typeface="Times New Roman" panose="02020603050405020304" pitchFamily="18" charset="0"/>
              </a:rPr>
              <a:t>#include &lt;</a:t>
            </a:r>
            <a:r>
              <a:rPr lang="en-US" sz="2400" dirty="0" err="1">
                <a:latin typeface="Times New Roman" panose="02020603050405020304" pitchFamily="18" charset="0"/>
                <a:cs typeface="Times New Roman" panose="02020603050405020304" pitchFamily="18" charset="0"/>
              </a:rPr>
              <a:t>string.h</a:t>
            </a:r>
            <a:r>
              <a:rPr lang="en-US" sz="2400" dirty="0">
                <a:latin typeface="Times New Roman" panose="02020603050405020304" pitchFamily="18" charset="0"/>
                <a:cs typeface="Times New Roman" panose="02020603050405020304" pitchFamily="18" charset="0"/>
              </a:rPr>
              <a:t>&gt;</a:t>
            </a:r>
          </a:p>
          <a:p>
            <a:pPr marL="0" indent="0">
              <a:buNone/>
            </a:pPr>
            <a:r>
              <a:rPr lang="en-US" sz="2400" dirty="0">
                <a:latin typeface="Times New Roman" panose="02020603050405020304" pitchFamily="18" charset="0"/>
                <a:cs typeface="Times New Roman" panose="02020603050405020304" pitchFamily="18" charset="0"/>
              </a:rPr>
              <a:t>void main(void) </a:t>
            </a:r>
          </a:p>
          <a:p>
            <a:pPr marL="0" indent="0">
              <a:buNone/>
            </a:pPr>
            <a:r>
              <a:rPr lang="en-US" sz="2400" dirty="0">
                <a:latin typeface="Times New Roman" panose="02020603050405020304" pitchFamily="18" charset="0"/>
                <a:cs typeface="Times New Roman" panose="02020603050405020304" pitchFamily="18" charset="0"/>
              </a:rPr>
              <a:t>{ </a:t>
            </a:r>
          </a:p>
          <a:p>
            <a:pPr marL="0" indent="0">
              <a:buNone/>
            </a:pPr>
            <a:r>
              <a:rPr lang="en-US" sz="2400" dirty="0">
                <a:latin typeface="Times New Roman" panose="02020603050405020304" pitchFamily="18" charset="0"/>
                <a:cs typeface="Times New Roman" panose="02020603050405020304" pitchFamily="18" charset="0"/>
              </a:rPr>
              <a:t>char string1[]="</a:t>
            </a:r>
            <a:r>
              <a:rPr lang="en-US" sz="2400" dirty="0" err="1">
                <a:latin typeface="Times New Roman" panose="02020603050405020304" pitchFamily="18" charset="0"/>
                <a:cs typeface="Times New Roman" panose="02020603050405020304" pitchFamily="18" charset="0"/>
              </a:rPr>
              <a:t>SPArk</a:t>
            </a:r>
            <a:r>
              <a:rPr lang="en-US" sz="2400" dirty="0">
                <a:latin typeface="Times New Roman" panose="02020603050405020304" pitchFamily="18" charset="0"/>
                <a:cs typeface="Times New Roman" panose="02020603050405020304" pitchFamily="18" charset="0"/>
              </a:rPr>
              <a:t>"; </a:t>
            </a:r>
          </a:p>
          <a:p>
            <a:pPr marL="0" indent="0">
              <a:buNone/>
            </a:pPr>
            <a:r>
              <a:rPr lang="en-US" sz="2400" dirty="0" err="1">
                <a:latin typeface="Times New Roman" panose="02020603050405020304" pitchFamily="18" charset="0"/>
                <a:cs typeface="Times New Roman" panose="02020603050405020304" pitchFamily="18" charset="0"/>
              </a:rPr>
              <a:t>strlwr</a:t>
            </a:r>
            <a:r>
              <a:rPr lang="en-US" sz="2400" dirty="0">
                <a:latin typeface="Times New Roman" panose="02020603050405020304" pitchFamily="18" charset="0"/>
                <a:cs typeface="Times New Roman" panose="02020603050405020304" pitchFamily="18" charset="0"/>
              </a:rPr>
              <a:t>(string1); </a:t>
            </a:r>
          </a:p>
          <a:p>
            <a:pPr marL="0" indent="0">
              <a:buNone/>
            </a:pPr>
            <a:r>
              <a:rPr lang="en-US" sz="2400" dirty="0" err="1">
                <a:latin typeface="Times New Roman" panose="02020603050405020304" pitchFamily="18" charset="0"/>
                <a:cs typeface="Times New Roman" panose="02020603050405020304" pitchFamily="18" charset="0"/>
              </a:rPr>
              <a:t>printf</a:t>
            </a:r>
            <a:r>
              <a:rPr lang="en-US" sz="2400" dirty="0">
                <a:latin typeface="Times New Roman" panose="02020603050405020304" pitchFamily="18" charset="0"/>
                <a:cs typeface="Times New Roman" panose="02020603050405020304" pitchFamily="18" charset="0"/>
              </a:rPr>
              <a:t>("%s is in lower case",string1); </a:t>
            </a:r>
          </a:p>
          <a:p>
            <a:pPr marL="0" indent="0">
              <a:buNone/>
            </a:pPr>
            <a:r>
              <a:rPr lang="en-US" sz="2400" dirty="0">
                <a:latin typeface="Times New Roman" panose="02020603050405020304" pitchFamily="18" charset="0"/>
                <a:cs typeface="Times New Roman" panose="02020603050405020304" pitchFamily="18" charset="0"/>
              </a:rPr>
              <a:t>} </a:t>
            </a:r>
          </a:p>
          <a:p>
            <a:pPr marL="0" indent="0">
              <a:buNone/>
            </a:pPr>
            <a:r>
              <a:rPr lang="en-US" sz="2400" dirty="0">
                <a:latin typeface="Times New Roman" panose="02020603050405020304" pitchFamily="18" charset="0"/>
                <a:cs typeface="Times New Roman" panose="02020603050405020304" pitchFamily="18" charset="0"/>
              </a:rPr>
              <a:t>Output: spark is in lower case</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90729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6BE648-5492-4017-5D32-4E5BE8353C68}"/>
              </a:ext>
            </a:extLst>
          </p:cNvPr>
          <p:cNvSpPr>
            <a:spLocks noGrp="1"/>
          </p:cNvSpPr>
          <p:nvPr>
            <p:ph idx="1"/>
          </p:nvPr>
        </p:nvSpPr>
        <p:spPr>
          <a:xfrm>
            <a:off x="838200" y="294968"/>
            <a:ext cx="10515600" cy="6105832"/>
          </a:xfrm>
        </p:spPr>
        <p:txBody>
          <a:bodyPr>
            <a:normAutofit fontScale="92500" lnSpcReduction="10000"/>
          </a:bodyPr>
          <a:lstStyle/>
          <a:p>
            <a:pPr marL="0" indent="0">
              <a:buNone/>
            </a:pPr>
            <a:r>
              <a:rPr lang="en-US" b="1" dirty="0" err="1">
                <a:latin typeface="Times New Roman" panose="02020603050405020304" pitchFamily="18" charset="0"/>
                <a:cs typeface="Times New Roman" panose="02020603050405020304" pitchFamily="18" charset="0"/>
              </a:rPr>
              <a:t>strupr</a:t>
            </a:r>
            <a:r>
              <a:rPr lang="en-US" b="1" dirty="0">
                <a:latin typeface="Times New Roman" panose="02020603050405020304" pitchFamily="18" charset="0"/>
                <a:cs typeface="Times New Roman" panose="02020603050405020304" pitchFamily="18" charset="0"/>
              </a:rPr>
              <a:t> (string):</a:t>
            </a:r>
          </a:p>
          <a:p>
            <a:pPr marL="0" indent="0">
              <a:buNone/>
            </a:pPr>
            <a:r>
              <a:rPr lang="en-US" dirty="0">
                <a:latin typeface="Times New Roman" panose="02020603050405020304" pitchFamily="18" charset="0"/>
                <a:cs typeface="Times New Roman" panose="02020603050405020304" pitchFamily="18" charset="0"/>
              </a:rPr>
              <a:t>This function accepts single string that can be in any case(lower or upper).</a:t>
            </a:r>
            <a:r>
              <a:rPr lang="en-US" dirty="0" err="1">
                <a:latin typeface="Times New Roman" panose="02020603050405020304" pitchFamily="18" charset="0"/>
                <a:cs typeface="Times New Roman" panose="02020603050405020304" pitchFamily="18" charset="0"/>
              </a:rPr>
              <a:t>Itconverts</a:t>
            </a:r>
            <a:r>
              <a:rPr lang="en-US" dirty="0">
                <a:latin typeface="Times New Roman" panose="02020603050405020304" pitchFamily="18" charset="0"/>
                <a:cs typeface="Times New Roman" panose="02020603050405020304" pitchFamily="18" charset="0"/>
              </a:rPr>
              <a:t> the string in upper case. </a:t>
            </a:r>
          </a:p>
          <a:p>
            <a:pPr marL="0" indent="0">
              <a:buNone/>
            </a:pPr>
            <a:r>
              <a:rPr lang="en-US" dirty="0">
                <a:latin typeface="Times New Roman" panose="02020603050405020304" pitchFamily="18" charset="0"/>
                <a:cs typeface="Times New Roman" panose="02020603050405020304" pitchFamily="18" charset="0"/>
              </a:rPr>
              <a:t>Example </a:t>
            </a:r>
          </a:p>
          <a:p>
            <a:pPr marL="0" indent="0">
              <a:buNone/>
            </a:pPr>
            <a:r>
              <a:rPr lang="en-US" dirty="0">
                <a:latin typeface="Times New Roman" panose="02020603050405020304" pitchFamily="18" charset="0"/>
                <a:cs typeface="Times New Roman" panose="02020603050405020304" pitchFamily="18" charset="0"/>
              </a:rPr>
              <a:t>#include&lt;stdio.h&gt;</a:t>
            </a:r>
          </a:p>
          <a:p>
            <a:pPr marL="0" indent="0">
              <a:buNone/>
            </a:pPr>
            <a:r>
              <a:rPr lang="en-US" dirty="0">
                <a:latin typeface="Times New Roman" panose="02020603050405020304" pitchFamily="18" charset="0"/>
                <a:cs typeface="Times New Roman" panose="02020603050405020304" pitchFamily="18" charset="0"/>
              </a:rPr>
              <a:t>#include &lt;</a:t>
            </a:r>
            <a:r>
              <a:rPr lang="en-US" dirty="0" err="1">
                <a:latin typeface="Times New Roman" panose="02020603050405020304" pitchFamily="18" charset="0"/>
                <a:cs typeface="Times New Roman" panose="02020603050405020304" pitchFamily="18" charset="0"/>
              </a:rPr>
              <a:t>string.h</a:t>
            </a:r>
            <a:r>
              <a:rPr lang="en-US" dirty="0">
                <a:latin typeface="Times New Roman" panose="02020603050405020304" pitchFamily="18" charset="0"/>
                <a:cs typeface="Times New Roman" panose="02020603050405020304" pitchFamily="18" charset="0"/>
              </a:rPr>
              <a:t>&gt;</a:t>
            </a:r>
          </a:p>
          <a:p>
            <a:pPr marL="0" indent="0">
              <a:buNone/>
            </a:pPr>
            <a:r>
              <a:rPr lang="en-US" dirty="0">
                <a:latin typeface="Times New Roman" panose="02020603050405020304" pitchFamily="18" charset="0"/>
                <a:cs typeface="Times New Roman" panose="02020603050405020304" pitchFamily="18" charset="0"/>
              </a:rPr>
              <a:t>void main(void) </a:t>
            </a:r>
          </a:p>
          <a:p>
            <a:pPr marL="0" indent="0">
              <a:buNone/>
            </a:pP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char string1[]="</a:t>
            </a:r>
            <a:r>
              <a:rPr lang="en-US" dirty="0" err="1">
                <a:latin typeface="Times New Roman" panose="02020603050405020304" pitchFamily="18" charset="0"/>
                <a:cs typeface="Times New Roman" panose="02020603050405020304" pitchFamily="18" charset="0"/>
              </a:rPr>
              <a:t>SPArk</a:t>
            </a:r>
            <a:r>
              <a:rPr lang="en-US" dirty="0">
                <a:latin typeface="Times New Roman" panose="02020603050405020304" pitchFamily="18" charset="0"/>
                <a:cs typeface="Times New Roman" panose="02020603050405020304" pitchFamily="18" charset="0"/>
              </a:rPr>
              <a:t>"; </a:t>
            </a:r>
          </a:p>
          <a:p>
            <a:pPr marL="0" indent="0">
              <a:buNone/>
            </a:pPr>
            <a:r>
              <a:rPr lang="en-US" dirty="0" err="1">
                <a:latin typeface="Times New Roman" panose="02020603050405020304" pitchFamily="18" charset="0"/>
                <a:cs typeface="Times New Roman" panose="02020603050405020304" pitchFamily="18" charset="0"/>
              </a:rPr>
              <a:t>strupr</a:t>
            </a:r>
            <a:r>
              <a:rPr lang="en-US" dirty="0">
                <a:latin typeface="Times New Roman" panose="02020603050405020304" pitchFamily="18" charset="0"/>
                <a:cs typeface="Times New Roman" panose="02020603050405020304" pitchFamily="18" charset="0"/>
              </a:rPr>
              <a:t>(string1); </a:t>
            </a:r>
          </a:p>
          <a:p>
            <a:pPr marL="0" indent="0">
              <a:buNone/>
            </a:pPr>
            <a:r>
              <a:rPr lang="en-US" dirty="0" err="1">
                <a:latin typeface="Times New Roman" panose="02020603050405020304" pitchFamily="18" charset="0"/>
                <a:cs typeface="Times New Roman" panose="02020603050405020304" pitchFamily="18" charset="0"/>
              </a:rPr>
              <a:t>printf</a:t>
            </a:r>
            <a:r>
              <a:rPr lang="en-US" dirty="0">
                <a:latin typeface="Times New Roman" panose="02020603050405020304" pitchFamily="18" charset="0"/>
                <a:cs typeface="Times New Roman" panose="02020603050405020304" pitchFamily="18" charset="0"/>
              </a:rPr>
              <a:t>("%s is in upper case",string1); </a:t>
            </a:r>
          </a:p>
          <a:p>
            <a:pPr marL="0" indent="0">
              <a:buNone/>
            </a:pP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Output: SPARK is in upper case.</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05178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487C63-27E8-4CD3-906C-B6C99EE45441}"/>
              </a:ext>
            </a:extLst>
          </p:cNvPr>
          <p:cNvSpPr>
            <a:spLocks noGrp="1"/>
          </p:cNvSpPr>
          <p:nvPr>
            <p:ph idx="1"/>
          </p:nvPr>
        </p:nvSpPr>
        <p:spPr>
          <a:xfrm>
            <a:off x="838200" y="368710"/>
            <a:ext cx="10515600" cy="6238567"/>
          </a:xfrm>
        </p:spPr>
        <p:txBody>
          <a:bodyPr/>
          <a:lstStyle/>
          <a:p>
            <a:pPr marL="0" indent="0" algn="l" rtl="0" fontAlgn="base">
              <a:spcAft>
                <a:spcPts val="750"/>
              </a:spcAft>
              <a:buNone/>
            </a:pPr>
            <a:r>
              <a:rPr lang="en-US" b="1" i="0" dirty="0">
                <a:solidFill>
                  <a:srgbClr val="273239"/>
                </a:solidFill>
                <a:effectLst/>
                <a:latin typeface="Times New Roman" panose="02020603050405020304" pitchFamily="18" charset="0"/>
                <a:cs typeface="Times New Roman" panose="02020603050405020304" pitchFamily="18" charset="0"/>
              </a:rPr>
              <a:t>Arithmetic operations on characters</a:t>
            </a:r>
          </a:p>
          <a:p>
            <a:pPr marL="0" indent="0" algn="l" rtl="0" fontAlgn="base">
              <a:spcAft>
                <a:spcPts val="750"/>
              </a:spcAft>
              <a:buNone/>
            </a:pPr>
            <a:r>
              <a:rPr lang="en-US" sz="2400" dirty="0">
                <a:solidFill>
                  <a:srgbClr val="273239"/>
                </a:solidFill>
                <a:latin typeface="Times New Roman" panose="02020603050405020304" pitchFamily="18" charset="0"/>
                <a:cs typeface="Times New Roman" panose="02020603050405020304" pitchFamily="18" charset="0"/>
              </a:rPr>
              <a:t>C allows us to manipulate characters the same way we do with numbers. Whenever a character constant or character variable is used in an expression, it is automatically converted into an integer value by the system. The integer value depends on the local character set of the system.</a:t>
            </a:r>
            <a:endParaRPr lang="en-US" sz="2400" i="0" dirty="0">
              <a:solidFill>
                <a:srgbClr val="273239"/>
              </a:solidFill>
              <a:effectLst/>
              <a:latin typeface="Times New Roman" panose="02020603050405020304" pitchFamily="18" charset="0"/>
              <a:cs typeface="Times New Roman" panose="02020603050405020304" pitchFamily="18" charset="0"/>
            </a:endParaRPr>
          </a:p>
          <a:p>
            <a:pPr marL="0" indent="0" algn="l" rtl="0" fontAlgn="base">
              <a:spcAft>
                <a:spcPts val="750"/>
              </a:spcAft>
              <a:buNone/>
            </a:pPr>
            <a:r>
              <a:rPr lang="en-US" sz="2400" b="0" i="0" dirty="0">
                <a:solidFill>
                  <a:srgbClr val="273239"/>
                </a:solidFill>
                <a:effectLst/>
                <a:latin typeface="Times New Roman" panose="02020603050405020304" pitchFamily="18" charset="0"/>
                <a:cs typeface="Times New Roman" panose="02020603050405020304" pitchFamily="18" charset="0"/>
              </a:rPr>
              <a:t>Character arithmetic is used to implement arithmetic operations like addition, subtraction, multiplication, and division on characters in C language. </a:t>
            </a:r>
            <a:br>
              <a:rPr lang="en-US" sz="2400" b="0" i="0" dirty="0">
                <a:solidFill>
                  <a:srgbClr val="273239"/>
                </a:solidFill>
                <a:effectLst/>
                <a:latin typeface="Times New Roman" panose="02020603050405020304" pitchFamily="18" charset="0"/>
                <a:cs typeface="Times New Roman" panose="02020603050405020304" pitchFamily="18" charset="0"/>
              </a:rPr>
            </a:br>
            <a:r>
              <a:rPr lang="en-US" sz="2400" b="0" i="0" dirty="0">
                <a:solidFill>
                  <a:srgbClr val="273239"/>
                </a:solidFill>
                <a:effectLst/>
                <a:latin typeface="Times New Roman" panose="02020603050405020304" pitchFamily="18" charset="0"/>
                <a:cs typeface="Times New Roman" panose="02020603050405020304" pitchFamily="18" charset="0"/>
              </a:rPr>
              <a:t>In character arithmetic character converts into an integer value to perform the task. For this ASCII value is used.</a:t>
            </a:r>
            <a:br>
              <a:rPr lang="en-US" sz="2400" b="0" i="0" dirty="0">
                <a:solidFill>
                  <a:srgbClr val="273239"/>
                </a:solidFill>
                <a:effectLst/>
                <a:latin typeface="Times New Roman" panose="02020603050405020304" pitchFamily="18" charset="0"/>
                <a:cs typeface="Times New Roman" panose="02020603050405020304" pitchFamily="18" charset="0"/>
              </a:rPr>
            </a:br>
            <a:r>
              <a:rPr lang="en-US" sz="2400" b="0" i="0" dirty="0">
                <a:solidFill>
                  <a:srgbClr val="273239"/>
                </a:solidFill>
                <a:effectLst/>
                <a:latin typeface="Times New Roman" panose="02020603050405020304" pitchFamily="18" charset="0"/>
                <a:cs typeface="Times New Roman" panose="02020603050405020304" pitchFamily="18" charset="0"/>
              </a:rPr>
              <a:t>It is used to perform actions on the strings.</a:t>
            </a:r>
          </a:p>
          <a:p>
            <a:pPr marL="0" indent="0" algn="l" rtl="0" fontAlgn="base">
              <a:spcAft>
                <a:spcPts val="75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lgn="l" rtl="0" fontAlgn="base">
              <a:spcAft>
                <a:spcPts val="75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lgn="l" rtl="0" fontAlgn="base">
              <a:spcAft>
                <a:spcPts val="75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0255459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22D19F-4C96-9A8F-EF8F-A12D07C456ED}"/>
              </a:ext>
            </a:extLst>
          </p:cNvPr>
          <p:cNvSpPr>
            <a:spLocks noGrp="1"/>
          </p:cNvSpPr>
          <p:nvPr>
            <p:ph idx="1"/>
          </p:nvPr>
        </p:nvSpPr>
        <p:spPr>
          <a:xfrm>
            <a:off x="280219" y="184666"/>
            <a:ext cx="11073581" cy="6791321"/>
          </a:xfrm>
        </p:spPr>
        <p:txBody>
          <a:bodyPr>
            <a:normAutofit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C program to demonstrate character arithmetic.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a:t>
            </a:r>
            <a:endParaRPr kumimoji="0" lang="en-US" altLang="en-US" sz="40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char</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ch1 = 125, ch2 = 10;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ch1 = ch1 + ch2;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("%d\n", ch1);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("%c\n", ch1 - ch2 - 4);</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dirty="0">
                <a:latin typeface="Times New Roman" panose="02020603050405020304" pitchFamily="18" charset="0"/>
                <a:cs typeface="Times New Roman" panose="02020603050405020304" pitchFamily="18" charset="0"/>
              </a:rPr>
              <a:t>Output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-121</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dirty="0">
                <a:latin typeface="Times New Roman" panose="02020603050405020304" pitchFamily="18" charset="0"/>
                <a:cs typeface="Times New Roman" panose="02020603050405020304" pitchFamily="18" charset="0"/>
              </a:rPr>
              <a:t>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32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ch1 = 125 + 10;</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ch1 now becomes 135. However, since char can typically hold values only within the range -128 to 127, </a:t>
            </a: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integer overflow</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occurs</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0" i="0" u="none" strike="noStrike" cap="none" normalizeH="0" baseline="0" dirty="0">
                <a:ln>
                  <a:noFill/>
                </a:ln>
                <a:solidFill>
                  <a:schemeClr val="tx1"/>
                </a:solidFill>
                <a:effectLst/>
                <a:latin typeface="Arial Unicode MS" panose="020B0604020202020204" pitchFamily="34" charset="-128"/>
              </a:rPr>
              <a:t>135 - 256 = -121</a:t>
            </a:r>
            <a:r>
              <a:rPr kumimoji="0" lang="en-US" altLang="en-US" sz="2400" b="0" i="0" u="none" strike="noStrike" cap="none" normalizeH="0" baseline="0" dirty="0">
                <a:ln>
                  <a:noFill/>
                </a:ln>
                <a:solidFill>
                  <a:schemeClr val="tx1"/>
                </a:solidFill>
                <a:effectLst/>
              </a:rPr>
              <a:t> (wrapping around using modular arithmetic)</a:t>
            </a:r>
            <a:r>
              <a:rPr kumimoji="0" lang="en-US" altLang="en-US" sz="3200" b="0" i="0" u="none" strike="noStrike" cap="none" normalizeH="0" baseline="0" dirty="0">
                <a:ln>
                  <a:noFill/>
                </a:ln>
                <a:solidFill>
                  <a:schemeClr val="tx1"/>
                </a:solidFill>
                <a:effectLst/>
              </a:rPr>
              <a:t>.</a:t>
            </a:r>
            <a:endParaRPr kumimoji="0" lang="en-US" altLang="en-US" sz="4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Internally, this value is treated as -121, but when using %d for printing, it interprets it as 121 (as it maps to the unsigned equivalent)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56517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6BAFA7-EFA4-25D5-32B1-981383C78BC9}"/>
              </a:ext>
            </a:extLst>
          </p:cNvPr>
          <p:cNvSpPr>
            <a:spLocks noGrp="1"/>
          </p:cNvSpPr>
          <p:nvPr>
            <p:ph idx="1"/>
          </p:nvPr>
        </p:nvSpPr>
        <p:spPr>
          <a:xfrm>
            <a:off x="-516327" y="-2325890"/>
            <a:ext cx="12999163" cy="10772298"/>
          </a:xfrm>
        </p:spPr>
        <p:txBody>
          <a:bodyPr/>
          <a:lstStyle/>
          <a:p>
            <a:r>
              <a:rPr lang="en-IN" dirty="0"/>
              <a:t>G</a:t>
            </a:r>
          </a:p>
          <a:p>
            <a:endParaRPr lang="en-IN" dirty="0"/>
          </a:p>
          <a:p>
            <a:pPr marL="0" indent="0">
              <a:buNone/>
            </a:pPr>
            <a:endParaRPr lang="en-IN" dirty="0"/>
          </a:p>
        </p:txBody>
      </p:sp>
      <p:pic>
        <p:nvPicPr>
          <p:cNvPr id="1028" name="Picture 4">
            <a:extLst>
              <a:ext uri="{FF2B5EF4-FFF2-40B4-BE49-F238E27FC236}">
                <a16:creationId xmlns:a16="http://schemas.microsoft.com/office/drawing/2014/main" id="{18A41004-C194-3E8A-A95D-7053DD6412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914400"/>
            <a:ext cx="9006840"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676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FB780252-AACB-37B6-16B7-68E5F0CB4343}"/>
              </a:ext>
            </a:extLst>
          </p:cNvPr>
          <p:cNvSpPr>
            <a:spLocks noGrp="1"/>
          </p:cNvSpPr>
          <p:nvPr>
            <p:ph idx="1"/>
          </p:nvPr>
        </p:nvSpPr>
        <p:spPr>
          <a:xfrm>
            <a:off x="838200" y="486697"/>
            <a:ext cx="10515600" cy="5690266"/>
          </a:xfrm>
        </p:spPr>
        <p:txBody>
          <a:bodyPr/>
          <a:lstStyle/>
          <a:p>
            <a:pPr marL="0" indent="0">
              <a:buNone/>
            </a:pPr>
            <a:endParaRPr lang="en-IN" dirty="0">
              <a:latin typeface="Times New Roman" panose="02020603050405020304" pitchFamily="18" charset="0"/>
              <a:cs typeface="Times New Roman" panose="02020603050405020304" pitchFamily="18" charset="0"/>
            </a:endParaRPr>
          </a:p>
          <a:p>
            <a:pPr marL="0" indent="0">
              <a:buNone/>
            </a:pPr>
            <a:r>
              <a:rPr lang="en-IN" dirty="0">
                <a:latin typeface="Times New Roman" panose="02020603050405020304" pitchFamily="18" charset="0"/>
                <a:cs typeface="Times New Roman" panose="02020603050405020304" pitchFamily="18" charset="0"/>
              </a:rPr>
              <a:t> </a:t>
            </a:r>
          </a:p>
          <a:p>
            <a:pPr marL="0" indent="0">
              <a:buNone/>
            </a:pPr>
            <a:endParaRPr lang="en-IN" dirty="0">
              <a:latin typeface="Times New Roman" panose="02020603050405020304" pitchFamily="18" charset="0"/>
              <a:cs typeface="Times New Roman" panose="02020603050405020304" pitchFamily="18" charset="0"/>
            </a:endParaRPr>
          </a:p>
          <a:p>
            <a:pPr marL="0" indent="0">
              <a:buNone/>
            </a:pPr>
            <a:endParaRPr lang="en-IN" dirty="0"/>
          </a:p>
          <a:p>
            <a:pPr marL="0" indent="0">
              <a:buNone/>
            </a:pPr>
            <a:endParaRPr lang="en-IN" dirty="0"/>
          </a:p>
        </p:txBody>
      </p:sp>
      <p:pic>
        <p:nvPicPr>
          <p:cNvPr id="2" name="Picture 2" descr="c array delcaration">
            <a:extLst>
              <a:ext uri="{FF2B5EF4-FFF2-40B4-BE49-F238E27FC236}">
                <a16:creationId xmlns:a16="http://schemas.microsoft.com/office/drawing/2014/main" id="{EF859347-FF5F-71CF-A99B-E9AEBF521C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190625"/>
            <a:ext cx="9525000" cy="4476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6334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BD30F6-556C-3E59-A8AE-7864EE96DF52}"/>
              </a:ext>
            </a:extLst>
          </p:cNvPr>
          <p:cNvSpPr>
            <a:spLocks noGrp="1"/>
          </p:cNvSpPr>
          <p:nvPr>
            <p:ph idx="1"/>
          </p:nvPr>
        </p:nvSpPr>
        <p:spPr>
          <a:xfrm>
            <a:off x="324465" y="294968"/>
            <a:ext cx="11029335" cy="6268064"/>
          </a:xfrm>
        </p:spPr>
        <p:txBody>
          <a:bodyPr>
            <a:normAutofit/>
          </a:bodyPr>
          <a:lstStyle/>
          <a:p>
            <a:pPr marL="0" indent="0">
              <a:buNone/>
            </a:pPr>
            <a:r>
              <a:rPr lang="en-US" sz="3200" b="1" dirty="0">
                <a:latin typeface="Times New Roman" panose="02020603050405020304" pitchFamily="18" charset="0"/>
                <a:cs typeface="Times New Roman" panose="02020603050405020304" pitchFamily="18" charset="0"/>
              </a:rPr>
              <a:t>table of strings</a:t>
            </a:r>
            <a:endParaRPr lang="en-US" sz="3200"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A table of strings in C is essentially a two-dimensional array of characters where each row represents a string.</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IN" sz="3200" b="1" dirty="0">
                <a:latin typeface="Times New Roman" panose="02020603050405020304" pitchFamily="18" charset="0"/>
                <a:cs typeface="Times New Roman" panose="02020603050405020304" pitchFamily="18" charset="0"/>
              </a:rPr>
              <a:t>Declaration:</a:t>
            </a:r>
          </a:p>
          <a:p>
            <a:pPr marL="0" indent="0">
              <a:buNone/>
            </a:pPr>
            <a:r>
              <a:rPr lang="en-IN" dirty="0">
                <a:latin typeface="Times New Roman" panose="02020603050405020304" pitchFamily="18" charset="0"/>
                <a:cs typeface="Times New Roman" panose="02020603050405020304" pitchFamily="18" charset="0"/>
              </a:rPr>
              <a:t>char table[rows][columns</a:t>
            </a:r>
            <a:r>
              <a:rPr lang="en-IN" sz="3200" dirty="0">
                <a:latin typeface="Times New Roman" panose="02020603050405020304" pitchFamily="18" charset="0"/>
                <a:cs typeface="Times New Roman" panose="02020603050405020304" pitchFamily="18" charset="0"/>
              </a:rPr>
              <a:t>];</a:t>
            </a:r>
          </a:p>
          <a:p>
            <a:pPr marL="0" indent="0">
              <a:buNone/>
            </a:pPr>
            <a:endParaRPr lang="en-IN" sz="3200" dirty="0">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rows</a:t>
            </a:r>
            <a:r>
              <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represent the number of strings</a:t>
            </a:r>
            <a:r>
              <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endParaRPr kumimoji="0" lang="en-US" altLang="en-US" sz="4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columns</a:t>
            </a:r>
            <a:r>
              <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represent the maximum length of each string (including the null terminator)</a:t>
            </a:r>
            <a:endParaRPr lang="en-I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59972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DEE668-58DF-DDF3-037A-410F8C775650}"/>
              </a:ext>
            </a:extLst>
          </p:cNvPr>
          <p:cNvSpPr>
            <a:spLocks noGrp="1"/>
          </p:cNvSpPr>
          <p:nvPr>
            <p:ph idx="1"/>
          </p:nvPr>
        </p:nvSpPr>
        <p:spPr>
          <a:xfrm>
            <a:off x="439994" y="228600"/>
            <a:ext cx="10515600" cy="6629400"/>
          </a:xfrm>
        </p:spPr>
        <p:txBody>
          <a:bodyP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&gt;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int main()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char table[4][20] = {"Apple", "Banana", "Cherry", "Date"};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("List of Fruits:\n");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for (int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0;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&lt; 4;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("%s\n", table[</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Print each string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return 0;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Output:</a:t>
            </a:r>
            <a:endPar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List of Fruits: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Apple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Banana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Cherry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Date </a:t>
            </a:r>
            <a:endParaRPr kumimoji="0" lang="en-US" altLang="en-US" sz="5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4246712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C05DA-27B4-0591-45DF-4B4347D8C30F}"/>
              </a:ext>
            </a:extLst>
          </p:cNvPr>
          <p:cNvSpPr>
            <a:spLocks noGrp="1"/>
          </p:cNvSpPr>
          <p:nvPr>
            <p:ph idx="1"/>
          </p:nvPr>
        </p:nvSpPr>
        <p:spPr>
          <a:xfrm>
            <a:off x="838200" y="324465"/>
            <a:ext cx="10515600" cy="5852498"/>
          </a:xfrm>
        </p:spPr>
        <p:txBody>
          <a:bodyPr/>
          <a:lstStyle/>
          <a:p>
            <a:pPr marL="0" indent="0">
              <a:buNone/>
            </a:pPr>
            <a:r>
              <a:rPr lang="en-IN" b="1" dirty="0">
                <a:latin typeface="Times New Roman" panose="02020603050405020304" pitchFamily="18" charset="0"/>
                <a:cs typeface="Times New Roman" panose="02020603050405020304" pitchFamily="18" charset="0"/>
              </a:rPr>
              <a:t>User defined functions:</a:t>
            </a: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user defined functions defined by the user according to its requirement. Built-in function can’t be modified, it can only read and can be used. </a:t>
            </a:r>
            <a:endParaRPr lang="en-I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675"/>
              </a:spcAft>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Syntax:-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Return type  name of function (type 1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arg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 type2 arg2, type3 arg3)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2400" b="0" i="0" dirty="0">
                <a:solidFill>
                  <a:srgbClr val="333333"/>
                </a:solidFill>
                <a:effectLst/>
                <a:latin typeface="Times New Roman" panose="02020603050405020304" pitchFamily="18" charset="0"/>
                <a:cs typeface="Times New Roman" panose="02020603050405020304" pitchFamily="18" charset="0"/>
              </a:rPr>
              <a:t>The </a:t>
            </a:r>
            <a:r>
              <a:rPr lang="en-US" sz="2400" b="1" i="1" dirty="0" err="1">
                <a:solidFill>
                  <a:srgbClr val="333333"/>
                </a:solidFill>
                <a:effectLst/>
                <a:latin typeface="Times New Roman" panose="02020603050405020304" pitchFamily="18" charset="0"/>
                <a:cs typeface="Times New Roman" panose="02020603050405020304" pitchFamily="18" charset="0"/>
              </a:rPr>
              <a:t>return_type</a:t>
            </a:r>
            <a:r>
              <a:rPr lang="en-US" sz="2400" b="0" i="0" dirty="0">
                <a:solidFill>
                  <a:srgbClr val="333333"/>
                </a:solidFill>
                <a:effectLst/>
                <a:latin typeface="Times New Roman" panose="02020603050405020304" pitchFamily="18" charset="0"/>
                <a:cs typeface="Times New Roman" panose="02020603050405020304" pitchFamily="18" charset="0"/>
              </a:rPr>
              <a:t> can be any valid C data type, and the </a:t>
            </a:r>
            <a:r>
              <a:rPr lang="en-US" sz="2400" b="1" i="1" dirty="0" err="1">
                <a:solidFill>
                  <a:srgbClr val="333333"/>
                </a:solidFill>
                <a:effectLst/>
                <a:latin typeface="Times New Roman" panose="02020603050405020304" pitchFamily="18" charset="0"/>
                <a:cs typeface="Times New Roman" panose="02020603050405020304" pitchFamily="18" charset="0"/>
              </a:rPr>
              <a:t>function_name</a:t>
            </a:r>
            <a:r>
              <a:rPr lang="en-US" sz="2400" b="0" i="0" dirty="0">
                <a:solidFill>
                  <a:srgbClr val="333333"/>
                </a:solidFill>
                <a:effectLst/>
                <a:latin typeface="Times New Roman" panose="02020603050405020304" pitchFamily="18" charset="0"/>
                <a:cs typeface="Times New Roman" panose="02020603050405020304" pitchFamily="18" charset="0"/>
              </a:rPr>
              <a:t> can be any valid identifier. The parameter list specifies the arguments that the function takes as input, and the body of the function contains the statements that are executed when the function is called.</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a:p>
            <a:pPr marL="0" indent="0">
              <a:buNone/>
            </a:pPr>
            <a:endParaRPr lang="en-IN" dirty="0"/>
          </a:p>
        </p:txBody>
      </p:sp>
    </p:spTree>
    <p:extLst>
      <p:ext uri="{BB962C8B-B14F-4D97-AF65-F5344CB8AC3E}">
        <p14:creationId xmlns:p14="http://schemas.microsoft.com/office/powerpoint/2010/main" val="41334225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D83E66-B751-744A-15DA-AE0873E42B1E}"/>
              </a:ext>
            </a:extLst>
          </p:cNvPr>
          <p:cNvSpPr>
            <a:spLocks noGrp="1"/>
          </p:cNvSpPr>
          <p:nvPr>
            <p:ph idx="1"/>
          </p:nvPr>
        </p:nvSpPr>
        <p:spPr>
          <a:xfrm>
            <a:off x="265471" y="169605"/>
            <a:ext cx="10926097" cy="6518789"/>
          </a:xfrm>
        </p:spPr>
        <p:txBody>
          <a:bodyPr>
            <a:norm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add(</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b)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 = a + b;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num1 = 5, num2 = 10, result;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result = add(num1, num2);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("The sum of %d and %d is %d\n", num1, num2, result);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  </a:t>
            </a:r>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Output:</a:t>
            </a: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a:ln>
                  <a:noFill/>
                </a:ln>
                <a:effectLst/>
                <a:latin typeface="Times New Roman" panose="02020603050405020304" pitchFamily="18" charset="0"/>
                <a:cs typeface="Times New Roman" panose="02020603050405020304" pitchFamily="18" charset="0"/>
              </a:rPr>
              <a:t>The sum of 5 and 10 is 15</a:t>
            </a:r>
            <a:endParaRPr kumimoji="0" lang="en-US" altLang="en-US" sz="4000" b="0" i="0" u="none" strike="noStrike" cap="none" normalizeH="0" baseline="0" dirty="0">
              <a:ln>
                <a:noFill/>
              </a:ln>
              <a:effectLst/>
              <a:latin typeface="Times New Roman" panose="02020603050405020304" pitchFamily="18" charset="0"/>
              <a:cs typeface="Times New Roman" panose="02020603050405020304" pitchFamily="18" charset="0"/>
            </a:endParaRPr>
          </a:p>
          <a:p>
            <a:endParaRPr lang="en-IN" dirty="0"/>
          </a:p>
        </p:txBody>
      </p:sp>
    </p:spTree>
    <p:extLst>
      <p:ext uri="{BB962C8B-B14F-4D97-AF65-F5344CB8AC3E}">
        <p14:creationId xmlns:p14="http://schemas.microsoft.com/office/powerpoint/2010/main" val="2850582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1AB3A4-5597-204D-683F-F560D655C6E4}"/>
              </a:ext>
            </a:extLst>
          </p:cNvPr>
          <p:cNvSpPr>
            <a:spLocks noGrp="1"/>
          </p:cNvSpPr>
          <p:nvPr>
            <p:ph idx="1"/>
          </p:nvPr>
        </p:nvSpPr>
        <p:spPr>
          <a:xfrm>
            <a:off x="838200" y="103240"/>
            <a:ext cx="10515600" cy="6489290"/>
          </a:xfrm>
        </p:spPr>
        <p:txBody>
          <a:bodyPr>
            <a:normAutofit/>
          </a:bodyPr>
          <a:lstStyle/>
          <a:p>
            <a:pPr algn="just"/>
            <a:r>
              <a:rPr lang="en-US" sz="2400" b="0" i="0" dirty="0">
                <a:solidFill>
                  <a:srgbClr val="333333"/>
                </a:solidFill>
                <a:effectLst/>
                <a:latin typeface="Times New Roman" panose="02020603050405020304" pitchFamily="18" charset="0"/>
                <a:cs typeface="Times New Roman" panose="02020603050405020304" pitchFamily="18" charset="0"/>
              </a:rPr>
              <a:t>In this example, we have defined a function called </a:t>
            </a:r>
            <a:r>
              <a:rPr lang="en-US" sz="2400" b="1" dirty="0">
                <a:solidFill>
                  <a:srgbClr val="333333"/>
                </a:solidFill>
                <a:effectLst/>
                <a:latin typeface="Times New Roman" panose="02020603050405020304" pitchFamily="18" charset="0"/>
                <a:cs typeface="Times New Roman" panose="02020603050405020304" pitchFamily="18" charset="0"/>
              </a:rPr>
              <a:t>add</a:t>
            </a:r>
            <a:r>
              <a:rPr lang="en-US" sz="2400" b="0" i="0" dirty="0">
                <a:solidFill>
                  <a:srgbClr val="333333"/>
                </a:solidFill>
                <a:effectLst/>
                <a:latin typeface="Times New Roman" panose="02020603050405020304" pitchFamily="18" charset="0"/>
                <a:cs typeface="Times New Roman" panose="02020603050405020304" pitchFamily="18" charset="0"/>
              </a:rPr>
              <a:t> that takes two integers as input and returns their sum. In the main function, we have declared two variables </a:t>
            </a:r>
            <a:r>
              <a:rPr lang="en-US" sz="2400" b="1" dirty="0">
                <a:solidFill>
                  <a:srgbClr val="333333"/>
                </a:solidFill>
                <a:effectLst/>
                <a:latin typeface="Times New Roman" panose="02020603050405020304" pitchFamily="18" charset="0"/>
                <a:cs typeface="Times New Roman" panose="02020603050405020304" pitchFamily="18" charset="0"/>
              </a:rPr>
              <a:t>num1</a:t>
            </a:r>
            <a:r>
              <a:rPr lang="en-US" sz="2400" b="0" i="0" dirty="0">
                <a:solidFill>
                  <a:srgbClr val="333333"/>
                </a:solidFill>
                <a:effectLst/>
                <a:latin typeface="Times New Roman" panose="02020603050405020304" pitchFamily="18" charset="0"/>
                <a:cs typeface="Times New Roman" panose="02020603050405020304" pitchFamily="18" charset="0"/>
              </a:rPr>
              <a:t> and </a:t>
            </a:r>
            <a:r>
              <a:rPr lang="en-US" sz="2400" b="1" dirty="0">
                <a:solidFill>
                  <a:srgbClr val="333333"/>
                </a:solidFill>
                <a:effectLst/>
                <a:latin typeface="Times New Roman" panose="02020603050405020304" pitchFamily="18" charset="0"/>
                <a:cs typeface="Times New Roman" panose="02020603050405020304" pitchFamily="18" charset="0"/>
              </a:rPr>
              <a:t>num2</a:t>
            </a:r>
            <a:r>
              <a:rPr lang="en-US" sz="2400" b="0" i="0" dirty="0">
                <a:solidFill>
                  <a:srgbClr val="333333"/>
                </a:solidFill>
                <a:effectLst/>
                <a:latin typeface="Times New Roman" panose="02020603050405020304" pitchFamily="18" charset="0"/>
                <a:cs typeface="Times New Roman" panose="02020603050405020304" pitchFamily="18" charset="0"/>
              </a:rPr>
              <a:t> and assigned them values </a:t>
            </a:r>
            <a:r>
              <a:rPr lang="en-US" sz="2400" b="1" dirty="0">
                <a:solidFill>
                  <a:srgbClr val="333333"/>
                </a:solidFill>
                <a:effectLst/>
                <a:latin typeface="Times New Roman" panose="02020603050405020304" pitchFamily="18" charset="0"/>
                <a:cs typeface="Times New Roman" panose="02020603050405020304" pitchFamily="18" charset="0"/>
              </a:rPr>
              <a:t>5</a:t>
            </a:r>
            <a:r>
              <a:rPr lang="en-US" sz="2400" b="0" i="0" dirty="0">
                <a:solidFill>
                  <a:srgbClr val="333333"/>
                </a:solidFill>
                <a:effectLst/>
                <a:latin typeface="Times New Roman" panose="02020603050405020304" pitchFamily="18" charset="0"/>
                <a:cs typeface="Times New Roman" panose="02020603050405020304" pitchFamily="18" charset="0"/>
              </a:rPr>
              <a:t> and </a:t>
            </a:r>
            <a:r>
              <a:rPr lang="en-US" sz="2400" b="1" dirty="0">
                <a:solidFill>
                  <a:srgbClr val="333333"/>
                </a:solidFill>
                <a:effectLst/>
                <a:latin typeface="Times New Roman" panose="02020603050405020304" pitchFamily="18" charset="0"/>
                <a:cs typeface="Times New Roman" panose="02020603050405020304" pitchFamily="18" charset="0"/>
              </a:rPr>
              <a:t>10</a:t>
            </a:r>
            <a:r>
              <a:rPr lang="en-US" sz="2400" b="0" i="0" dirty="0">
                <a:solidFill>
                  <a:srgbClr val="333333"/>
                </a:solidFill>
                <a:effectLst/>
                <a:latin typeface="Times New Roman" panose="02020603050405020304" pitchFamily="18" charset="0"/>
                <a:cs typeface="Times New Roman" panose="02020603050405020304" pitchFamily="18" charset="0"/>
              </a:rPr>
              <a:t> respectively. After that, we have called the </a:t>
            </a:r>
            <a:r>
              <a:rPr lang="en-US" sz="2400" b="1" i="1" dirty="0">
                <a:solidFill>
                  <a:srgbClr val="333333"/>
                </a:solidFill>
                <a:effectLst/>
                <a:latin typeface="Times New Roman" panose="02020603050405020304" pitchFamily="18" charset="0"/>
                <a:cs typeface="Times New Roman" panose="02020603050405020304" pitchFamily="18" charset="0"/>
              </a:rPr>
              <a:t>add function</a:t>
            </a:r>
            <a:r>
              <a:rPr lang="en-US" sz="2400" b="0" i="0" dirty="0">
                <a:solidFill>
                  <a:srgbClr val="333333"/>
                </a:solidFill>
                <a:effectLst/>
                <a:latin typeface="Times New Roman" panose="02020603050405020304" pitchFamily="18" charset="0"/>
                <a:cs typeface="Times New Roman" panose="02020603050405020304" pitchFamily="18" charset="0"/>
              </a:rPr>
              <a:t> with </a:t>
            </a:r>
            <a:r>
              <a:rPr lang="en-US" sz="2400" b="1" dirty="0">
                <a:solidFill>
                  <a:srgbClr val="333333"/>
                </a:solidFill>
                <a:effectLst/>
                <a:latin typeface="Times New Roman" panose="02020603050405020304" pitchFamily="18" charset="0"/>
                <a:cs typeface="Times New Roman" panose="02020603050405020304" pitchFamily="18" charset="0"/>
              </a:rPr>
              <a:t>num1</a:t>
            </a:r>
            <a:r>
              <a:rPr lang="en-US" sz="2400" b="0" i="0" dirty="0">
                <a:solidFill>
                  <a:srgbClr val="333333"/>
                </a:solidFill>
                <a:effectLst/>
                <a:latin typeface="Times New Roman" panose="02020603050405020304" pitchFamily="18" charset="0"/>
                <a:cs typeface="Times New Roman" panose="02020603050405020304" pitchFamily="18" charset="0"/>
              </a:rPr>
              <a:t> and </a:t>
            </a:r>
            <a:r>
              <a:rPr lang="en-US" sz="2400" b="1" dirty="0">
                <a:solidFill>
                  <a:srgbClr val="333333"/>
                </a:solidFill>
                <a:effectLst/>
                <a:latin typeface="Times New Roman" panose="02020603050405020304" pitchFamily="18" charset="0"/>
                <a:cs typeface="Times New Roman" panose="02020603050405020304" pitchFamily="18" charset="0"/>
              </a:rPr>
              <a:t>num2</a:t>
            </a:r>
            <a:r>
              <a:rPr lang="en-US" sz="2400" b="0" i="0" dirty="0">
                <a:solidFill>
                  <a:srgbClr val="333333"/>
                </a:solidFill>
                <a:effectLst/>
                <a:latin typeface="Times New Roman" panose="02020603050405020304" pitchFamily="18" charset="0"/>
                <a:cs typeface="Times New Roman" panose="02020603050405020304" pitchFamily="18" charset="0"/>
              </a:rPr>
              <a:t> as arguments and stored the result in a variable called </a:t>
            </a:r>
            <a:r>
              <a:rPr lang="en-US" sz="2400" b="1" i="1" dirty="0">
                <a:solidFill>
                  <a:srgbClr val="333333"/>
                </a:solidFill>
                <a:effectLst/>
                <a:latin typeface="Times New Roman" panose="02020603050405020304" pitchFamily="18" charset="0"/>
                <a:cs typeface="Times New Roman" panose="02020603050405020304" pitchFamily="18" charset="0"/>
              </a:rPr>
              <a:t>result</a:t>
            </a:r>
            <a:r>
              <a:rPr lang="en-US" sz="2400" b="0" i="0" dirty="0">
                <a:solidFill>
                  <a:srgbClr val="333333"/>
                </a:solidFill>
                <a:effectLst/>
                <a:latin typeface="Times New Roman" panose="02020603050405020304" pitchFamily="18" charset="0"/>
                <a:cs typeface="Times New Roman" panose="02020603050405020304" pitchFamily="18" charset="0"/>
              </a:rPr>
              <a:t>. Finally, we have printed the result using the </a:t>
            </a:r>
            <a:r>
              <a:rPr lang="en-US" sz="2400" b="1" dirty="0" err="1">
                <a:solidFill>
                  <a:srgbClr val="333333"/>
                </a:solidFill>
                <a:effectLst/>
                <a:latin typeface="Times New Roman" panose="02020603050405020304" pitchFamily="18" charset="0"/>
                <a:cs typeface="Times New Roman" panose="02020603050405020304" pitchFamily="18" charset="0"/>
              </a:rPr>
              <a:t>printf</a:t>
            </a:r>
            <a:r>
              <a:rPr lang="en-US" sz="2400" b="0" i="0" dirty="0">
                <a:solidFill>
                  <a:srgbClr val="333333"/>
                </a:solidFill>
                <a:effectLst/>
                <a:latin typeface="Times New Roman" panose="02020603050405020304" pitchFamily="18" charset="0"/>
                <a:cs typeface="Times New Roman" panose="02020603050405020304" pitchFamily="18" charset="0"/>
              </a:rPr>
              <a:t> function.</a:t>
            </a:r>
          </a:p>
          <a:p>
            <a:pPr marL="0" indent="0" algn="just">
              <a:buNone/>
            </a:pPr>
            <a:endParaRPr lang="en-US" sz="2400" b="0" i="0" dirty="0">
              <a:solidFill>
                <a:srgbClr val="333333"/>
              </a:solidFill>
              <a:effectLst/>
              <a:latin typeface="Times New Roman" panose="02020603050405020304" pitchFamily="18" charset="0"/>
              <a:cs typeface="Times New Roman" panose="02020603050405020304" pitchFamily="18" charset="0"/>
            </a:endParaRPr>
          </a:p>
          <a:p>
            <a:pPr marL="0" indent="0" algn="just">
              <a:buNone/>
            </a:pPr>
            <a:r>
              <a:rPr lang="en-US" b="1" dirty="0">
                <a:solidFill>
                  <a:srgbClr val="333333"/>
                </a:solidFill>
                <a:latin typeface="Times New Roman" panose="02020603050405020304" pitchFamily="18" charset="0"/>
                <a:cs typeface="Times New Roman" panose="02020603050405020304" pitchFamily="18" charset="0"/>
              </a:rPr>
              <a:t>Needs for user defined functions</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Code Reusability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allow you to write code once and reuse it multiple times without rewriting the logic.</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Improved Code Organization</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algn="just" eaLnBrk="0" fontAlgn="base" hangingPunct="0">
              <a:lnSpc>
                <a:spcPct val="100000"/>
              </a:lnSpc>
              <a:spcBef>
                <a:spcPct val="0"/>
              </a:spcBef>
              <a:spcAft>
                <a:spcPct val="0"/>
              </a:spcAf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Dividing a program into smaller, modular functions improves readability and makes it easier to maintain.</a:t>
            </a:r>
          </a:p>
          <a:p>
            <a:pPr algn="just" eaLnBrk="0" fontAlgn="base" hangingPunct="0">
              <a:lnSpc>
                <a:spcPct val="100000"/>
              </a:lnSpc>
              <a:spcBef>
                <a:spcPct val="0"/>
              </a:spcBef>
              <a:spcAft>
                <a:spcPct val="0"/>
              </a:spcAf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logically group related operations, such as input processing, calculations, and output.</a:t>
            </a:r>
          </a:p>
          <a:p>
            <a:pPr marL="0" indent="0">
              <a:buNone/>
            </a:pPr>
            <a:endParaRPr lang="en-I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31311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D9DA21-4D02-A838-BC51-D65956AA49B7}"/>
              </a:ext>
            </a:extLst>
          </p:cNvPr>
          <p:cNvSpPr>
            <a:spLocks noGrp="1"/>
          </p:cNvSpPr>
          <p:nvPr>
            <p:ph idx="1"/>
          </p:nvPr>
        </p:nvSpPr>
        <p:spPr>
          <a:xfrm>
            <a:off x="838200" y="560439"/>
            <a:ext cx="10515600" cy="5616524"/>
          </a:xfrm>
        </p:spPr>
        <p:txBody>
          <a:bodyPr>
            <a:normAutofit/>
          </a:bodyPr>
          <a:lstStyle/>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Simplifies Debugging and Testing</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isolate parts of the program, making it easier to test and debug specific functionality.</a:t>
            </a:r>
            <a:endPar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Reduces Redundancy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By reusing functions, you eliminate the need for redundant code, saving development time and reducing errors.</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Enhances Maintainability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Updating a single function updates its behavior across the program, reducing the effort needed for changes or improvements.</a:t>
            </a: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Encourages Modularity</a:t>
            </a: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Functions make programs modular, meaning different team members can work on individual functions independently.</a:t>
            </a:r>
          </a:p>
          <a:p>
            <a:pPr marL="0" marR="0" lvl="0" indent="0" algn="just" defTabSz="914400" rtl="0" eaLnBrk="0" fontAlgn="base" latinLnBrk="0" hangingPunct="0">
              <a:lnSpc>
                <a:spcPct val="100000"/>
              </a:lnSpc>
              <a:spcBef>
                <a:spcPct val="0"/>
              </a:spcBef>
              <a:spcAft>
                <a:spcPct val="0"/>
              </a:spcAft>
              <a:buClrTx/>
              <a:buSzTx/>
              <a:buNone/>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36252541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BF1E0F-7AC6-C53D-6582-3A18366E0474}"/>
              </a:ext>
            </a:extLst>
          </p:cNvPr>
          <p:cNvSpPr>
            <a:spLocks noGrp="1"/>
          </p:cNvSpPr>
          <p:nvPr>
            <p:ph idx="1"/>
          </p:nvPr>
        </p:nvSpPr>
        <p:spPr>
          <a:xfrm>
            <a:off x="678426" y="398206"/>
            <a:ext cx="10675374" cy="6253317"/>
          </a:xfrm>
        </p:spPr>
        <p:txBody>
          <a:bodyPr>
            <a:normAutofit/>
          </a:bodyPr>
          <a:lstStyle/>
          <a:p>
            <a:pPr algn="l" fontAlgn="base">
              <a:lnSpc>
                <a:spcPct val="100000"/>
              </a:lnSpc>
              <a:spcAft>
                <a:spcPts val="750"/>
              </a:spcAft>
            </a:pPr>
            <a:r>
              <a:rPr lang="en-US" sz="2400" b="0" i="0" dirty="0">
                <a:solidFill>
                  <a:srgbClr val="273239"/>
                </a:solidFill>
                <a:effectLst/>
                <a:latin typeface="Times New Roman" panose="02020603050405020304" pitchFamily="18" charset="0"/>
                <a:cs typeface="Times New Roman" panose="02020603050405020304" pitchFamily="18" charset="0"/>
              </a:rPr>
              <a:t>To use a user-defined function, we first have to understand the different parts of its syntax. The user-defined function in C can be divided into three parts:</a:t>
            </a:r>
          </a:p>
          <a:p>
            <a:pPr algn="l" fontAlgn="base">
              <a:lnSpc>
                <a:spcPct val="100000"/>
              </a:lnSpc>
              <a:spcAft>
                <a:spcPts val="1800"/>
              </a:spcAft>
              <a:buFont typeface="+mj-lt"/>
              <a:buAutoNum type="arabicPeriod"/>
            </a:pPr>
            <a:r>
              <a:rPr lang="en-US" sz="2400" b="0" i="0" dirty="0">
                <a:solidFill>
                  <a:srgbClr val="273239"/>
                </a:solidFill>
                <a:effectLst/>
                <a:latin typeface="Times New Roman" panose="02020603050405020304" pitchFamily="18" charset="0"/>
                <a:cs typeface="Times New Roman" panose="02020603050405020304" pitchFamily="18" charset="0"/>
              </a:rPr>
              <a:t>Function Prototype</a:t>
            </a:r>
          </a:p>
          <a:p>
            <a:pPr algn="l" fontAlgn="base">
              <a:lnSpc>
                <a:spcPct val="100000"/>
              </a:lnSpc>
              <a:spcAft>
                <a:spcPts val="1800"/>
              </a:spcAft>
              <a:buFont typeface="+mj-lt"/>
              <a:buAutoNum type="arabicPeriod"/>
            </a:pPr>
            <a:r>
              <a:rPr lang="en-US" sz="2400" b="0" i="0" dirty="0">
                <a:solidFill>
                  <a:srgbClr val="273239"/>
                </a:solidFill>
                <a:effectLst/>
                <a:latin typeface="Times New Roman" panose="02020603050405020304" pitchFamily="18" charset="0"/>
                <a:cs typeface="Times New Roman" panose="02020603050405020304" pitchFamily="18" charset="0"/>
              </a:rPr>
              <a:t>Function Definition</a:t>
            </a:r>
          </a:p>
          <a:p>
            <a:pPr algn="l" fontAlgn="base">
              <a:lnSpc>
                <a:spcPct val="100000"/>
              </a:lnSpc>
              <a:spcAft>
                <a:spcPts val="1800"/>
              </a:spcAft>
              <a:buFont typeface="+mj-lt"/>
              <a:buAutoNum type="arabicPeriod"/>
            </a:pPr>
            <a:r>
              <a:rPr lang="en-US" sz="2400" b="0" i="0" dirty="0">
                <a:solidFill>
                  <a:srgbClr val="273239"/>
                </a:solidFill>
                <a:effectLst/>
                <a:latin typeface="Times New Roman" panose="02020603050405020304" pitchFamily="18" charset="0"/>
                <a:cs typeface="Times New Roman" panose="02020603050405020304" pitchFamily="18" charset="0"/>
              </a:rPr>
              <a:t>Function Call</a:t>
            </a:r>
          </a:p>
          <a:p>
            <a:pPr marL="0" indent="0" algn="just" fontAlgn="base">
              <a:buNone/>
            </a:pPr>
            <a:r>
              <a:rPr lang="en-US" sz="2400" b="1" i="0" dirty="0">
                <a:solidFill>
                  <a:srgbClr val="273239"/>
                </a:solidFill>
                <a:effectLst/>
                <a:latin typeface="Times New Roman" panose="02020603050405020304" pitchFamily="18" charset="0"/>
                <a:cs typeface="Times New Roman" panose="02020603050405020304" pitchFamily="18" charset="0"/>
              </a:rPr>
              <a:t>1) C Function Prototype</a:t>
            </a:r>
          </a:p>
          <a:p>
            <a:pPr marL="0" indent="0" algn="just" fontAlgn="base">
              <a:spcAft>
                <a:spcPts val="750"/>
              </a:spcAft>
              <a:buNone/>
            </a:pPr>
            <a:r>
              <a:rPr lang="en-US" sz="2400" b="0" i="0" dirty="0">
                <a:solidFill>
                  <a:srgbClr val="273239"/>
                </a:solidFill>
                <a:effectLst/>
                <a:latin typeface="Times New Roman" panose="02020603050405020304" pitchFamily="18" charset="0"/>
                <a:cs typeface="Times New Roman" panose="02020603050405020304" pitchFamily="18" charset="0"/>
              </a:rPr>
              <a:t>A function prototype is also known as a function declaration which specifies the </a:t>
            </a:r>
            <a:r>
              <a:rPr lang="en-US" sz="2400" b="1" i="0" dirty="0">
                <a:solidFill>
                  <a:srgbClr val="273239"/>
                </a:solidFill>
                <a:effectLst/>
                <a:latin typeface="Times New Roman" panose="02020603050405020304" pitchFamily="18" charset="0"/>
                <a:cs typeface="Times New Roman" panose="02020603050405020304" pitchFamily="18" charset="0"/>
              </a:rPr>
              <a:t>function’s name, function parameters,</a:t>
            </a:r>
            <a:r>
              <a:rPr lang="en-US" sz="2400" b="0" i="0" dirty="0">
                <a:solidFill>
                  <a:srgbClr val="273239"/>
                </a:solidFill>
                <a:effectLst/>
                <a:latin typeface="Times New Roman" panose="02020603050405020304" pitchFamily="18" charset="0"/>
                <a:cs typeface="Times New Roman" panose="02020603050405020304" pitchFamily="18" charset="0"/>
              </a:rPr>
              <a:t> and </a:t>
            </a:r>
            <a:r>
              <a:rPr lang="en-US" sz="2400" b="1" i="0" dirty="0">
                <a:solidFill>
                  <a:srgbClr val="273239"/>
                </a:solidFill>
                <a:effectLst/>
                <a:latin typeface="Times New Roman" panose="02020603050405020304" pitchFamily="18" charset="0"/>
                <a:cs typeface="Times New Roman" panose="02020603050405020304" pitchFamily="18" charset="0"/>
              </a:rPr>
              <a:t>return type</a:t>
            </a:r>
            <a:r>
              <a:rPr lang="en-US" sz="2400" b="0" i="0" dirty="0">
                <a:solidFill>
                  <a:srgbClr val="273239"/>
                </a:solidFill>
                <a:effectLst/>
                <a:latin typeface="Times New Roman" panose="02020603050405020304" pitchFamily="18" charset="0"/>
                <a:cs typeface="Times New Roman" panose="02020603050405020304" pitchFamily="18" charset="0"/>
              </a:rPr>
              <a:t>. The function prototype does not contain the body of the function.  It is basically used to inform the compiler about the existence of the user-defined function which can be used in the later part of the program.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Syntax:</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return_type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(type1 </a:t>
            </a:r>
            <a:r>
              <a:rPr kumimoji="0" lang="en-US" altLang="en-US" sz="24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arg1</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type2 </a:t>
            </a:r>
            <a:r>
              <a:rPr kumimoji="0" lang="en-US" altLang="en-US" sz="24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arg2</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typeN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argN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lgn="just" fontAlgn="base">
              <a:lnSpc>
                <a:spcPct val="100000"/>
              </a:lnSpc>
              <a:spcAft>
                <a:spcPts val="1800"/>
              </a:spcAft>
              <a:buNone/>
            </a:pPr>
            <a:endParaRPr lang="en-US" sz="2400" b="0" i="0" dirty="0">
              <a:solidFill>
                <a:srgbClr val="273239"/>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5063345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F2287F-CFB9-AA5D-62C0-AA1306E812D0}"/>
              </a:ext>
            </a:extLst>
          </p:cNvPr>
          <p:cNvSpPr>
            <a:spLocks noGrp="1"/>
          </p:cNvSpPr>
          <p:nvPr>
            <p:ph idx="1"/>
          </p:nvPr>
        </p:nvSpPr>
        <p:spPr>
          <a:xfrm>
            <a:off x="442452" y="103240"/>
            <a:ext cx="10911348" cy="6754760"/>
          </a:xfrm>
        </p:spPr>
        <p:txBody>
          <a:bodyPr>
            <a:noAutofit/>
          </a:bodyPr>
          <a:lstStyle/>
          <a:p>
            <a:pPr marL="496570" marR="2540" indent="0">
              <a:lnSpc>
                <a:spcPct val="101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Function definition:-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definition consists of the whole description and code of the function.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102997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It tells about what function is doing what are its inputs and what are its output. </a:t>
            </a:r>
          </a:p>
          <a:p>
            <a:pPr marL="496570" marR="102997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It consists of two parts:</a:t>
            </a:r>
          </a:p>
          <a:p>
            <a:pPr marL="502920" marR="102997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header (function name, function type and list of parameters)</a:t>
            </a:r>
          </a:p>
          <a:p>
            <a:pPr marL="502920" marR="102997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body. (local variable declarations, functions statements and return statement)</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1230630" indent="0">
              <a:lnSpc>
                <a:spcPct val="121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Syntax:- return type function(type 1 arg1, type2 arg2, type3 arg3) /*function header*/ </a:t>
            </a:r>
          </a:p>
          <a:p>
            <a:pPr marL="496570" marR="1230630" indent="0">
              <a:lnSpc>
                <a:spcPct val="121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Local variable declaration;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Statement 1;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Statement 2; </a:t>
            </a:r>
            <a:endParaRPr lang="en-IN" sz="2000" dirty="0">
              <a:solidFill>
                <a:srgbClr val="000000"/>
              </a:solidFill>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Return value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00000"/>
              </a:lnSpc>
              <a:spcAft>
                <a:spcPts val="225"/>
              </a:spcAft>
              <a:buNone/>
            </a:pPr>
            <a:endParaRPr lang="en-IN" sz="20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sz="2000" dirty="0"/>
          </a:p>
        </p:txBody>
      </p:sp>
    </p:spTree>
    <p:extLst>
      <p:ext uri="{BB962C8B-B14F-4D97-AF65-F5344CB8AC3E}">
        <p14:creationId xmlns:p14="http://schemas.microsoft.com/office/powerpoint/2010/main" val="10973554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DA3CEE-B977-C894-3296-79796F3AE4F4}"/>
              </a:ext>
            </a:extLst>
          </p:cNvPr>
          <p:cNvSpPr>
            <a:spLocks noGrp="1"/>
          </p:cNvSpPr>
          <p:nvPr>
            <p:ph idx="1"/>
          </p:nvPr>
        </p:nvSpPr>
        <p:spPr>
          <a:xfrm>
            <a:off x="838200" y="147484"/>
            <a:ext cx="10515600" cy="6710516"/>
          </a:xfrm>
        </p:spPr>
        <p:txBody>
          <a:bodyPr/>
          <a:lstStyle/>
          <a:p>
            <a:pPr marL="0" indent="0">
              <a:buNone/>
            </a:pPr>
            <a:r>
              <a:rPr lang="en-IN" sz="2400" dirty="0">
                <a:latin typeface="Times New Roman" panose="02020603050405020304" pitchFamily="18" charset="0"/>
                <a:cs typeface="Times New Roman" panose="02020603050405020304" pitchFamily="18" charset="0"/>
              </a:rPr>
              <a:t>The first line </a:t>
            </a:r>
            <a:r>
              <a:rPr lang="en-IN" sz="2400" dirty="0" err="1">
                <a:latin typeface="Times New Roman" panose="02020603050405020304" pitchFamily="18" charset="0"/>
                <a:cs typeface="Times New Roman" panose="02020603050405020304" pitchFamily="18" charset="0"/>
              </a:rPr>
              <a:t>function_type</a:t>
            </a:r>
            <a:r>
              <a:rPr lang="en-IN" sz="2400" dirty="0">
                <a:latin typeface="Times New Roman" panose="02020603050405020304" pitchFamily="18" charset="0"/>
                <a:cs typeface="Times New Roman" panose="02020603050405020304" pitchFamily="18" charset="0"/>
              </a:rPr>
              <a:t> </a:t>
            </a:r>
            <a:r>
              <a:rPr lang="en-IN" sz="2400" dirty="0" err="1">
                <a:latin typeface="Times New Roman" panose="02020603050405020304" pitchFamily="18" charset="0"/>
                <a:cs typeface="Times New Roman" panose="02020603050405020304" pitchFamily="18" charset="0"/>
              </a:rPr>
              <a:t>function_name</a:t>
            </a:r>
            <a:r>
              <a:rPr lang="en-IN" sz="2400" dirty="0">
                <a:latin typeface="Times New Roman" panose="02020603050405020304" pitchFamily="18" charset="0"/>
                <a:cs typeface="Times New Roman" panose="02020603050405020304" pitchFamily="18" charset="0"/>
              </a:rPr>
              <a:t>(parameter list) is known as the function header and the statements within the opening and closing braces constitute the function body.</a:t>
            </a:r>
          </a:p>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Function Call </a:t>
            </a:r>
            <a:endParaRPr lang="en-IN" b="1"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When the function get called by the calling function then that is called, function call.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The compiler execute these functions when the semicolon is followed by the function name.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Example:-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function(arg1,arg2,arg3); </a:t>
            </a:r>
            <a:endParaRPr lang="en-IN" sz="2400" dirty="0">
              <a:solidFill>
                <a:srgbClr val="000000"/>
              </a:solidFill>
              <a:latin typeface="Times New Roman" panose="02020603050405020304" pitchFamily="18" charset="0"/>
              <a:ea typeface="Times New Roman" panose="02020603050405020304" pitchFamily="18" charset="0"/>
            </a:endParaRP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The argument that are used inside the function call are called </a:t>
            </a:r>
            <a:r>
              <a:rPr lang="en-US" sz="2400" b="1" dirty="0">
                <a:solidFill>
                  <a:srgbClr val="000000"/>
                </a:solidFill>
                <a:effectLst/>
                <a:latin typeface="Times New Roman" panose="02020603050405020304" pitchFamily="18" charset="0"/>
                <a:ea typeface="Times New Roman" panose="02020603050405020304" pitchFamily="18" charset="0"/>
              </a:rPr>
              <a:t>actual argument </a:t>
            </a:r>
          </a:p>
          <a:p>
            <a:pPr marL="0" indent="0">
              <a:buNone/>
            </a:pPr>
            <a:r>
              <a:rPr lang="en-US" sz="2400" dirty="0">
                <a:solidFill>
                  <a:srgbClr val="000000"/>
                </a:solidFill>
                <a:effectLst/>
                <a:latin typeface="Times New Roman" panose="02020603050405020304" pitchFamily="18" charset="0"/>
                <a:ea typeface="Times New Roman" panose="02020603050405020304" pitchFamily="18" charset="0"/>
              </a:rPr>
              <a:t>Ex:- int S=sum(a, b); //actual arguments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The function call statement invokes the function. When a function is invoked the compiler jumps to the called function to execute the statements that are part of that function. Once the called function is executed, the program control passes back to the calling function. Function call statement has the following syntax: </a:t>
            </a:r>
            <a:r>
              <a:rPr lang="en-US" sz="2400" dirty="0" err="1">
                <a:latin typeface="Times New Roman" panose="02020603050405020304" pitchFamily="18" charset="0"/>
                <a:cs typeface="Times New Roman" panose="02020603050405020304" pitchFamily="18" charset="0"/>
              </a:rPr>
              <a:t>function_name</a:t>
            </a:r>
            <a:r>
              <a:rPr lang="en-US" sz="2400" dirty="0">
                <a:latin typeface="Times New Roman" panose="02020603050405020304" pitchFamily="18" charset="0"/>
                <a:cs typeface="Times New Roman" panose="02020603050405020304" pitchFamily="18" charset="0"/>
              </a:rPr>
              <a:t>(variable1, variable2, ...);</a:t>
            </a:r>
            <a:endParaRPr lang="en-IN" sz="2400" dirty="0">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0099593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5443C6-F5D0-618F-C9E4-BDA722E43F3F}"/>
              </a:ext>
            </a:extLst>
          </p:cNvPr>
          <p:cNvSpPr>
            <a:spLocks noGrp="1"/>
          </p:cNvSpPr>
          <p:nvPr>
            <p:ph idx="1"/>
          </p:nvPr>
        </p:nvSpPr>
        <p:spPr>
          <a:xfrm>
            <a:off x="191729" y="398206"/>
            <a:ext cx="11592232" cy="6017342"/>
          </a:xfrm>
        </p:spPr>
        <p:txBody>
          <a:bodyPr>
            <a:normAutofit/>
          </a:bodyPr>
          <a:lstStyle/>
          <a:p>
            <a:pPr marL="0" indent="0" algn="just">
              <a:buNone/>
            </a:pPr>
            <a:r>
              <a:rPr lang="en-US" sz="2400" dirty="0">
                <a:latin typeface="Times New Roman" panose="02020603050405020304" pitchFamily="18" charset="0"/>
                <a:cs typeface="Times New Roman" panose="02020603050405020304" pitchFamily="18" charset="0"/>
              </a:rPr>
              <a:t>PASSING PARAMETERS TO FUNCTIONS </a:t>
            </a:r>
          </a:p>
          <a:p>
            <a:pPr marL="0" indent="0" algn="just">
              <a:buNone/>
            </a:pPr>
            <a:r>
              <a:rPr lang="en-US" sz="2400" dirty="0">
                <a:latin typeface="Times New Roman" panose="02020603050405020304" pitchFamily="18" charset="0"/>
                <a:cs typeface="Times New Roman" panose="02020603050405020304" pitchFamily="18" charset="0"/>
              </a:rPr>
              <a:t>When a function is called, the calling function may have to pass some values to the called function. There are two ways in which arguments or parameters can be passed to the called function. They include: </a:t>
            </a:r>
          </a:p>
          <a:p>
            <a:pPr marL="0" indent="0" algn="just">
              <a:buNone/>
            </a:pPr>
            <a:r>
              <a:rPr lang="en-US" sz="2400" dirty="0">
                <a:latin typeface="Times New Roman" panose="02020603050405020304" pitchFamily="18" charset="0"/>
                <a:cs typeface="Times New Roman" panose="02020603050405020304" pitchFamily="18" charset="0"/>
              </a:rPr>
              <a:t>• Call by value in which values of variables are passed by the calling function to the    called function. </a:t>
            </a:r>
          </a:p>
          <a:p>
            <a:pPr marL="0" indent="0" algn="just">
              <a:buNone/>
            </a:pPr>
            <a:r>
              <a:rPr lang="en-US" sz="2400" dirty="0">
                <a:latin typeface="Times New Roman" panose="02020603050405020304" pitchFamily="18" charset="0"/>
                <a:cs typeface="Times New Roman" panose="02020603050405020304" pitchFamily="18" charset="0"/>
              </a:rPr>
              <a:t>• Call by reference in which address of variables are passed by the calling function     to the called function.</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0328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53FCAC-DA41-1E5B-E115-04D9C3069C1F}"/>
              </a:ext>
            </a:extLst>
          </p:cNvPr>
          <p:cNvSpPr>
            <a:spLocks noGrp="1"/>
          </p:cNvSpPr>
          <p:nvPr>
            <p:ph idx="1"/>
          </p:nvPr>
        </p:nvSpPr>
        <p:spPr>
          <a:xfrm>
            <a:off x="838200" y="353961"/>
            <a:ext cx="10515600" cy="5823002"/>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 C Program to illustrate the array declaration</a:t>
            </a:r>
          </a:p>
          <a:p>
            <a:pPr marL="0" indent="0">
              <a:buNone/>
            </a:pPr>
            <a:r>
              <a:rPr lang="en-US" dirty="0">
                <a:latin typeface="Times New Roman" panose="02020603050405020304" pitchFamily="18" charset="0"/>
                <a:cs typeface="Times New Roman" panose="02020603050405020304" pitchFamily="18" charset="0"/>
              </a:rPr>
              <a:t>#include &lt;</a:t>
            </a:r>
            <a:r>
              <a:rPr lang="en-US" dirty="0" err="1">
                <a:latin typeface="Times New Roman" panose="02020603050405020304" pitchFamily="18" charset="0"/>
                <a:cs typeface="Times New Roman" panose="02020603050405020304" pitchFamily="18" charset="0"/>
              </a:rPr>
              <a:t>stdio.h</a:t>
            </a:r>
            <a:r>
              <a:rPr lang="en-US" dirty="0">
                <a:latin typeface="Times New Roman" panose="02020603050405020304" pitchFamily="18" charset="0"/>
                <a:cs typeface="Times New Roman" panose="02020603050405020304" pitchFamily="18" charset="0"/>
              </a:rPr>
              <a:t>&gt;</a:t>
            </a:r>
          </a:p>
          <a:p>
            <a:pPr marL="0" indent="0">
              <a:buNone/>
            </a:pPr>
            <a:r>
              <a:rPr lang="en-US" dirty="0">
                <a:latin typeface="Times New Roman" panose="02020603050405020304" pitchFamily="18" charset="0"/>
                <a:cs typeface="Times New Roman" panose="02020603050405020304" pitchFamily="18" charset="0"/>
              </a:rPr>
              <a:t>int main()</a:t>
            </a:r>
          </a:p>
          <a:p>
            <a:pPr marL="0" indent="0">
              <a:buNone/>
            </a:pPr>
            <a:r>
              <a:rPr lang="en-US" dirty="0">
                <a:latin typeface="Times New Roman" panose="02020603050405020304" pitchFamily="18" charset="0"/>
                <a:cs typeface="Times New Roman" panose="02020603050405020304" pitchFamily="18" charset="0"/>
              </a:rPr>
              <a:t>{</a:t>
            </a:r>
          </a:p>
          <a:p>
            <a:pPr marL="0" indent="0">
              <a:buNone/>
            </a:pPr>
            <a:r>
              <a:rPr lang="en-US" dirty="0">
                <a:latin typeface="Times New Roman" panose="02020603050405020304" pitchFamily="18" charset="0"/>
                <a:cs typeface="Times New Roman" panose="02020603050405020304" pitchFamily="18" charset="0"/>
              </a:rPr>
              <a:t>    // declaring array of integers</a:t>
            </a:r>
          </a:p>
          <a:p>
            <a:pPr marL="0" indent="0">
              <a:buNone/>
            </a:pPr>
            <a:r>
              <a:rPr lang="en-US" dirty="0">
                <a:latin typeface="Times New Roman" panose="02020603050405020304" pitchFamily="18" charset="0"/>
                <a:cs typeface="Times New Roman" panose="02020603050405020304" pitchFamily="18" charset="0"/>
              </a:rPr>
              <a:t>    int </a:t>
            </a:r>
            <a:r>
              <a:rPr lang="en-US" dirty="0" err="1">
                <a:latin typeface="Times New Roman" panose="02020603050405020304" pitchFamily="18" charset="0"/>
                <a:cs typeface="Times New Roman" panose="02020603050405020304" pitchFamily="18" charset="0"/>
              </a:rPr>
              <a:t>arr_int</a:t>
            </a:r>
            <a:r>
              <a:rPr lang="en-US" dirty="0">
                <a:latin typeface="Times New Roman" panose="02020603050405020304" pitchFamily="18" charset="0"/>
                <a:cs typeface="Times New Roman" panose="02020603050405020304" pitchFamily="18" charset="0"/>
              </a:rPr>
              <a:t>[5];</a:t>
            </a:r>
          </a:p>
          <a:p>
            <a:pPr marL="0" indent="0">
              <a:buNone/>
            </a:pPr>
            <a:endParaRPr lang="en-US"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 declaring array of characters</a:t>
            </a:r>
          </a:p>
          <a:p>
            <a:pPr marL="0" indent="0">
              <a:buNone/>
            </a:pPr>
            <a:r>
              <a:rPr lang="en-US" dirty="0">
                <a:latin typeface="Times New Roman" panose="02020603050405020304" pitchFamily="18" charset="0"/>
                <a:cs typeface="Times New Roman" panose="02020603050405020304" pitchFamily="18" charset="0"/>
              </a:rPr>
              <a:t>    char </a:t>
            </a:r>
            <a:r>
              <a:rPr lang="en-US" dirty="0" err="1">
                <a:latin typeface="Times New Roman" panose="02020603050405020304" pitchFamily="18" charset="0"/>
                <a:cs typeface="Times New Roman" panose="02020603050405020304" pitchFamily="18" charset="0"/>
              </a:rPr>
              <a:t>arr_char</a:t>
            </a:r>
            <a:r>
              <a:rPr lang="en-US" dirty="0">
                <a:latin typeface="Times New Roman" panose="02020603050405020304" pitchFamily="18" charset="0"/>
                <a:cs typeface="Times New Roman" panose="02020603050405020304" pitchFamily="18" charset="0"/>
              </a:rPr>
              <a:t>[5];</a:t>
            </a:r>
          </a:p>
          <a:p>
            <a:pPr marL="0" indent="0">
              <a:buNone/>
            </a:pPr>
            <a:r>
              <a:rPr lang="en-US" dirty="0">
                <a:latin typeface="Times New Roman" panose="02020603050405020304" pitchFamily="18" charset="0"/>
                <a:cs typeface="Times New Roman" panose="02020603050405020304" pitchFamily="18" charset="0"/>
              </a:rPr>
              <a:t>    return 0;</a:t>
            </a:r>
          </a:p>
          <a:p>
            <a:pPr marL="0" indent="0">
              <a:buNone/>
            </a:pPr>
            <a:r>
              <a:rPr lang="en-US" dirty="0">
                <a:latin typeface="Times New Roman" panose="02020603050405020304" pitchFamily="18" charset="0"/>
                <a:cs typeface="Times New Roman" panose="02020603050405020304" pitchFamily="18" charset="0"/>
              </a:rPr>
              <a: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32411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BD2749-B4BF-531B-4888-5D9A50FC1A91}"/>
              </a:ext>
            </a:extLst>
          </p:cNvPr>
          <p:cNvSpPr>
            <a:spLocks noGrp="1"/>
          </p:cNvSpPr>
          <p:nvPr>
            <p:ph idx="1"/>
          </p:nvPr>
        </p:nvSpPr>
        <p:spPr>
          <a:xfrm>
            <a:off x="838200" y="117987"/>
            <a:ext cx="10515600" cy="6740013"/>
          </a:xfrm>
        </p:spPr>
        <p:txBody>
          <a:bodyPr>
            <a:normAutofit fontScale="77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C Program to illustrate the use of user-defined function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Function prototype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Function definition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 =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Driver code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 10, y = 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result = sum(x,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("Sum of %d and %d = %d ", x, y, result);</a:t>
            </a: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lang="en-US" dirty="0">
                <a:latin typeface="Times New Roman" panose="02020603050405020304" pitchFamily="18" charset="0"/>
                <a:cs typeface="Times New Roman" panose="02020603050405020304" pitchFamily="18" charset="0"/>
              </a:rPr>
              <a:t>Output</a:t>
            </a:r>
          </a:p>
          <a:p>
            <a:pPr marL="0" indent="0" eaLnBrk="0" fontAlgn="base" hangingPunct="0">
              <a:lnSpc>
                <a:spcPct val="100000"/>
              </a:lnSpc>
              <a:spcBef>
                <a:spcPct val="0"/>
              </a:spcBef>
              <a:spcAft>
                <a:spcPct val="0"/>
              </a:spcAft>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Sum of 10 and 11 = 21 </a:t>
            </a:r>
            <a:endParaRPr kumimoji="0" lang="en-US" alt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IN" dirty="0"/>
          </a:p>
        </p:txBody>
      </p:sp>
    </p:spTree>
    <p:extLst>
      <p:ext uri="{BB962C8B-B14F-4D97-AF65-F5344CB8AC3E}">
        <p14:creationId xmlns:p14="http://schemas.microsoft.com/office/powerpoint/2010/main" val="40658183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6095A8-EE6C-414F-9CA8-75FA32512C40}"/>
              </a:ext>
            </a:extLst>
          </p:cNvPr>
          <p:cNvSpPr>
            <a:spLocks noGrp="1"/>
          </p:cNvSpPr>
          <p:nvPr>
            <p:ph idx="1"/>
          </p:nvPr>
        </p:nvSpPr>
        <p:spPr>
          <a:xfrm>
            <a:off x="235974" y="191729"/>
            <a:ext cx="11117826" cy="6666271"/>
          </a:xfrm>
        </p:spPr>
        <p:txBody>
          <a:bodyPr>
            <a:normAutofit lnSpcReduction="10000"/>
          </a:bodyPr>
          <a:lstStyle/>
          <a:p>
            <a:pPr marL="502920" marR="2540" indent="-6350">
              <a:lnSpc>
                <a:spcPct val="101000"/>
              </a:lnSpc>
              <a:spcAft>
                <a:spcPts val="675"/>
              </a:spcAft>
            </a:pPr>
            <a:r>
              <a:rPr lang="en-US" sz="2000" b="1" dirty="0">
                <a:solidFill>
                  <a:srgbClr val="000000"/>
                </a:solidFill>
                <a:effectLst/>
                <a:latin typeface="Times New Roman" panose="02020603050405020304" pitchFamily="18" charset="0"/>
                <a:ea typeface="Times New Roman" panose="02020603050405020304" pitchFamily="18" charset="0"/>
              </a:rPr>
              <a:t>Actual argument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19075"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The arguments which are mentioned or used inside the function call is knows as actual argument and these are the original values and copy of these are actually sent to the called function.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It can be written as constant, expression or any function call like: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(x);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(20, 30);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 (a*b, c*d);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502920" marR="2540" indent="-6350">
              <a:lnSpc>
                <a:spcPct val="100000"/>
              </a:lnSpc>
              <a:spcAft>
                <a:spcPts val="225"/>
              </a:spcAft>
            </a:pPr>
            <a:r>
              <a:rPr lang="en-US" sz="2000" dirty="0">
                <a:solidFill>
                  <a:srgbClr val="000000"/>
                </a:solidFill>
                <a:effectLst/>
                <a:latin typeface="Times New Roman" panose="02020603050405020304" pitchFamily="18" charset="0"/>
                <a:ea typeface="Times New Roman" panose="02020603050405020304" pitchFamily="18" charset="0"/>
              </a:rPr>
              <a:t>Function(2,3,sum(a, b));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00000"/>
              </a:lnSpc>
              <a:spcAft>
                <a:spcPts val="225"/>
              </a:spcAft>
              <a:buNone/>
            </a:pP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1000"/>
              </a:lnSpc>
              <a:spcAft>
                <a:spcPts val="225"/>
              </a:spcAft>
              <a:buNone/>
            </a:pPr>
            <a:r>
              <a:rPr lang="en-US" sz="2000" b="1" dirty="0">
                <a:solidFill>
                  <a:srgbClr val="000000"/>
                </a:solidFill>
                <a:effectLst/>
                <a:latin typeface="Times New Roman" panose="02020603050405020304" pitchFamily="18" charset="0"/>
                <a:ea typeface="Times New Roman" panose="02020603050405020304" pitchFamily="18" charset="0"/>
              </a:rPr>
              <a:t>Formal Arguments: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219075"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    The arguments which are mentioned in function definition are called formal arguments or dummy        arguments.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These arguments are used to just hold the copied of the values that are sent by the calling function through the function call. </a:t>
            </a:r>
            <a:endParaRPr lang="en-IN" sz="20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000" dirty="0">
                <a:solidFill>
                  <a:srgbClr val="000000"/>
                </a:solidFill>
                <a:effectLst/>
                <a:latin typeface="Times New Roman" panose="02020603050405020304" pitchFamily="18" charset="0"/>
                <a:ea typeface="Times New Roman" panose="02020603050405020304" pitchFamily="18" charset="0"/>
              </a:rPr>
              <a:t>These arguments are like other local variables which are created when the function call starts and destroyed when the function ends. </a:t>
            </a:r>
            <a:endParaRPr lang="en-IN" sz="20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21897193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2D7CAE-9392-2778-28BC-1ACDF20D4CC1}"/>
              </a:ext>
            </a:extLst>
          </p:cNvPr>
          <p:cNvSpPr>
            <a:spLocks noGrp="1"/>
          </p:cNvSpPr>
          <p:nvPr>
            <p:ph idx="1"/>
          </p:nvPr>
        </p:nvSpPr>
        <p:spPr>
          <a:xfrm>
            <a:off x="471948" y="132734"/>
            <a:ext cx="10881852" cy="6725265"/>
          </a:xfrm>
        </p:spPr>
        <p:txBody>
          <a:bodyPr/>
          <a:lstStyle/>
          <a:p>
            <a:pPr marL="496570" marR="2540" indent="0">
              <a:lnSpc>
                <a:spcPct val="101000"/>
              </a:lnSpc>
              <a:spcAft>
                <a:spcPts val="690"/>
              </a:spcAft>
              <a:buNone/>
            </a:pPr>
            <a:r>
              <a:rPr lang="en-US" sz="1800" b="1" dirty="0">
                <a:solidFill>
                  <a:srgbClr val="000000"/>
                </a:solidFill>
                <a:effectLst/>
                <a:latin typeface="Times New Roman" panose="02020603050405020304" pitchFamily="18" charset="0"/>
                <a:ea typeface="Times New Roman" panose="02020603050405020304" pitchFamily="18" charset="0"/>
              </a:rPr>
              <a:t>Return type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1151255" indent="-6350">
              <a:lnSpc>
                <a:spcPct val="100000"/>
              </a:lnSpc>
              <a:spcAft>
                <a:spcPts val="225"/>
              </a:spcAft>
            </a:pPr>
            <a:r>
              <a:rPr lang="en-US" sz="1800" dirty="0">
                <a:solidFill>
                  <a:srgbClr val="000000"/>
                </a:solidFill>
                <a:effectLst/>
                <a:latin typeface="Times New Roman" panose="02020603050405020304" pitchFamily="18" charset="0"/>
                <a:ea typeface="Times New Roman" panose="02020603050405020304" pitchFamily="18" charset="0"/>
              </a:rPr>
              <a:t>It is used to return value to the calling function. It can be used in two ways as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496570" marR="1151255"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return  Or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1800" dirty="0">
                <a:solidFill>
                  <a:srgbClr val="000000"/>
                </a:solidFill>
                <a:effectLst/>
                <a:latin typeface="Times New Roman" panose="02020603050405020304" pitchFamily="18" charset="0"/>
                <a:ea typeface="Times New Roman" panose="02020603050405020304" pitchFamily="18" charset="0"/>
              </a:rPr>
              <a:t>return(expression);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222250" marR="2540" indent="0">
              <a:lnSpc>
                <a:spcPct val="100000"/>
              </a:lnSpc>
              <a:spcAft>
                <a:spcPts val="225"/>
              </a:spcAft>
              <a:buNone/>
            </a:pP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4775835"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Ex:- return (a);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4775835"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return (a*b); </a:t>
            </a:r>
            <a:endParaRPr lang="en-IN" sz="1800" dirty="0">
              <a:solidFill>
                <a:srgbClr val="000000"/>
              </a:solidFill>
              <a:effectLst/>
              <a:latin typeface="Times New Roman" panose="02020603050405020304" pitchFamily="18" charset="0"/>
              <a:ea typeface="Times New Roman" panose="02020603050405020304" pitchFamily="18" charset="0"/>
            </a:endParaRPr>
          </a:p>
          <a:p>
            <a:pPr marL="502920" marR="4775835" indent="-6350">
              <a:lnSpc>
                <a:spcPct val="100000"/>
              </a:lnSpc>
              <a:spcAft>
                <a:spcPts val="690"/>
              </a:spcAft>
            </a:pPr>
            <a:r>
              <a:rPr lang="en-US" sz="1800" dirty="0">
                <a:solidFill>
                  <a:srgbClr val="000000"/>
                </a:solidFill>
                <a:effectLst/>
                <a:latin typeface="Times New Roman" panose="02020603050405020304" pitchFamily="18" charset="0"/>
                <a:ea typeface="Times New Roman" panose="02020603050405020304" pitchFamily="18" charset="0"/>
              </a:rPr>
              <a:t>return (a*</a:t>
            </a:r>
            <a:r>
              <a:rPr lang="en-US" sz="1800" dirty="0" err="1">
                <a:solidFill>
                  <a:srgbClr val="000000"/>
                </a:solidFill>
                <a:effectLst/>
                <a:latin typeface="Times New Roman" panose="02020603050405020304" pitchFamily="18" charset="0"/>
                <a:ea typeface="Times New Roman" panose="02020603050405020304" pitchFamily="18" charset="0"/>
              </a:rPr>
              <a:t>b+c</a:t>
            </a:r>
            <a:r>
              <a:rPr lang="en-US" sz="1800" dirty="0">
                <a:solidFill>
                  <a:srgbClr val="000000"/>
                </a:solidFill>
                <a:effectLst/>
                <a:latin typeface="Times New Roman" panose="02020603050405020304" pitchFamily="18" charset="0"/>
                <a:ea typeface="Times New Roman" panose="02020603050405020304" pitchFamily="18" charset="0"/>
              </a:rPr>
              <a:t>); </a:t>
            </a:r>
            <a:endParaRPr lang="en-IN" sz="18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36297662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5FD117-59B9-E884-8E82-10C4DA0F0374}"/>
              </a:ext>
            </a:extLst>
          </p:cNvPr>
          <p:cNvSpPr>
            <a:spLocks noGrp="1"/>
          </p:cNvSpPr>
          <p:nvPr>
            <p:ph idx="1"/>
          </p:nvPr>
        </p:nvSpPr>
        <p:spPr>
          <a:xfrm>
            <a:off x="838200" y="899652"/>
            <a:ext cx="10515600" cy="5277311"/>
          </a:xfrm>
        </p:spPr>
        <p:txBody>
          <a:bodyPr/>
          <a:lstStyle/>
          <a:p>
            <a:pPr marL="0" indent="0">
              <a:buNone/>
            </a:pPr>
            <a:r>
              <a:rPr lang="en-US" sz="3200" b="1" dirty="0">
                <a:solidFill>
                  <a:srgbClr val="000000"/>
                </a:solidFill>
                <a:effectLst/>
                <a:latin typeface="Times New Roman" panose="02020603050405020304" pitchFamily="18" charset="0"/>
                <a:ea typeface="Times New Roman" panose="02020603050405020304" pitchFamily="18" charset="0"/>
              </a:rPr>
              <a:t>Category of Function based on argument and return type </a:t>
            </a:r>
          </a:p>
          <a:p>
            <a:pPr marL="0" indent="0">
              <a:buNone/>
            </a:pPr>
            <a:endParaRPr lang="en-IN" sz="32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b="1" dirty="0" err="1">
                <a:solidFill>
                  <a:srgbClr val="000000"/>
                </a:solidFill>
                <a:effectLst/>
                <a:latin typeface="Times New Roman" panose="02020603050405020304" pitchFamily="18" charset="0"/>
                <a:ea typeface="Times New Roman" panose="02020603050405020304" pitchFamily="18" charset="0"/>
              </a:rPr>
              <a:t>i</a:t>
            </a:r>
            <a:r>
              <a:rPr lang="en-US" b="1" dirty="0">
                <a:solidFill>
                  <a:srgbClr val="000000"/>
                </a:solidFill>
                <a:effectLst/>
                <a:latin typeface="Times New Roman" panose="02020603050405020304" pitchFamily="18" charset="0"/>
                <a:ea typeface="Times New Roman" panose="02020603050405020304" pitchFamily="18" charset="0"/>
              </a:rPr>
              <a:t>)  Function with no argument &amp; no return value </a:t>
            </a:r>
            <a:endParaRPr lang="en-IN"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ii) Function with no argument but return value </a:t>
            </a:r>
          </a:p>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iii) function with argument but no return value </a:t>
            </a:r>
            <a:r>
              <a:rPr lang="en-US" dirty="0">
                <a:solidFill>
                  <a:srgbClr val="000000"/>
                </a:solidFill>
                <a:effectLst/>
                <a:latin typeface="Times New Roman" panose="02020603050405020304" pitchFamily="18" charset="0"/>
                <a:ea typeface="Times New Roman" panose="02020603050405020304" pitchFamily="18" charset="0"/>
              </a:rPr>
              <a:t> </a:t>
            </a:r>
            <a:endParaRPr lang="en-IN"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b="1" kern="0" dirty="0">
                <a:solidFill>
                  <a:srgbClr val="000000"/>
                </a:solidFill>
                <a:effectLst/>
                <a:latin typeface="Times New Roman" panose="02020603050405020304" pitchFamily="18" charset="0"/>
                <a:ea typeface="Times New Roman" panose="02020603050405020304" pitchFamily="18" charset="0"/>
              </a:rPr>
              <a:t>iv) function with argument and return value </a:t>
            </a:r>
            <a:endParaRPr lang="en-IN" b="1" kern="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42522952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584CEF-8D35-98D4-CE3F-C2BF21D65447}"/>
              </a:ext>
            </a:extLst>
          </p:cNvPr>
          <p:cNvSpPr>
            <a:spLocks noGrp="1"/>
          </p:cNvSpPr>
          <p:nvPr>
            <p:ph idx="1"/>
          </p:nvPr>
        </p:nvSpPr>
        <p:spPr>
          <a:xfrm>
            <a:off x="838200" y="250724"/>
            <a:ext cx="10515600" cy="6032920"/>
          </a:xfrm>
        </p:spPr>
        <p:txBody>
          <a:bodyPr/>
          <a:lstStyle/>
          <a:p>
            <a:pPr marL="514350" indent="-514350">
              <a:buAutoNum type="arabicParenR"/>
            </a:pPr>
            <a:r>
              <a:rPr lang="en-US"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Function with no argument &amp; no return value</a:t>
            </a:r>
            <a:endParaRPr lang="en-IN" dirty="0">
              <a:latin typeface="Times New Roman" panose="02020603050405020304" pitchFamily="18" charset="0"/>
              <a:cs typeface="Times New Roman" panose="02020603050405020304" pitchFamily="18" charset="0"/>
            </a:endParaRPr>
          </a:p>
          <a:p>
            <a:pPr marL="914400" marR="119380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Function that have no argument and no return value is written as:-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void return type with no arguments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void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no return value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IN" dirty="0"/>
          </a:p>
          <a:p>
            <a:pPr marL="0" indent="0">
              <a:buNone/>
            </a:pPr>
            <a:endParaRPr lang="en-IN" dirty="0"/>
          </a:p>
        </p:txBody>
      </p:sp>
      <p:pic>
        <p:nvPicPr>
          <p:cNvPr id="1026" name="Picture 2">
            <a:extLst>
              <a:ext uri="{FF2B5EF4-FFF2-40B4-BE49-F238E27FC236}">
                <a16:creationId xmlns:a16="http://schemas.microsoft.com/office/drawing/2014/main" id="{7E5F7CE0-1886-0945-EB8B-192674F62F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4080" y="3642853"/>
            <a:ext cx="8244840" cy="2640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7199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8F6C1A7-3759-BAD8-7F30-A09D5761E04C}"/>
              </a:ext>
            </a:extLst>
          </p:cNvPr>
          <p:cNvSpPr>
            <a:spLocks noGrp="1"/>
          </p:cNvSpPr>
          <p:nvPr>
            <p:ph idx="1"/>
          </p:nvPr>
        </p:nvSpPr>
        <p:spPr>
          <a:xfrm>
            <a:off x="838200" y="294968"/>
            <a:ext cx="10515600" cy="6253316"/>
          </a:xfrm>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void</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("Sum of %d and %d is: %d", x, y,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400" b="1" dirty="0">
                <a:latin typeface="Times New Roman" panose="02020603050405020304" pitchFamily="18" charset="0"/>
                <a:cs typeface="Times New Roman" panose="02020603050405020304" pitchFamily="18" charset="0"/>
              </a:rPr>
              <a:t>Output</a:t>
            </a:r>
            <a:endPar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endParaRPr>
          </a:p>
          <a:p>
            <a:pPr marL="0" indent="0" eaLnBrk="0" fontAlgn="base" hangingPunct="0">
              <a:lnSpc>
                <a:spcPct val="100000"/>
              </a:lnSpc>
              <a:spcBef>
                <a:spcPct val="0"/>
              </a:spcBef>
              <a:spcAft>
                <a:spcPct val="0"/>
              </a:spcAft>
              <a:buNone/>
            </a:pPr>
            <a:r>
              <a:rPr kumimoji="0" lang="en-US" altLang="en-US" sz="2400" b="0" i="0" u="none" strike="noStrike" cap="none" normalizeH="0" baseline="0" dirty="0">
                <a:ln>
                  <a:noFill/>
                </a:ln>
                <a:solidFill>
                  <a:schemeClr val="tx1"/>
                </a:solidFill>
                <a:effectLst/>
                <a:latin typeface="Consolas" panose="020B0609020204030204" pitchFamily="49" charset="0"/>
              </a:rPr>
              <a:t>Enter x and y  4 5</a:t>
            </a:r>
          </a:p>
          <a:p>
            <a:pPr marL="0" indent="0" eaLnBrk="0" fontAlgn="base" hangingPunct="0">
              <a:lnSpc>
                <a:spcPct val="100000"/>
              </a:lnSpc>
              <a:spcBef>
                <a:spcPct val="0"/>
              </a:spcBef>
              <a:spcAft>
                <a:spcPct val="0"/>
              </a:spcAft>
              <a:buNone/>
            </a:pPr>
            <a:r>
              <a:rPr kumimoji="0" lang="en-US" altLang="en-US" sz="2400" b="0" i="0" u="none" strike="noStrike" cap="none" normalizeH="0" baseline="0" dirty="0">
                <a:ln>
                  <a:noFill/>
                </a:ln>
                <a:solidFill>
                  <a:schemeClr val="tx1"/>
                </a:solidFill>
                <a:effectLst/>
                <a:latin typeface="Consolas" panose="020B0609020204030204" pitchFamily="49" charset="0"/>
              </a:rPr>
              <a:t>Sum of x and y is 9</a:t>
            </a:r>
            <a:endParaRPr kumimoji="0" lang="en-US" altLang="en-US" sz="3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33678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8367B0-47E6-4F9C-90CF-53240C21532D}"/>
              </a:ext>
            </a:extLst>
          </p:cNvPr>
          <p:cNvSpPr>
            <a:spLocks noGrp="1"/>
          </p:cNvSpPr>
          <p:nvPr>
            <p:ph idx="1"/>
          </p:nvPr>
        </p:nvSpPr>
        <p:spPr>
          <a:xfrm>
            <a:off x="838200" y="162232"/>
            <a:ext cx="10515600" cy="6014732"/>
          </a:xfrm>
        </p:spPr>
        <p:txBody>
          <a:bodyPr/>
          <a:lstStyle/>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2) Function with no argument but return value</a:t>
            </a:r>
          </a:p>
          <a:p>
            <a:pPr marL="0" indent="0">
              <a:buNone/>
            </a:pPr>
            <a:r>
              <a:rPr lang="en-US" dirty="0">
                <a:latin typeface="Times New Roman" panose="02020603050405020304" pitchFamily="18" charset="0"/>
                <a:cs typeface="Times New Roman" panose="02020603050405020304" pitchFamily="18" charset="0"/>
              </a:rPr>
              <a:t>These functions take arguments (input) but do not return any value.</a:t>
            </a:r>
            <a:endParaRPr lang="en-US" b="1" dirty="0">
              <a:solidFill>
                <a:srgbClr val="000000"/>
              </a:solidFill>
              <a:latin typeface="Times New Roman" panose="02020603050405020304" pitchFamily="18" charset="0"/>
              <a:cs typeface="Times New Roman" panose="02020603050405020304" pitchFamily="18" charset="0"/>
            </a:endParaRPr>
          </a:p>
          <a:p>
            <a:pPr marL="0" indent="0">
              <a:buNone/>
            </a:pP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return_type</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8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program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value; </a:t>
            </a:r>
          </a:p>
          <a:p>
            <a:pPr marL="0" indent="0">
              <a:buNone/>
            </a:pPr>
            <a:r>
              <a:rPr kumimoji="0" lang="en-US"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4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US" b="1" dirty="0">
              <a:solidFill>
                <a:srgbClr val="000000"/>
              </a:solidFill>
              <a:latin typeface="Times New Roman" panose="02020603050405020304" pitchFamily="18" charset="0"/>
              <a:cs typeface="Times New Roman" panose="02020603050405020304" pitchFamily="18" charset="0"/>
            </a:endParaRPr>
          </a:p>
          <a:p>
            <a:pPr marL="0" indent="0">
              <a:buNone/>
            </a:pPr>
            <a:endParaRPr lang="en-US" b="1" dirty="0">
              <a:solidFill>
                <a:srgbClr val="000000"/>
              </a:solidFill>
              <a:latin typeface="Times New Roman" panose="02020603050405020304" pitchFamily="18" charset="0"/>
            </a:endParaRPr>
          </a:p>
          <a:p>
            <a:pPr marL="0" indent="0">
              <a:buNone/>
            </a:pPr>
            <a:endParaRPr lang="en-IN" dirty="0"/>
          </a:p>
        </p:txBody>
      </p:sp>
      <p:pic>
        <p:nvPicPr>
          <p:cNvPr id="2050" name="Picture 2">
            <a:extLst>
              <a:ext uri="{FF2B5EF4-FFF2-40B4-BE49-F238E27FC236}">
                <a16:creationId xmlns:a16="http://schemas.microsoft.com/office/drawing/2014/main" id="{A9210914-3395-F1E7-86F1-7300936BD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1594" y="3214997"/>
            <a:ext cx="7345680" cy="2713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1628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B12C939-40F3-FCD0-BBBD-826B7C642709}"/>
              </a:ext>
            </a:extLst>
          </p:cNvPr>
          <p:cNvSpPr>
            <a:spLocks noGrp="1"/>
          </p:cNvSpPr>
          <p:nvPr>
            <p:ph idx="1"/>
          </p:nvPr>
        </p:nvSpPr>
        <p:spPr>
          <a:xfrm>
            <a:off x="838200" y="191730"/>
            <a:ext cx="10515600" cy="6504038"/>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4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x, y, s =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 =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("Sum of x and y is %d", sum());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4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04087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C5B5A5-DA1C-DD1E-5AE2-D0FA7C432F15}"/>
              </a:ext>
            </a:extLst>
          </p:cNvPr>
          <p:cNvSpPr>
            <a:spLocks noGrp="1"/>
          </p:cNvSpPr>
          <p:nvPr>
            <p:ph idx="1"/>
          </p:nvPr>
        </p:nvSpPr>
        <p:spPr>
          <a:xfrm>
            <a:off x="939964" y="147484"/>
            <a:ext cx="10413836" cy="6504039"/>
          </a:xfrm>
        </p:spPr>
        <p:txBody>
          <a:bodyPr/>
          <a:lstStyle/>
          <a:p>
            <a:pPr marL="0" indent="0">
              <a:buNone/>
            </a:pPr>
            <a:r>
              <a:rPr lang="en-US" b="1" dirty="0">
                <a:solidFill>
                  <a:srgbClr val="000000"/>
                </a:solidFill>
                <a:effectLst/>
                <a:latin typeface="Times New Roman" panose="02020603050405020304" pitchFamily="18" charset="0"/>
                <a:ea typeface="Times New Roman" panose="02020603050405020304" pitchFamily="18" charset="0"/>
              </a:rPr>
              <a:t>3) Function with argument but no return value </a:t>
            </a:r>
          </a:p>
          <a:p>
            <a:pPr marL="0" indent="0">
              <a:buNone/>
            </a:pPr>
            <a:r>
              <a:rPr lang="en-US" sz="2400" b="0" i="0" dirty="0">
                <a:solidFill>
                  <a:srgbClr val="273239"/>
                </a:solidFill>
                <a:effectLst/>
                <a:latin typeface="Times New Roman" panose="02020603050405020304" pitchFamily="18" charset="0"/>
                <a:cs typeface="Times New Roman" panose="02020603050405020304" pitchFamily="18" charset="0"/>
              </a:rPr>
              <a:t>Functions that have arguments but no return values. Such functions are used to display or perform some operations on given arguments.</a:t>
            </a:r>
          </a:p>
          <a:p>
            <a:pPr marL="0" indent="0">
              <a:buNone/>
            </a:pPr>
            <a:r>
              <a:rPr lang="en-US" sz="2400" dirty="0">
                <a:solidFill>
                  <a:srgbClr val="273239"/>
                </a:solidFill>
                <a:latin typeface="Times New Roman" panose="02020603050405020304" pitchFamily="18" charset="0"/>
                <a:ea typeface="Times New Roman" panose="02020603050405020304" pitchFamily="18" charset="0"/>
                <a:cs typeface="Times New Roman" panose="02020603050405020304" pitchFamily="18" charset="0"/>
              </a:rPr>
              <a:t>Syntax:</a:t>
            </a:r>
            <a:endParaRPr lang="en-US"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void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(type1 argument1, type2 argument2,...</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typeN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argumentN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Program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t>
            </a:r>
            <a:r>
              <a:rPr kumimoji="0" lang="en-US" altLang="en-US"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en-US" altLang="en-US"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US" b="1"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US" dirty="0">
                <a:solidFill>
                  <a:srgbClr val="000000"/>
                </a:solidFill>
                <a:effectLst/>
                <a:latin typeface="Times New Roman" panose="02020603050405020304" pitchFamily="18" charset="0"/>
                <a:ea typeface="Times New Roman" panose="02020603050405020304" pitchFamily="18" charset="0"/>
              </a:rPr>
              <a:t> </a:t>
            </a:r>
            <a:endParaRPr lang="en-IN" dirty="0"/>
          </a:p>
        </p:txBody>
      </p:sp>
      <p:pic>
        <p:nvPicPr>
          <p:cNvPr id="5123" name="Picture 3">
            <a:extLst>
              <a:ext uri="{FF2B5EF4-FFF2-40B4-BE49-F238E27FC236}">
                <a16:creationId xmlns:a16="http://schemas.microsoft.com/office/drawing/2014/main" id="{2DAB03AE-4E6D-C6D4-C5BB-E1E49A6C09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981" y="3644081"/>
            <a:ext cx="7374193"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125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E7C67D23-2E13-298D-478A-FEB013859B48}"/>
              </a:ext>
            </a:extLst>
          </p:cNvPr>
          <p:cNvSpPr>
            <a:spLocks noGrp="1"/>
          </p:cNvSpPr>
          <p:nvPr>
            <p:ph idx="1"/>
          </p:nvPr>
        </p:nvSpPr>
        <p:spPr>
          <a:xfrm>
            <a:off x="838200" y="221226"/>
            <a:ext cx="10515600" cy="6445045"/>
          </a:xfrm>
        </p:spPr>
        <p:txBody>
          <a:bodyPr>
            <a:normAutofit fontScale="850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void</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("Sum of %d and %d is: %d", x, y, x +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5509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B1D1AC-A19C-2805-06C8-9CBF11F47BCB}"/>
              </a:ext>
            </a:extLst>
          </p:cNvPr>
          <p:cNvSpPr>
            <a:spLocks noGrp="1"/>
          </p:cNvSpPr>
          <p:nvPr>
            <p:ph idx="1"/>
          </p:nvPr>
        </p:nvSpPr>
        <p:spPr>
          <a:xfrm>
            <a:off x="838200" y="412954"/>
            <a:ext cx="10515600" cy="6076335"/>
          </a:xfrm>
        </p:spPr>
        <p:txBody>
          <a:bodyPr>
            <a:normAutofit/>
          </a:bodyPr>
          <a:lstStyle/>
          <a:p>
            <a:pPr marL="0" marR="2540" indent="0">
              <a:lnSpc>
                <a:spcPct val="101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INITIALIZATION OF AN ARRAY: </a:t>
            </a:r>
            <a:endParaRPr lang="en-IN" sz="2400" b="1" dirty="0">
              <a:solidFill>
                <a:srgbClr val="000000"/>
              </a:solidFill>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b="0" i="0" dirty="0">
                <a:solidFill>
                  <a:srgbClr val="2B2A29"/>
                </a:solidFill>
                <a:effectLst/>
                <a:latin typeface="Times New Roman" panose="02020603050405020304" pitchFamily="18" charset="0"/>
                <a:cs typeface="Times New Roman" panose="02020603050405020304" pitchFamily="18" charset="0"/>
              </a:rPr>
              <a:t>The simplest way to initialize an array is by using the index of each element. We can initialize each element of the array by using the index. Consider the following example.</a:t>
            </a:r>
            <a:endPar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marks[0]=80;//initialization of array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marks[1]=60;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marks[2]=70;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marks[3]=85;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marks[4]=75;  </a:t>
            </a:r>
            <a:endParaRPr lang="en-US" sz="24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a:p>
            <a:pPr marL="0" indent="0">
              <a:buNone/>
            </a:pPr>
            <a:endParaRPr lang="en-IN" dirty="0"/>
          </a:p>
        </p:txBody>
      </p:sp>
      <p:pic>
        <p:nvPicPr>
          <p:cNvPr id="4" name="Picture 3">
            <a:extLst>
              <a:ext uri="{FF2B5EF4-FFF2-40B4-BE49-F238E27FC236}">
                <a16:creationId xmlns:a16="http://schemas.microsoft.com/office/drawing/2014/main" id="{686DF09E-E7D5-218D-E6F1-FC524A2A620E}"/>
              </a:ext>
            </a:extLst>
          </p:cNvPr>
          <p:cNvPicPr>
            <a:picLocks noChangeAspect="1"/>
          </p:cNvPicPr>
          <p:nvPr/>
        </p:nvPicPr>
        <p:blipFill>
          <a:blip r:embed="rId2"/>
          <a:stretch>
            <a:fillRect/>
          </a:stretch>
        </p:blipFill>
        <p:spPr>
          <a:xfrm>
            <a:off x="3169921" y="4297680"/>
            <a:ext cx="6324600" cy="2191609"/>
          </a:xfrm>
          <a:prstGeom prst="rect">
            <a:avLst/>
          </a:prstGeom>
        </p:spPr>
      </p:pic>
    </p:spTree>
    <p:extLst>
      <p:ext uri="{BB962C8B-B14F-4D97-AF65-F5344CB8AC3E}">
        <p14:creationId xmlns:p14="http://schemas.microsoft.com/office/powerpoint/2010/main" val="10847800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E750B3-F073-3085-CE19-7CD72E882B72}"/>
              </a:ext>
            </a:extLst>
          </p:cNvPr>
          <p:cNvSpPr>
            <a:spLocks noGrp="1"/>
          </p:cNvSpPr>
          <p:nvPr>
            <p:ph idx="1"/>
          </p:nvPr>
        </p:nvSpPr>
        <p:spPr>
          <a:xfrm>
            <a:off x="486697" y="265471"/>
            <a:ext cx="11088329" cy="6300221"/>
          </a:xfrm>
        </p:spPr>
        <p:txBody>
          <a:bodyPr/>
          <a:lstStyle/>
          <a:p>
            <a:pPr marL="0" indent="0">
              <a:buNone/>
            </a:pPr>
            <a:r>
              <a:rPr lang="en-US" b="1" kern="0" dirty="0">
                <a:solidFill>
                  <a:srgbClr val="000000"/>
                </a:solidFill>
                <a:effectLst/>
                <a:latin typeface="Times New Roman" panose="02020603050405020304" pitchFamily="18" charset="0"/>
                <a:ea typeface="Times New Roman" panose="02020603050405020304" pitchFamily="18" charset="0"/>
              </a:rPr>
              <a:t>4) Function with argument and return value.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Functions that have arguments and some return value. These functions are used to perform specific operations on the given arguments and return their values to the user.</a:t>
            </a:r>
            <a:endPar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273239"/>
                </a:solidFill>
                <a:effectLst/>
                <a:latin typeface="Times New Roman" panose="02020603050405020304" pitchFamily="18" charset="0"/>
                <a:cs typeface="Times New Roman" panose="02020603050405020304" pitchFamily="18" charset="0"/>
              </a:rPr>
              <a:t>Syntax</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return_type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function_name</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(type1 argument1, type2 argument2,...</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typeN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argumentN</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 program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return value;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en-US" sz="2400" b="1" kern="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p:txBody>
      </p:sp>
      <p:pic>
        <p:nvPicPr>
          <p:cNvPr id="7171" name="Picture 3">
            <a:extLst>
              <a:ext uri="{FF2B5EF4-FFF2-40B4-BE49-F238E27FC236}">
                <a16:creationId xmlns:a16="http://schemas.microsoft.com/office/drawing/2014/main" id="{FC989F1F-6D53-AC4B-3E92-2E08BB9906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7920" y="3429000"/>
            <a:ext cx="7574280" cy="3002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528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7A170C8-B2A7-B429-DCE5-ADFDB77BFD6F}"/>
              </a:ext>
            </a:extLst>
          </p:cNvPr>
          <p:cNvSpPr>
            <a:spLocks noGrp="1"/>
          </p:cNvSpPr>
          <p:nvPr>
            <p:ph idx="1"/>
          </p:nvPr>
        </p:nvSpPr>
        <p:spPr>
          <a:xfrm>
            <a:off x="387458" y="299804"/>
            <a:ext cx="11220773" cy="6400799"/>
          </a:xfrm>
        </p:spPr>
        <p:txBody>
          <a:bodyPr>
            <a:normAutofit fontScale="850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include &lt;</a:t>
            </a:r>
            <a:r>
              <a:rPr kumimoji="0" lang="en-US" altLang="en-US" sz="2800" b="0" i="0" u="none" strike="noStrike" cap="none" normalizeH="0" baseline="0" dirty="0" err="1">
                <a:ln>
                  <a:noFill/>
                </a:ln>
                <a:effectLst/>
                <a:latin typeface="Times New Roman" panose="02020603050405020304" pitchFamily="18" charset="0"/>
                <a:cs typeface="Times New Roman" panose="02020603050405020304" pitchFamily="18" charset="0"/>
              </a:rPr>
              <a:t>stdio.h</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&gt;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sum(</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 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endPar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main()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int</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("Enter x and y\n");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scanf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("%d %d", &amp;x, &amp;y);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 function call</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err="1">
                <a:ln>
                  <a:noFill/>
                </a:ln>
                <a:effectLst/>
                <a:latin typeface="Times New Roman" panose="02020603050405020304" pitchFamily="18" charset="0"/>
                <a:cs typeface="Times New Roman" panose="02020603050405020304" pitchFamily="18" charset="0"/>
              </a:rPr>
              <a:t>printf</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("Sum of %d and %d is: %d", x, y, sum(x, 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400" b="0" i="0" u="none" strike="noStrike" cap="none" normalizeH="0" baseline="0" dirty="0">
                <a:ln>
                  <a:noFill/>
                </a:ln>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en-US" altLang="en-US" sz="2800" b="1" i="0" u="none" strike="noStrike" cap="none" normalizeH="0" baseline="0" dirty="0">
                <a:ln>
                  <a:noFill/>
                </a:ln>
                <a:effectLst/>
                <a:latin typeface="Times New Roman" panose="02020603050405020304" pitchFamily="18" charset="0"/>
                <a:cs typeface="Times New Roman" panose="02020603050405020304" pitchFamily="18" charset="0"/>
              </a:rPr>
              <a:t>return</a:t>
            </a: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effectLst/>
                <a:latin typeface="Times New Roman" panose="02020603050405020304" pitchFamily="18" charset="0"/>
                <a:cs typeface="Times New Roman" panose="02020603050405020304" pitchFamily="18" charset="0"/>
              </a:rPr>
              <a:t>}</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9975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520191F-CB65-B901-B213-3413D4D5E146}"/>
              </a:ext>
            </a:extLst>
          </p:cNvPr>
          <p:cNvPicPr>
            <a:picLocks noGrp="1" noChangeAspect="1"/>
          </p:cNvPicPr>
          <p:nvPr>
            <p:ph idx="1"/>
          </p:nvPr>
        </p:nvPicPr>
        <p:blipFill>
          <a:blip r:embed="rId2"/>
          <a:stretch>
            <a:fillRect/>
          </a:stretch>
        </p:blipFill>
        <p:spPr>
          <a:xfrm>
            <a:off x="1150375" y="1076632"/>
            <a:ext cx="9574708" cy="5100331"/>
          </a:xfrm>
          <a:prstGeom prst="rect">
            <a:avLst/>
          </a:prstGeom>
        </p:spPr>
      </p:pic>
    </p:spTree>
    <p:extLst>
      <p:ext uri="{BB962C8B-B14F-4D97-AF65-F5344CB8AC3E}">
        <p14:creationId xmlns:p14="http://schemas.microsoft.com/office/powerpoint/2010/main" val="2139284457"/>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6B0EA29BD880F4BB084ACCDB9139E9E" ma:contentTypeVersion="5" ma:contentTypeDescription="Create a new document." ma:contentTypeScope="" ma:versionID="0c6f295646d2ec137eedeeef8101fa28">
  <xsd:schema xmlns:xsd="http://www.w3.org/2001/XMLSchema" xmlns:xs="http://www.w3.org/2001/XMLSchema" xmlns:p="http://schemas.microsoft.com/office/2006/metadata/properties" xmlns:ns3="b78b86e1-0725-48d4-86df-65f2d5bf878f" targetNamespace="http://schemas.microsoft.com/office/2006/metadata/properties" ma:root="true" ma:fieldsID="068ab832d817168e8ed3342a21253be5" ns3:_="">
    <xsd:import namespace="b78b86e1-0725-48d4-86df-65f2d5bf878f"/>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8b86e1-0725-48d4-86df-65f2d5bf878f"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03601A-A859-4D0D-B85F-2E722ABF3050}">
  <ds:schemaRefs>
    <ds:schemaRef ds:uri="http://schemas.microsoft.com/sharepoint/v3/contenttype/forms"/>
  </ds:schemaRefs>
</ds:datastoreItem>
</file>

<file path=customXml/itemProps2.xml><?xml version="1.0" encoding="utf-8"?>
<ds:datastoreItem xmlns:ds="http://schemas.openxmlformats.org/officeDocument/2006/customXml" ds:itemID="{9002266C-AF0D-47C0-BD02-509B77E066B8}">
  <ds:schemaRef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b78b86e1-0725-48d4-86df-65f2d5bf878f"/>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DB95AE6-526F-4D53-AE38-E51532F037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8b86e1-0725-48d4-86df-65f2d5bf87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11671</TotalTime>
  <Words>7191</Words>
  <Application>Microsoft Office PowerPoint</Application>
  <PresentationFormat>Widescreen</PresentationFormat>
  <Paragraphs>863</Paragraphs>
  <Slides>81</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81</vt:i4>
      </vt:variant>
    </vt:vector>
  </HeadingPairs>
  <TitlesOfParts>
    <vt:vector size="94" baseType="lpstr">
      <vt:lpstr>Arial Unicode MS</vt:lpstr>
      <vt:lpstr>Aptos</vt:lpstr>
      <vt:lpstr>Arial</vt:lpstr>
      <vt:lpstr>Calibri</vt:lpstr>
      <vt:lpstr>Calibri Light</vt:lpstr>
      <vt:lpstr>Consolas</vt:lpstr>
      <vt:lpstr>Montserrat</vt:lpstr>
      <vt:lpstr>Nunito</vt:lpstr>
      <vt:lpstr>Times New Roman</vt:lpstr>
      <vt:lpstr>var(--bs-font-monospace)</vt:lpstr>
      <vt:lpstr>Verdana</vt:lpstr>
      <vt:lpstr>Wingdings</vt:lpstr>
      <vt:lpstr>Office 2013 - 2022 Theme</vt:lpstr>
      <vt:lpstr>PowerPoint Presentation</vt:lpstr>
      <vt:lpstr>ARRAY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String handling function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BHUMIKA VR</dc:creator>
  <cp:lastModifiedBy>BHUMIKA VR</cp:lastModifiedBy>
  <cp:revision>67</cp:revision>
  <dcterms:created xsi:type="dcterms:W3CDTF">2024-12-01T07:08:56Z</dcterms:created>
  <dcterms:modified xsi:type="dcterms:W3CDTF">2025-01-12T05:08:37Z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0x010100D6B0EA29BD880F4BB084ACCDB9139E9E</vt:lpwstr>
  </property>
</Properties>
</file>