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0"/>
  </p:notesMasterIdLst>
  <p:sldIdLst>
    <p:sldId id="308" r:id="rId2"/>
    <p:sldId id="309" r:id="rId3"/>
    <p:sldId id="257" r:id="rId4"/>
    <p:sldId id="262" r:id="rId5"/>
    <p:sldId id="258" r:id="rId6"/>
    <p:sldId id="259" r:id="rId7"/>
    <p:sldId id="263" r:id="rId8"/>
    <p:sldId id="265" r:id="rId9"/>
    <p:sldId id="266" r:id="rId10"/>
    <p:sldId id="264" r:id="rId11"/>
    <p:sldId id="267" r:id="rId12"/>
    <p:sldId id="269" r:id="rId13"/>
    <p:sldId id="270" r:id="rId14"/>
    <p:sldId id="256" r:id="rId15"/>
    <p:sldId id="261" r:id="rId16"/>
    <p:sldId id="271" r:id="rId17"/>
    <p:sldId id="272" r:id="rId18"/>
    <p:sldId id="273" r:id="rId19"/>
    <p:sldId id="274" r:id="rId20"/>
    <p:sldId id="275" r:id="rId21"/>
    <p:sldId id="276" r:id="rId22"/>
    <p:sldId id="278" r:id="rId23"/>
    <p:sldId id="291" r:id="rId24"/>
    <p:sldId id="287" r:id="rId25"/>
    <p:sldId id="288" r:id="rId26"/>
    <p:sldId id="290" r:id="rId27"/>
    <p:sldId id="289" r:id="rId28"/>
    <p:sldId id="292" r:id="rId29"/>
    <p:sldId id="293" r:id="rId30"/>
    <p:sldId id="294" r:id="rId31"/>
    <p:sldId id="295" r:id="rId32"/>
    <p:sldId id="296" r:id="rId33"/>
    <p:sldId id="297" r:id="rId34"/>
    <p:sldId id="298" r:id="rId35"/>
    <p:sldId id="299" r:id="rId36"/>
    <p:sldId id="300" r:id="rId37"/>
    <p:sldId id="301" r:id="rId38"/>
    <p:sldId id="310"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62" autoAdjust="0"/>
  </p:normalViewPr>
  <p:slideViewPr>
    <p:cSldViewPr>
      <p:cViewPr varScale="1">
        <p:scale>
          <a:sx n="57" d="100"/>
          <a:sy n="57" d="100"/>
        </p:scale>
        <p:origin x="169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AF71DF-3CDE-4EE3-A59B-7101E2A671F5}" type="datetimeFigureOut">
              <a:rPr lang="en-US" smtClean="0"/>
              <a:t>5/14/2022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6F5078-AD23-417E-8F57-126E2833EB6B}" type="slidenum">
              <a:rPr lang="en-US" smtClean="0"/>
              <a:t>‹#›</a:t>
            </a:fld>
            <a:endParaRPr lang="en-US"/>
          </a:p>
        </p:txBody>
      </p:sp>
    </p:spTree>
    <p:extLst>
      <p:ext uri="{BB962C8B-B14F-4D97-AF65-F5344CB8AC3E}">
        <p14:creationId xmlns:p14="http://schemas.microsoft.com/office/powerpoint/2010/main" val="2053638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DE15C6EA-1D48-42FD-A9EB-A43DBFCE1AC3}" type="slidenum">
              <a:rPr lang="en-CA" sz="1200">
                <a:latin typeface="Tahoma" pitchFamily="34" charset="0"/>
              </a:rPr>
              <a:pPr eaLnBrk="1" hangingPunct="1"/>
              <a:t>2</a:t>
            </a:fld>
            <a:endParaRPr lang="en-CA" sz="1200">
              <a:latin typeface="Tahoma" pitchFamily="3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fld id="{3EF5B260-7CA0-4A39-9118-017450A9FC57}" type="slidenum">
              <a:rPr lang="en-CA" sz="1200">
                <a:latin typeface="Tahoma" pitchFamily="34" charset="0"/>
              </a:rPr>
              <a:pPr eaLnBrk="1" hangingPunct="1"/>
              <a:t>3</a:t>
            </a:fld>
            <a:endParaRPr lang="en-CA" sz="1200">
              <a:latin typeface="Tahoma" pitchFamily="34"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fld id="{6776608A-B95B-4420-942D-78BA02823E24}" type="slidenum">
              <a:rPr lang="en-CA" sz="1200">
                <a:latin typeface="Tahoma" pitchFamily="34" charset="0"/>
              </a:rPr>
              <a:pPr eaLnBrk="1" hangingPunct="1"/>
              <a:t>6</a:t>
            </a:fld>
            <a:endParaRPr lang="en-CA" sz="1200">
              <a:latin typeface="Tahoma" pitchFamily="34"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1150938" y="692150"/>
            <a:ext cx="4556125" cy="3416300"/>
          </a:xfrm>
          <a:ln/>
        </p:spPr>
      </p:sp>
      <p:sp>
        <p:nvSpPr>
          <p:cNvPr id="542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1150938" y="692150"/>
            <a:ext cx="4556125" cy="3416300"/>
          </a:xfrm>
          <a:ln/>
        </p:spPr>
      </p:sp>
      <p:sp>
        <p:nvSpPr>
          <p:cNvPr id="532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6F5078-AD23-417E-8F57-126E2833EB6B}" type="slidenum">
              <a:rPr lang="en-US" smtClean="0"/>
              <a:t>35</a:t>
            </a:fld>
            <a:endParaRPr lang="en-US"/>
          </a:p>
        </p:txBody>
      </p:sp>
    </p:spTree>
    <p:extLst>
      <p:ext uri="{BB962C8B-B14F-4D97-AF65-F5344CB8AC3E}">
        <p14:creationId xmlns:p14="http://schemas.microsoft.com/office/powerpoint/2010/main" val="2847249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38A8235A-4542-456C-87F6-F7A901851315}" type="datetime1">
              <a:rPr lang="en-US" smtClean="0"/>
              <a:t>5/14/2022</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2200F80-8BFC-4592-AFCC-2F99553041F4}" type="datetime1">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EA90036-6BB8-4E50-8CC0-4A36FC6F4630}" type="datetime1">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F4767D6-E823-45DA-B81A-11FFDF81A270}" type="datetime1">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759DA54D-2296-49A7-B71B-78FE0AD96E78}" type="datetime1">
              <a:rPr lang="en-US" smtClean="0"/>
              <a:t>5/14/2022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5FFA0D16-E011-45AC-B442-8A57B0E2E96A}" type="datetime1">
              <a:rPr lang="en-US" smtClean="0"/>
              <a:t>5/14/2022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03972F0F-1E63-4782-8963-B00840D8BEEB}" type="datetime1">
              <a:rPr lang="en-US" smtClean="0"/>
              <a:t>5/14/2022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529A3DF-6550-46E5-A0E1-A94C0D44E9BE}" type="datetime1">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E8543A4C-1E5B-41A3-9F02-65E510C547F7}" type="datetime1">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14E0FEA-04C7-4912-B24A-5C3195236B2C}" type="datetime1">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79342B-7872-4B09-94AB-F4F3AEBA991E}" type="datetime1">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345A20E-2638-44C4-9E8F-1EBDCEE11FC6}" type="datetime1">
              <a:rPr lang="en-US" smtClean="0"/>
              <a:t>5/14/2022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436914" y="2362200"/>
            <a:ext cx="7696200" cy="1472184"/>
          </a:xfrm>
        </p:spPr>
        <p:txBody>
          <a:bodyPr/>
          <a:lstStyle/>
          <a:p>
            <a:pPr algn="ctr"/>
            <a:r>
              <a:rPr lang="en-US" b="1" dirty="0">
                <a:solidFill>
                  <a:srgbClr val="C00000"/>
                </a:solidFill>
                <a:latin typeface="Calibri" pitchFamily="34" charset="0"/>
              </a:rPr>
              <a:t>Chapter 1: Introduction to Databases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3879807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1219200" y="274638"/>
            <a:ext cx="7714488" cy="639762"/>
          </a:xfrm>
        </p:spPr>
        <p:txBody>
          <a:bodyPr>
            <a:noAutofit/>
          </a:bodyPr>
          <a:lstStyle/>
          <a:p>
            <a:pPr eaLnBrk="1" hangingPunct="1"/>
            <a:r>
              <a:rPr lang="en-US" sz="2800" b="1" dirty="0">
                <a:solidFill>
                  <a:srgbClr val="C00000"/>
                </a:solidFill>
              </a:rPr>
              <a:t>Outline</a:t>
            </a:r>
          </a:p>
        </p:txBody>
      </p:sp>
      <p:sp>
        <p:nvSpPr>
          <p:cNvPr id="9220" name="Rectangle 3"/>
          <p:cNvSpPr>
            <a:spLocks noGrp="1" noChangeArrowheads="1"/>
          </p:cNvSpPr>
          <p:nvPr>
            <p:ph type="body" idx="1"/>
          </p:nvPr>
        </p:nvSpPr>
        <p:spPr>
          <a:xfrm>
            <a:off x="1295400" y="990600"/>
            <a:ext cx="7638288" cy="5257800"/>
          </a:xfrm>
        </p:spPr>
        <p:txBody>
          <a:bodyPr>
            <a:normAutofit/>
          </a:bodyPr>
          <a:lstStyle/>
          <a:p>
            <a:pPr eaLnBrk="1" hangingPunct="1">
              <a:lnSpc>
                <a:spcPct val="150000"/>
              </a:lnSpc>
              <a:buFont typeface="Wingdings" pitchFamily="2" charset="2"/>
              <a:buChar char="§"/>
            </a:pPr>
            <a:r>
              <a:rPr lang="en-US" sz="2200" dirty="0">
                <a:latin typeface="Calibri" pitchFamily="34" charset="0"/>
              </a:rPr>
              <a:t>Introduction</a:t>
            </a:r>
          </a:p>
          <a:p>
            <a:pPr marL="82296" indent="0" eaLnBrk="1" hangingPunct="1">
              <a:lnSpc>
                <a:spcPct val="150000"/>
              </a:lnSpc>
              <a:buNone/>
            </a:pPr>
            <a:r>
              <a:rPr lang="en-US" sz="2200" dirty="0">
                <a:latin typeface="Calibri" pitchFamily="34" charset="0"/>
              </a:rPr>
              <a:t>	- Basic Definitions</a:t>
            </a:r>
          </a:p>
          <a:p>
            <a:pPr marL="82296" indent="0" eaLnBrk="1" hangingPunct="1">
              <a:lnSpc>
                <a:spcPct val="150000"/>
              </a:lnSpc>
              <a:buNone/>
            </a:pPr>
            <a:r>
              <a:rPr lang="en-US" sz="2200" dirty="0">
                <a:latin typeface="Calibri" pitchFamily="34" charset="0"/>
              </a:rPr>
              <a:t>	- Typical DBMS Functionality</a:t>
            </a:r>
          </a:p>
          <a:p>
            <a:pPr marL="82296" indent="0" eaLnBrk="1" hangingPunct="1">
              <a:lnSpc>
                <a:spcPct val="150000"/>
              </a:lnSpc>
              <a:buNone/>
            </a:pPr>
            <a:r>
              <a:rPr lang="en-US" sz="2200" dirty="0">
                <a:latin typeface="Calibri" pitchFamily="34" charset="0"/>
              </a:rPr>
              <a:t>	- Example of a Database</a:t>
            </a:r>
          </a:p>
          <a:p>
            <a:pPr eaLnBrk="1" hangingPunct="1">
              <a:lnSpc>
                <a:spcPct val="150000"/>
              </a:lnSpc>
              <a:buFont typeface="Wingdings" pitchFamily="2" charset="2"/>
              <a:buChar char="§"/>
            </a:pPr>
            <a:r>
              <a:rPr lang="en-US" sz="2200" dirty="0">
                <a:latin typeface="Calibri" pitchFamily="34" charset="0"/>
              </a:rPr>
              <a:t>Characteristics of the Database Approach</a:t>
            </a:r>
          </a:p>
          <a:p>
            <a:pPr eaLnBrk="1" hangingPunct="1">
              <a:lnSpc>
                <a:spcPct val="150000"/>
              </a:lnSpc>
              <a:buFont typeface="Wingdings" pitchFamily="2" charset="2"/>
              <a:buChar char="§"/>
            </a:pPr>
            <a:r>
              <a:rPr lang="en-US" sz="2200" dirty="0">
                <a:latin typeface="Calibri" pitchFamily="34" charset="0"/>
              </a:rPr>
              <a:t>Advantages of Using the Database Approach</a:t>
            </a:r>
          </a:p>
          <a:p>
            <a:pPr eaLnBrk="1" hangingPunct="1">
              <a:lnSpc>
                <a:spcPct val="150000"/>
              </a:lnSpc>
              <a:buFont typeface="Wingdings" pitchFamily="2" charset="2"/>
              <a:buChar char="§"/>
            </a:pPr>
            <a:endParaRPr lang="en-US" sz="2200" dirty="0">
              <a:latin typeface="Calibri" pitchFamily="34"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200405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4"/>
          <p:cNvSpPr>
            <a:spLocks noGrp="1" noChangeArrowheads="1"/>
          </p:cNvSpPr>
          <p:nvPr>
            <p:ph type="title"/>
          </p:nvPr>
        </p:nvSpPr>
        <p:spPr>
          <a:xfrm>
            <a:off x="990600" y="0"/>
            <a:ext cx="7498080" cy="609600"/>
          </a:xfrm>
        </p:spPr>
        <p:txBody>
          <a:bodyPr>
            <a:normAutofit/>
          </a:bodyPr>
          <a:lstStyle/>
          <a:p>
            <a:pPr eaLnBrk="1" hangingPunct="1"/>
            <a:r>
              <a:rPr lang="en-US" sz="2400" b="1" dirty="0">
                <a:solidFill>
                  <a:srgbClr val="C00000"/>
                </a:solidFill>
                <a:effectLst/>
              </a:rPr>
              <a:t>Introduction</a:t>
            </a:r>
          </a:p>
        </p:txBody>
      </p:sp>
      <p:sp>
        <p:nvSpPr>
          <p:cNvPr id="32772" name="Rectangle 5"/>
          <p:cNvSpPr>
            <a:spLocks noGrp="1" noChangeArrowheads="1"/>
          </p:cNvSpPr>
          <p:nvPr>
            <p:ph idx="1"/>
          </p:nvPr>
        </p:nvSpPr>
        <p:spPr>
          <a:xfrm>
            <a:off x="990600" y="609600"/>
            <a:ext cx="7848600" cy="6019800"/>
          </a:xfrm>
        </p:spPr>
        <p:txBody>
          <a:bodyPr>
            <a:noAutofit/>
          </a:bodyPr>
          <a:lstStyle/>
          <a:p>
            <a:pPr eaLnBrk="1" hangingPunct="1">
              <a:lnSpc>
                <a:spcPts val="2800"/>
              </a:lnSpc>
              <a:buFont typeface="Wingdings" pitchFamily="2" charset="2"/>
              <a:buChar char="Ø"/>
            </a:pPr>
            <a:r>
              <a:rPr lang="en-US" sz="2200" b="1" dirty="0">
                <a:solidFill>
                  <a:srgbClr val="002060"/>
                </a:solidFill>
                <a:latin typeface="Calibri" pitchFamily="34" charset="0"/>
              </a:rPr>
              <a:t>Database: </a:t>
            </a:r>
            <a:r>
              <a:rPr lang="en-US" sz="2200" dirty="0">
                <a:latin typeface="Calibri" pitchFamily="34" charset="0"/>
              </a:rPr>
              <a:t>A collection of related data</a:t>
            </a:r>
          </a:p>
          <a:p>
            <a:pPr marL="708025" indent="-342900" eaLnBrk="1" hangingPunct="1">
              <a:lnSpc>
                <a:spcPts val="2800"/>
              </a:lnSpc>
              <a:buFont typeface="Wingdings" pitchFamily="2" charset="2"/>
              <a:buChar char="§"/>
            </a:pPr>
            <a:r>
              <a:rPr lang="en-US" sz="2200" b="1" dirty="0">
                <a:latin typeface="Calibri" pitchFamily="34" charset="0"/>
              </a:rPr>
              <a:t>  Data: - </a:t>
            </a:r>
            <a:r>
              <a:rPr lang="en-US" sz="2200" dirty="0">
                <a:latin typeface="Calibri" pitchFamily="34" charset="0"/>
              </a:rPr>
              <a:t>Known facts </a:t>
            </a:r>
          </a:p>
          <a:p>
            <a:pPr marL="365125" indent="0" eaLnBrk="1" hangingPunct="1">
              <a:lnSpc>
                <a:spcPts val="2800"/>
              </a:lnSpc>
              <a:buNone/>
            </a:pPr>
            <a:r>
              <a:rPr lang="en-US" sz="2200" dirty="0">
                <a:latin typeface="Calibri" pitchFamily="34" charset="0"/>
              </a:rPr>
              <a:t>                 - implicit meaning</a:t>
            </a:r>
          </a:p>
          <a:p>
            <a:pPr marL="708025" indent="-342900" eaLnBrk="1" hangingPunct="1">
              <a:lnSpc>
                <a:spcPts val="2800"/>
              </a:lnSpc>
              <a:buFont typeface="Wingdings" pitchFamily="2" charset="2"/>
              <a:buChar char="§"/>
            </a:pPr>
            <a:r>
              <a:rPr lang="en-US" sz="2200" b="1" dirty="0">
                <a:latin typeface="Calibri" pitchFamily="34" charset="0"/>
              </a:rPr>
              <a:t>Implicit Properties</a:t>
            </a:r>
          </a:p>
          <a:p>
            <a:pPr marL="82296" indent="0">
              <a:lnSpc>
                <a:spcPts val="2800"/>
              </a:lnSpc>
              <a:buNone/>
            </a:pPr>
            <a:r>
              <a:rPr lang="en-US" sz="2200" dirty="0">
                <a:latin typeface="Calibri" pitchFamily="34" charset="0"/>
              </a:rPr>
              <a:t>	- represents some aspect of the real world, sometimes </a:t>
            </a:r>
          </a:p>
          <a:p>
            <a:pPr marL="82296" indent="0">
              <a:lnSpc>
                <a:spcPts val="2800"/>
              </a:lnSpc>
              <a:buNone/>
            </a:pPr>
            <a:r>
              <a:rPr lang="en-US" sz="2200" dirty="0">
                <a:latin typeface="Calibri" pitchFamily="34" charset="0"/>
              </a:rPr>
              <a:t>                called the </a:t>
            </a:r>
            <a:r>
              <a:rPr lang="en-US" sz="2200" b="1" dirty="0">
                <a:latin typeface="Calibri" pitchFamily="34" charset="0"/>
              </a:rPr>
              <a:t>miniworld </a:t>
            </a:r>
          </a:p>
          <a:p>
            <a:pPr marL="82296" indent="0">
              <a:lnSpc>
                <a:spcPts val="2800"/>
              </a:lnSpc>
              <a:buNone/>
            </a:pPr>
            <a:r>
              <a:rPr lang="en-US" sz="2200" dirty="0">
                <a:latin typeface="Calibri" pitchFamily="34" charset="0"/>
              </a:rPr>
              <a:t>              - logically coherent collection of data with some inherent</a:t>
            </a:r>
          </a:p>
          <a:p>
            <a:pPr marL="82296" indent="0">
              <a:lnSpc>
                <a:spcPts val="2800"/>
              </a:lnSpc>
              <a:buNone/>
            </a:pPr>
            <a:r>
              <a:rPr lang="en-US" sz="2200" dirty="0">
                <a:latin typeface="Calibri" pitchFamily="34" charset="0"/>
              </a:rPr>
              <a:t>                meaning</a:t>
            </a:r>
          </a:p>
          <a:p>
            <a:pPr marL="82296" indent="0">
              <a:lnSpc>
                <a:spcPts val="2800"/>
              </a:lnSpc>
              <a:buNone/>
            </a:pPr>
            <a:r>
              <a:rPr lang="en-US" sz="2200" dirty="0">
                <a:latin typeface="Calibri" pitchFamily="34" charset="0"/>
              </a:rPr>
              <a:t>              - designed, built, and populated with data for a specific  </a:t>
            </a:r>
          </a:p>
          <a:p>
            <a:pPr marL="82296" indent="0">
              <a:lnSpc>
                <a:spcPts val="2800"/>
              </a:lnSpc>
              <a:buNone/>
            </a:pPr>
            <a:r>
              <a:rPr lang="en-US" sz="2200" dirty="0">
                <a:latin typeface="Calibri" pitchFamily="34" charset="0"/>
              </a:rPr>
              <a:t>                purpose</a:t>
            </a:r>
          </a:p>
          <a:p>
            <a:pPr marL="708025" indent="-342900">
              <a:lnSpc>
                <a:spcPts val="2800"/>
              </a:lnSpc>
              <a:buFont typeface="Wingdings" pitchFamily="2" charset="2"/>
              <a:buChar char="§"/>
            </a:pPr>
            <a:r>
              <a:rPr lang="en-US" sz="2200" dirty="0">
                <a:latin typeface="Calibri" pitchFamily="34" charset="0"/>
              </a:rPr>
              <a:t>Database </a:t>
            </a:r>
          </a:p>
          <a:p>
            <a:pPr marL="973138" indent="0">
              <a:lnSpc>
                <a:spcPts val="2800"/>
              </a:lnSpc>
              <a:buNone/>
            </a:pPr>
            <a:r>
              <a:rPr lang="en-US" sz="2200" dirty="0">
                <a:latin typeface="Calibri" pitchFamily="34" charset="0"/>
              </a:rPr>
              <a:t>       -  any size and complexity</a:t>
            </a:r>
          </a:p>
          <a:p>
            <a:pPr marL="1597025" indent="-217488">
              <a:lnSpc>
                <a:spcPts val="2800"/>
              </a:lnSpc>
              <a:buNone/>
            </a:pPr>
            <a:r>
              <a:rPr lang="en-US" sz="2200" dirty="0">
                <a:latin typeface="Calibri" pitchFamily="34" charset="0"/>
              </a:rPr>
              <a:t> - may be generated and maintained manually or it may  be computerized</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587940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76200"/>
            <a:ext cx="7924800" cy="5867400"/>
          </a:xfrm>
        </p:spPr>
        <p:txBody>
          <a:bodyPr>
            <a:normAutofit fontScale="85000" lnSpcReduction="10000"/>
          </a:bodyPr>
          <a:lstStyle/>
          <a:p>
            <a:pPr>
              <a:lnSpc>
                <a:spcPts val="2800"/>
              </a:lnSpc>
              <a:buFont typeface="Wingdings" pitchFamily="2" charset="2"/>
              <a:buChar char="Ø"/>
            </a:pPr>
            <a:r>
              <a:rPr lang="en-US" sz="2600" b="1" dirty="0">
                <a:solidFill>
                  <a:srgbClr val="002060"/>
                </a:solidFill>
                <a:latin typeface="Calibri" pitchFamily="34" charset="0"/>
              </a:rPr>
              <a:t>Database Management System (DBMS):</a:t>
            </a:r>
          </a:p>
          <a:p>
            <a:pPr algn="just">
              <a:lnSpc>
                <a:spcPts val="2800"/>
              </a:lnSpc>
              <a:buFont typeface="Wingdings" pitchFamily="2" charset="2"/>
              <a:buChar char="§"/>
            </a:pPr>
            <a:r>
              <a:rPr lang="en-US" sz="2400" dirty="0">
                <a:latin typeface="Calibri" pitchFamily="34" charset="0"/>
              </a:rPr>
              <a:t>General-purpose software system that facilitates the processes of </a:t>
            </a:r>
          </a:p>
          <a:p>
            <a:pPr marL="406400" indent="0" algn="just">
              <a:lnSpc>
                <a:spcPts val="2800"/>
              </a:lnSpc>
              <a:buNone/>
            </a:pPr>
            <a:r>
              <a:rPr lang="en-US" sz="2400" dirty="0">
                <a:latin typeface="Calibri" pitchFamily="34" charset="0"/>
              </a:rPr>
              <a:t>     -  Defining</a:t>
            </a:r>
          </a:p>
          <a:p>
            <a:pPr marL="406400" indent="0" algn="just">
              <a:lnSpc>
                <a:spcPts val="2800"/>
              </a:lnSpc>
              <a:buNone/>
            </a:pPr>
            <a:r>
              <a:rPr lang="en-US" sz="2400" dirty="0">
                <a:latin typeface="Calibri" pitchFamily="34" charset="0"/>
              </a:rPr>
              <a:t>     -  constructing</a:t>
            </a:r>
          </a:p>
          <a:p>
            <a:pPr marL="406400" indent="0" algn="just">
              <a:lnSpc>
                <a:spcPts val="2800"/>
              </a:lnSpc>
              <a:buNone/>
            </a:pPr>
            <a:r>
              <a:rPr lang="en-US" sz="2400" dirty="0">
                <a:latin typeface="Calibri" pitchFamily="34" charset="0"/>
              </a:rPr>
              <a:t>     -  manipulating  and </a:t>
            </a:r>
          </a:p>
          <a:p>
            <a:pPr marL="406400" indent="0" algn="just">
              <a:lnSpc>
                <a:spcPts val="2800"/>
              </a:lnSpc>
              <a:buNone/>
            </a:pPr>
            <a:r>
              <a:rPr lang="en-US" sz="2400" dirty="0">
                <a:latin typeface="Calibri" pitchFamily="34" charset="0"/>
              </a:rPr>
              <a:t>     -  sharing databases among various users and applications.</a:t>
            </a:r>
          </a:p>
          <a:p>
            <a:pPr>
              <a:lnSpc>
                <a:spcPts val="2800"/>
              </a:lnSpc>
              <a:buFont typeface="Wingdings" pitchFamily="2" charset="2"/>
              <a:buChar char="§"/>
            </a:pPr>
            <a:r>
              <a:rPr lang="en-US" sz="2400" dirty="0">
                <a:latin typeface="Calibri" pitchFamily="34" charset="0"/>
              </a:rPr>
              <a:t>Functions</a:t>
            </a:r>
          </a:p>
          <a:p>
            <a:pPr marL="82296" indent="0" algn="just">
              <a:lnSpc>
                <a:spcPts val="2800"/>
              </a:lnSpc>
              <a:buNone/>
            </a:pPr>
            <a:r>
              <a:rPr lang="en-US" sz="2400" dirty="0">
                <a:latin typeface="Calibri" pitchFamily="34" charset="0"/>
              </a:rPr>
              <a:t>     -  protecting the database: </a:t>
            </a:r>
          </a:p>
          <a:p>
            <a:pPr marL="82296" indent="0" algn="just">
              <a:lnSpc>
                <a:spcPts val="2800"/>
              </a:lnSpc>
              <a:buNone/>
            </a:pPr>
            <a:r>
              <a:rPr lang="en-US" sz="2400" dirty="0">
                <a:latin typeface="Calibri" pitchFamily="34" charset="0"/>
              </a:rPr>
              <a:t>                                                    system protection </a:t>
            </a:r>
          </a:p>
          <a:p>
            <a:pPr marL="82296" indent="0" algn="just">
              <a:lnSpc>
                <a:spcPts val="2800"/>
              </a:lnSpc>
              <a:buNone/>
            </a:pPr>
            <a:r>
              <a:rPr lang="en-US" sz="2400" dirty="0">
                <a:latin typeface="Calibri" pitchFamily="34" charset="0"/>
              </a:rPr>
              <a:t>                                                    security protection</a:t>
            </a:r>
          </a:p>
          <a:p>
            <a:pPr marL="82296" indent="0" algn="just">
              <a:lnSpc>
                <a:spcPts val="2800"/>
              </a:lnSpc>
              <a:buNone/>
            </a:pPr>
            <a:r>
              <a:rPr lang="en-US" sz="2400" dirty="0">
                <a:latin typeface="Calibri" pitchFamily="34" charset="0"/>
              </a:rPr>
              <a:t>     - maintaining it over a long period of time</a:t>
            </a:r>
          </a:p>
          <a:p>
            <a:pPr marL="82296" indent="0">
              <a:lnSpc>
                <a:spcPts val="2800"/>
              </a:lnSpc>
              <a:buNone/>
            </a:pPr>
            <a:endParaRPr lang="en-US" sz="2400" dirty="0"/>
          </a:p>
          <a:p>
            <a:pPr marL="82296" indent="0">
              <a:lnSpc>
                <a:spcPts val="2800"/>
              </a:lnSpc>
              <a:buNone/>
            </a:pPr>
            <a:r>
              <a:rPr lang="en-US" sz="2400" dirty="0"/>
              <a:t>  </a:t>
            </a:r>
            <a:r>
              <a:rPr lang="en-US" sz="2400" b="1" dirty="0">
                <a:solidFill>
                  <a:srgbClr val="C00000"/>
                </a:solidFill>
              </a:rPr>
              <a:t>Database + DBMS software = Database System</a:t>
            </a:r>
            <a:endParaRPr lang="en-US" sz="2200" b="1" dirty="0">
              <a:solidFill>
                <a:srgbClr val="C00000"/>
              </a:solidFill>
              <a:latin typeface="Calibri" pitchFamily="34"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1353440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a:t>
            </a:fld>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029" y="56024"/>
            <a:ext cx="5410200" cy="6192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133600" y="6375791"/>
            <a:ext cx="5715000" cy="369332"/>
          </a:xfrm>
          <a:prstGeom prst="rect">
            <a:avLst/>
          </a:prstGeom>
          <a:noFill/>
        </p:spPr>
        <p:txBody>
          <a:bodyPr wrap="square" rtlCol="0">
            <a:spAutoFit/>
          </a:bodyPr>
          <a:lstStyle/>
          <a:p>
            <a:r>
              <a:rPr lang="en-US" b="1" dirty="0"/>
              <a:t>Fig: A Simplified Database System Environment</a:t>
            </a:r>
          </a:p>
        </p:txBody>
      </p:sp>
    </p:spTree>
    <p:extLst>
      <p:ext uri="{BB962C8B-B14F-4D97-AF65-F5344CB8AC3E}">
        <p14:creationId xmlns:p14="http://schemas.microsoft.com/office/powerpoint/2010/main" val="1079970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4"/>
          <p:cNvSpPr>
            <a:spLocks noGrp="1" noChangeArrowheads="1"/>
          </p:cNvSpPr>
          <p:nvPr>
            <p:ph type="title"/>
          </p:nvPr>
        </p:nvSpPr>
        <p:spPr>
          <a:xfrm>
            <a:off x="1066800" y="152400"/>
            <a:ext cx="7714488" cy="715962"/>
          </a:xfrm>
        </p:spPr>
        <p:txBody>
          <a:bodyPr>
            <a:noAutofit/>
          </a:bodyPr>
          <a:lstStyle/>
          <a:p>
            <a:pPr eaLnBrk="1" hangingPunct="1"/>
            <a:r>
              <a:rPr lang="en-US" sz="2400" b="1" dirty="0">
                <a:solidFill>
                  <a:srgbClr val="002060"/>
                </a:solidFill>
                <a:effectLst/>
                <a:latin typeface="Calibri" pitchFamily="34" charset="0"/>
              </a:rPr>
              <a:t>Example of a Database</a:t>
            </a:r>
            <a:br>
              <a:rPr lang="en-US" sz="2400" b="1" dirty="0">
                <a:solidFill>
                  <a:srgbClr val="002060"/>
                </a:solidFill>
                <a:effectLst/>
                <a:latin typeface="Calibri" pitchFamily="34" charset="0"/>
              </a:rPr>
            </a:br>
            <a:endParaRPr lang="en-US" sz="2400" b="1" dirty="0">
              <a:solidFill>
                <a:srgbClr val="002060"/>
              </a:solidFill>
              <a:effectLst/>
              <a:latin typeface="Calibri" pitchFamily="34" charset="0"/>
            </a:endParaRPr>
          </a:p>
        </p:txBody>
      </p:sp>
      <p:sp>
        <p:nvSpPr>
          <p:cNvPr id="39940" name="Rectangle 5"/>
          <p:cNvSpPr>
            <a:spLocks noGrp="1" noChangeArrowheads="1"/>
          </p:cNvSpPr>
          <p:nvPr>
            <p:ph idx="1"/>
          </p:nvPr>
        </p:nvSpPr>
        <p:spPr>
          <a:xfrm>
            <a:off x="990600" y="685800"/>
            <a:ext cx="8153400" cy="5715000"/>
          </a:xfrm>
        </p:spPr>
        <p:txBody>
          <a:bodyPr>
            <a:normAutofit fontScale="92500"/>
          </a:bodyPr>
          <a:lstStyle/>
          <a:p>
            <a:pPr eaLnBrk="1" hangingPunct="1">
              <a:lnSpc>
                <a:spcPct val="150000"/>
              </a:lnSpc>
              <a:buFont typeface="Wingdings" pitchFamily="2" charset="2"/>
              <a:buChar char="§"/>
            </a:pPr>
            <a:r>
              <a:rPr lang="en-US" sz="2200" b="1" dirty="0"/>
              <a:t>Mini-world for the example:</a:t>
            </a:r>
          </a:p>
          <a:p>
            <a:pPr marL="682625" indent="-188913" algn="just">
              <a:lnSpc>
                <a:spcPct val="150000"/>
              </a:lnSpc>
              <a:buFont typeface="Arial" pitchFamily="34" charset="0"/>
              <a:buChar char="•"/>
            </a:pPr>
            <a:r>
              <a:rPr lang="en-US" sz="2200" b="1" dirty="0"/>
              <a:t>UNIVERSITY</a:t>
            </a:r>
            <a:r>
              <a:rPr lang="en-US" sz="2200" dirty="0"/>
              <a:t> database for maintaining information concerning students, courses, and grades in a university environment </a:t>
            </a:r>
          </a:p>
          <a:p>
            <a:pPr marL="509588" indent="142875">
              <a:lnSpc>
                <a:spcPct val="150000"/>
              </a:lnSpc>
              <a:buFont typeface="Arial" pitchFamily="34" charset="0"/>
              <a:buChar char="•"/>
            </a:pPr>
            <a:r>
              <a:rPr lang="en-US" sz="2200" b="1" dirty="0"/>
              <a:t>Some mini-world </a:t>
            </a:r>
            <a:r>
              <a:rPr lang="en-US" sz="2200" b="1" i="1" dirty="0"/>
              <a:t>entities</a:t>
            </a:r>
            <a:r>
              <a:rPr lang="en-US" sz="2200" b="1" dirty="0"/>
              <a:t>:</a:t>
            </a:r>
          </a:p>
          <a:p>
            <a:pPr marL="676275" lvl="1" indent="223838" eaLnBrk="1" hangingPunct="1">
              <a:lnSpc>
                <a:spcPct val="150000"/>
              </a:lnSpc>
              <a:buFont typeface="+mj-lt"/>
              <a:buAutoNum type="arabicPeriod"/>
            </a:pPr>
            <a:r>
              <a:rPr lang="en-US" sz="2200" dirty="0"/>
              <a:t>STUDENT file: record on each student</a:t>
            </a:r>
          </a:p>
          <a:p>
            <a:pPr marL="676275" lvl="1" indent="223838">
              <a:lnSpc>
                <a:spcPct val="150000"/>
              </a:lnSpc>
              <a:buFont typeface="+mj-lt"/>
              <a:buAutoNum type="arabicPeriod"/>
            </a:pPr>
            <a:r>
              <a:rPr lang="en-US" sz="2200" dirty="0"/>
              <a:t>COURSE file: record on each course</a:t>
            </a:r>
          </a:p>
          <a:p>
            <a:pPr marL="676275" lvl="1" indent="223838">
              <a:lnSpc>
                <a:spcPct val="150000"/>
              </a:lnSpc>
              <a:buFont typeface="+mj-lt"/>
              <a:buAutoNum type="arabicPeriod"/>
            </a:pPr>
            <a:r>
              <a:rPr lang="en-US" sz="2200" dirty="0"/>
              <a:t>SECTION file: record on each section of a course</a:t>
            </a:r>
          </a:p>
          <a:p>
            <a:pPr marL="676275" lvl="1" indent="223838">
              <a:lnSpc>
                <a:spcPct val="150000"/>
              </a:lnSpc>
              <a:buFont typeface="+mj-lt"/>
              <a:buAutoNum type="arabicPeriod"/>
            </a:pPr>
            <a:r>
              <a:rPr lang="en-US" sz="2200" dirty="0"/>
              <a:t>GRADE_REPORT file: stores the grades</a:t>
            </a:r>
          </a:p>
          <a:p>
            <a:pPr marL="676275" lvl="1" indent="223838">
              <a:lnSpc>
                <a:spcPct val="150000"/>
              </a:lnSpc>
              <a:buFont typeface="+mj-lt"/>
              <a:buAutoNum type="arabicPeriod"/>
            </a:pPr>
            <a:r>
              <a:rPr lang="en-US" sz="2200" dirty="0"/>
              <a:t>PREREQUISITE file : stores the prerequisites of each  course</a:t>
            </a:r>
          </a:p>
        </p:txBody>
      </p:sp>
      <p:sp>
        <p:nvSpPr>
          <p:cNvPr id="2" name="Slide Number Placeholder 1"/>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679689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498080" cy="639762"/>
          </a:xfrm>
        </p:spPr>
        <p:txBody>
          <a:bodyPr>
            <a:normAutofit/>
          </a:bodyPr>
          <a:lstStyle/>
          <a:p>
            <a:r>
              <a:rPr lang="en-US" sz="2400" b="1" dirty="0">
                <a:solidFill>
                  <a:srgbClr val="0070C0"/>
                </a:solidFill>
                <a:effectLst/>
                <a:latin typeface="Calibri" pitchFamily="34" charset="0"/>
              </a:rPr>
              <a:t>Defining a UNIVERSITY database</a:t>
            </a:r>
          </a:p>
        </p:txBody>
      </p:sp>
      <p:sp>
        <p:nvSpPr>
          <p:cNvPr id="3" name="Content Placeholder 2"/>
          <p:cNvSpPr>
            <a:spLocks noGrp="1"/>
          </p:cNvSpPr>
          <p:nvPr>
            <p:ph idx="1"/>
          </p:nvPr>
        </p:nvSpPr>
        <p:spPr>
          <a:xfrm>
            <a:off x="990600" y="609600"/>
            <a:ext cx="8077200" cy="5943600"/>
          </a:xfrm>
        </p:spPr>
        <p:txBody>
          <a:bodyPr>
            <a:normAutofit lnSpcReduction="10000"/>
          </a:bodyPr>
          <a:lstStyle/>
          <a:p>
            <a:pPr algn="just">
              <a:lnSpc>
                <a:spcPct val="150000"/>
              </a:lnSpc>
              <a:buFont typeface="Wingdings" pitchFamily="2" charset="2"/>
              <a:buChar char="Ø"/>
            </a:pPr>
            <a:r>
              <a:rPr lang="en-US" sz="2200" dirty="0">
                <a:latin typeface="Calibri" pitchFamily="34" charset="0"/>
              </a:rPr>
              <a:t>Specify data elements to be stored in each record</a:t>
            </a:r>
          </a:p>
          <a:p>
            <a:pPr marL="511175" indent="201613" algn="just">
              <a:lnSpc>
                <a:spcPct val="150000"/>
              </a:lnSpc>
              <a:buFont typeface="Wingdings" pitchFamily="2" charset="2"/>
              <a:buChar char="§"/>
            </a:pPr>
            <a:r>
              <a:rPr lang="en-US" sz="2200" dirty="0">
                <a:latin typeface="Calibri" pitchFamily="34" charset="0"/>
              </a:rPr>
              <a:t> For example:</a:t>
            </a:r>
          </a:p>
          <a:p>
            <a:pPr marL="1030288" indent="-174625" algn="just">
              <a:lnSpc>
                <a:spcPct val="150000"/>
              </a:lnSpc>
              <a:buFont typeface="Arial" pitchFamily="34" charset="0"/>
              <a:buChar char="•"/>
            </a:pPr>
            <a:r>
              <a:rPr lang="en-US" sz="2200" dirty="0">
                <a:latin typeface="Calibri" pitchFamily="34" charset="0"/>
              </a:rPr>
              <a:t>each STUDENT record includes data to represent the student’s Name, Student_number, Class, Major </a:t>
            </a:r>
          </a:p>
          <a:p>
            <a:pPr marL="1030288" indent="-174625" algn="just">
              <a:lnSpc>
                <a:spcPct val="150000"/>
              </a:lnSpc>
              <a:buFont typeface="Arial" pitchFamily="34" charset="0"/>
              <a:buChar char="•"/>
            </a:pPr>
            <a:r>
              <a:rPr lang="en-US" sz="2200" dirty="0">
                <a:latin typeface="Calibri" pitchFamily="34" charset="0"/>
              </a:rPr>
              <a:t>each COURSE record includes data to represent the course_name, Course_number, Credit_hours and Department</a:t>
            </a:r>
          </a:p>
          <a:p>
            <a:pPr algn="just">
              <a:lnSpc>
                <a:spcPct val="150000"/>
              </a:lnSpc>
              <a:buFont typeface="Wingdings" pitchFamily="2" charset="2"/>
              <a:buChar char="Ø"/>
            </a:pPr>
            <a:r>
              <a:rPr lang="en-US" sz="2200" dirty="0">
                <a:latin typeface="Calibri" pitchFamily="34" charset="0"/>
              </a:rPr>
              <a:t>Specify a data type for each data element within a record</a:t>
            </a:r>
          </a:p>
          <a:p>
            <a:pPr marL="623888" indent="115888" algn="just">
              <a:lnSpc>
                <a:spcPct val="150000"/>
              </a:lnSpc>
              <a:buFont typeface="Wingdings" pitchFamily="2" charset="2"/>
              <a:buChar char="§"/>
            </a:pPr>
            <a:r>
              <a:rPr lang="en-US" sz="2200" dirty="0">
                <a:latin typeface="Calibri" pitchFamily="34" charset="0"/>
              </a:rPr>
              <a:t>For example:</a:t>
            </a:r>
          </a:p>
          <a:p>
            <a:pPr marL="1089025" indent="-233363" algn="just">
              <a:lnSpc>
                <a:spcPct val="150000"/>
              </a:lnSpc>
              <a:buFont typeface="Arial" pitchFamily="34" charset="0"/>
              <a:buChar char="•"/>
            </a:pPr>
            <a:r>
              <a:rPr lang="en-US" sz="2200" dirty="0">
                <a:latin typeface="Calibri" pitchFamily="34" charset="0"/>
              </a:rPr>
              <a:t>student’s Name is a string of alphabetic characters</a:t>
            </a:r>
          </a:p>
          <a:p>
            <a:pPr marL="1089025" indent="-233363" algn="just">
              <a:lnSpc>
                <a:spcPct val="150000"/>
              </a:lnSpc>
              <a:buFont typeface="Arial" pitchFamily="34" charset="0"/>
              <a:buChar char="•"/>
            </a:pPr>
            <a:r>
              <a:rPr lang="en-US" sz="2200" dirty="0">
                <a:latin typeface="Calibri" pitchFamily="34" charset="0"/>
              </a:rPr>
              <a:t> </a:t>
            </a:r>
            <a:r>
              <a:rPr lang="en-US" sz="2200" dirty="0" err="1">
                <a:latin typeface="Calibri" pitchFamily="34" charset="0"/>
              </a:rPr>
              <a:t>student_number</a:t>
            </a:r>
            <a:r>
              <a:rPr lang="en-US" sz="2200" dirty="0">
                <a:latin typeface="Calibri" pitchFamily="34" charset="0"/>
              </a:rPr>
              <a:t> is an integer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1703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5232" y="0"/>
            <a:ext cx="502285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524000"/>
            <a:ext cx="6072586" cy="186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2614" y="3304944"/>
            <a:ext cx="6877636" cy="271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52600" y="6183868"/>
            <a:ext cx="6934200" cy="369332"/>
          </a:xfrm>
          <a:prstGeom prst="rect">
            <a:avLst/>
          </a:prstGeom>
          <a:noFill/>
        </p:spPr>
        <p:txBody>
          <a:bodyPr wrap="square" rtlCol="0">
            <a:spAutoFit/>
          </a:bodyPr>
          <a:lstStyle/>
          <a:p>
            <a:r>
              <a:rPr lang="en-US" dirty="0"/>
              <a:t>Fig 1.2a : A database that stores student and course information</a:t>
            </a:r>
          </a:p>
        </p:txBody>
      </p:sp>
      <p:sp>
        <p:nvSpPr>
          <p:cNvPr id="2" name="Slide Number Placeholder 1"/>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847879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81000"/>
            <a:ext cx="4325964"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819400"/>
            <a:ext cx="5149248" cy="2064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447800" y="5334000"/>
            <a:ext cx="7239000" cy="369332"/>
          </a:xfrm>
          <a:prstGeom prst="rect">
            <a:avLst/>
          </a:prstGeom>
          <a:noFill/>
        </p:spPr>
        <p:txBody>
          <a:bodyPr wrap="square" rtlCol="0">
            <a:spAutoFit/>
          </a:bodyPr>
          <a:lstStyle/>
          <a:p>
            <a:r>
              <a:rPr lang="en-US" dirty="0"/>
              <a:t>Fig 1.2b : A database that stores student and course information</a:t>
            </a:r>
          </a:p>
        </p:txBody>
      </p:sp>
      <p:sp>
        <p:nvSpPr>
          <p:cNvPr id="2" name="Slide Number Placeholder 1"/>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653044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498080" cy="487362"/>
          </a:xfrm>
        </p:spPr>
        <p:txBody>
          <a:bodyPr>
            <a:normAutofit/>
          </a:bodyPr>
          <a:lstStyle/>
          <a:p>
            <a:r>
              <a:rPr lang="en-US" sz="2400" b="1" dirty="0">
                <a:solidFill>
                  <a:srgbClr val="0070C0"/>
                </a:solidFill>
                <a:effectLst/>
                <a:latin typeface="Calibri" pitchFamily="34" charset="0"/>
              </a:rPr>
              <a:t>Constructing the UNIVERSITY database</a:t>
            </a:r>
          </a:p>
        </p:txBody>
      </p:sp>
      <p:sp>
        <p:nvSpPr>
          <p:cNvPr id="3" name="Content Placeholder 2"/>
          <p:cNvSpPr>
            <a:spLocks noGrp="1"/>
          </p:cNvSpPr>
          <p:nvPr>
            <p:ph idx="1"/>
          </p:nvPr>
        </p:nvSpPr>
        <p:spPr>
          <a:xfrm>
            <a:off x="1066800" y="685800"/>
            <a:ext cx="7848600" cy="4800600"/>
          </a:xfrm>
        </p:spPr>
        <p:txBody>
          <a:bodyPr>
            <a:normAutofit/>
          </a:bodyPr>
          <a:lstStyle/>
          <a:p>
            <a:pPr marL="517525" indent="-342900" algn="just">
              <a:lnSpc>
                <a:spcPct val="150000"/>
              </a:lnSpc>
              <a:buFont typeface="Wingdings" pitchFamily="2" charset="2"/>
              <a:buChar char="Ø"/>
            </a:pPr>
            <a:r>
              <a:rPr lang="en-US" sz="2200" dirty="0">
                <a:latin typeface="Calibri" pitchFamily="34" charset="0"/>
              </a:rPr>
              <a:t>store data to represent each student, course, section, grade report, and prerequisite as a record in the appropriate file</a:t>
            </a:r>
            <a:endParaRPr lang="en-US" sz="2400" dirty="0"/>
          </a:p>
          <a:p>
            <a:pPr marL="517525" indent="-342900" algn="just">
              <a:lnSpc>
                <a:spcPct val="150000"/>
              </a:lnSpc>
              <a:buFont typeface="Wingdings" pitchFamily="2" charset="2"/>
              <a:buChar char="Ø"/>
            </a:pPr>
            <a:r>
              <a:rPr lang="en-US" sz="2200" dirty="0">
                <a:latin typeface="Calibri" pitchFamily="34" charset="0"/>
              </a:rPr>
              <a:t>records in the various files may be related</a:t>
            </a:r>
          </a:p>
          <a:p>
            <a:pPr marL="517525" indent="-9525" algn="just">
              <a:lnSpc>
                <a:spcPct val="150000"/>
              </a:lnSpc>
              <a:buFont typeface="Wingdings" pitchFamily="2" charset="2"/>
              <a:buChar char="§"/>
            </a:pPr>
            <a:r>
              <a:rPr lang="en-US" sz="2200" dirty="0">
                <a:latin typeface="Calibri" pitchFamily="34" charset="0"/>
              </a:rPr>
              <a:t> Example:</a:t>
            </a:r>
          </a:p>
          <a:p>
            <a:pPr marL="1146175" indent="-406400" algn="just">
              <a:lnSpc>
                <a:spcPct val="150000"/>
              </a:lnSpc>
              <a:buNone/>
            </a:pPr>
            <a:r>
              <a:rPr lang="en-US" sz="2200" dirty="0">
                <a:latin typeface="Calibri" pitchFamily="34" charset="0"/>
              </a:rPr>
              <a:t>    - The record for Smith in the STUDENT file is related to two records in the GRADE_REPORT file that specify Smith’s grades in two sections.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2756821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2238"/>
            <a:ext cx="7714488" cy="487362"/>
          </a:xfrm>
        </p:spPr>
        <p:txBody>
          <a:bodyPr>
            <a:normAutofit/>
          </a:bodyPr>
          <a:lstStyle/>
          <a:p>
            <a:r>
              <a:rPr lang="en-US" sz="2400" b="1" dirty="0">
                <a:solidFill>
                  <a:srgbClr val="0070C0"/>
                </a:solidFill>
                <a:effectLst/>
                <a:latin typeface="Calibri" pitchFamily="34" charset="0"/>
              </a:rPr>
              <a:t>Manipulating a UNIVERSITY database</a:t>
            </a:r>
          </a:p>
        </p:txBody>
      </p:sp>
      <p:sp>
        <p:nvSpPr>
          <p:cNvPr id="3" name="Content Placeholder 2"/>
          <p:cNvSpPr>
            <a:spLocks noGrp="1"/>
          </p:cNvSpPr>
          <p:nvPr>
            <p:ph idx="1"/>
          </p:nvPr>
        </p:nvSpPr>
        <p:spPr>
          <a:xfrm>
            <a:off x="1143000" y="685800"/>
            <a:ext cx="7848600" cy="5562600"/>
          </a:xfrm>
        </p:spPr>
        <p:txBody>
          <a:bodyPr>
            <a:noAutofit/>
          </a:bodyPr>
          <a:lstStyle/>
          <a:p>
            <a:pPr algn="just">
              <a:lnSpc>
                <a:spcPct val="150000"/>
              </a:lnSpc>
              <a:buFont typeface="Wingdings" pitchFamily="2" charset="2"/>
              <a:buChar char="Ø"/>
            </a:pPr>
            <a:r>
              <a:rPr lang="en-US" sz="2200" dirty="0">
                <a:latin typeface="Calibri" pitchFamily="34" charset="0"/>
              </a:rPr>
              <a:t>involves querying and updating.</a:t>
            </a:r>
          </a:p>
          <a:p>
            <a:pPr marL="365125" indent="-74613" algn="just">
              <a:lnSpc>
                <a:spcPct val="150000"/>
              </a:lnSpc>
              <a:buFont typeface="Wingdings" pitchFamily="2" charset="2"/>
              <a:buChar char="§"/>
            </a:pPr>
            <a:r>
              <a:rPr lang="en-US" sz="2200" b="1" dirty="0">
                <a:solidFill>
                  <a:schemeClr val="accent6">
                    <a:lumMod val="50000"/>
                  </a:schemeClr>
                </a:solidFill>
                <a:latin typeface="Calibri" pitchFamily="34" charset="0"/>
              </a:rPr>
              <a:t> </a:t>
            </a:r>
            <a:r>
              <a:rPr lang="en-US" sz="2200" b="1" dirty="0">
                <a:latin typeface="Calibri" pitchFamily="34" charset="0"/>
              </a:rPr>
              <a:t>Examples of queries:</a:t>
            </a:r>
          </a:p>
          <a:p>
            <a:pPr marL="690563" indent="-182563" algn="just">
              <a:lnSpc>
                <a:spcPct val="150000"/>
              </a:lnSpc>
              <a:buFont typeface="Arial" pitchFamily="34" charset="0"/>
              <a:buChar char="•"/>
            </a:pPr>
            <a:r>
              <a:rPr lang="en-US" sz="2200" dirty="0">
                <a:latin typeface="Calibri" pitchFamily="34" charset="0"/>
              </a:rPr>
              <a:t>Retrieve the transcript—a list of all courses and grades—of       </a:t>
            </a:r>
          </a:p>
          <a:p>
            <a:pPr marL="508000" indent="0" algn="just">
              <a:lnSpc>
                <a:spcPct val="150000"/>
              </a:lnSpc>
              <a:buNone/>
            </a:pPr>
            <a:r>
              <a:rPr lang="en-US" sz="2200" dirty="0">
                <a:latin typeface="Calibri" pitchFamily="34" charset="0"/>
              </a:rPr>
              <a:t>   ‘Smith’</a:t>
            </a:r>
          </a:p>
          <a:p>
            <a:pPr marL="690563" indent="-182563" algn="just">
              <a:lnSpc>
                <a:spcPct val="150000"/>
              </a:lnSpc>
              <a:buFont typeface="Arial" pitchFamily="34" charset="0"/>
              <a:buChar char="•"/>
            </a:pPr>
            <a:r>
              <a:rPr lang="en-US" sz="2200" dirty="0">
                <a:latin typeface="Calibri" pitchFamily="34" charset="0"/>
              </a:rPr>
              <a:t>List the prerequisites of the ‘Database’ course</a:t>
            </a:r>
          </a:p>
          <a:p>
            <a:pPr marL="365125" indent="-74613" algn="just">
              <a:lnSpc>
                <a:spcPct val="150000"/>
              </a:lnSpc>
              <a:buFont typeface="Wingdings" pitchFamily="2" charset="2"/>
              <a:buChar char="§"/>
            </a:pPr>
            <a:r>
              <a:rPr lang="en-US" sz="2200" b="1" dirty="0">
                <a:solidFill>
                  <a:schemeClr val="accent6">
                    <a:lumMod val="50000"/>
                  </a:schemeClr>
                </a:solidFill>
                <a:latin typeface="Calibri" pitchFamily="34" charset="0"/>
              </a:rPr>
              <a:t> </a:t>
            </a:r>
            <a:r>
              <a:rPr lang="en-US" sz="2200" b="1" dirty="0">
                <a:latin typeface="Calibri" pitchFamily="34" charset="0"/>
              </a:rPr>
              <a:t>Examples of updates :</a:t>
            </a:r>
          </a:p>
          <a:p>
            <a:pPr marL="682625" indent="-174625" algn="just">
              <a:lnSpc>
                <a:spcPct val="150000"/>
              </a:lnSpc>
              <a:buFont typeface="Arial" pitchFamily="34" charset="0"/>
              <a:buChar char="•"/>
            </a:pPr>
            <a:r>
              <a:rPr lang="en-US" sz="2200" dirty="0">
                <a:latin typeface="Calibri" pitchFamily="34" charset="0"/>
              </a:rPr>
              <a:t>Create a new section for the ‘Database’ course for the      semester  fall 2008</a:t>
            </a:r>
          </a:p>
          <a:p>
            <a:pPr marL="682625" indent="-174625" algn="just">
              <a:lnSpc>
                <a:spcPct val="150000"/>
              </a:lnSpc>
              <a:buFont typeface="Arial" pitchFamily="34" charset="0"/>
              <a:buChar char="•"/>
            </a:pPr>
            <a:r>
              <a:rPr lang="en-US" sz="2200" dirty="0">
                <a:latin typeface="Calibri" pitchFamily="34" charset="0"/>
              </a:rPr>
              <a:t> Enter a grade of ‘A’ for ‘Smith’ in the ‘discrete mathematical  </a:t>
            </a:r>
          </a:p>
          <a:p>
            <a:pPr marL="508000" indent="0" algn="just">
              <a:lnSpc>
                <a:spcPct val="150000"/>
              </a:lnSpc>
              <a:buNone/>
            </a:pPr>
            <a:r>
              <a:rPr lang="en-US" sz="2200" dirty="0">
                <a:latin typeface="Calibri" pitchFamily="34" charset="0"/>
              </a:rPr>
              <a:t>    structure’ section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192064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2312" y="0"/>
            <a:ext cx="7714488" cy="487362"/>
          </a:xfrm>
        </p:spPr>
        <p:txBody>
          <a:bodyPr>
            <a:normAutofit/>
          </a:bodyPr>
          <a:lstStyle/>
          <a:p>
            <a:r>
              <a:rPr lang="en-US" sz="2400" b="1" dirty="0">
                <a:solidFill>
                  <a:srgbClr val="C00000"/>
                </a:solidFill>
              </a:rPr>
              <a:t>Characteristics of the Database Approach</a:t>
            </a:r>
            <a:endParaRPr lang="en-US" sz="2400" dirty="0">
              <a:solidFill>
                <a:srgbClr val="C00000"/>
              </a:solidFill>
            </a:endParaRPr>
          </a:p>
        </p:txBody>
      </p:sp>
      <p:sp>
        <p:nvSpPr>
          <p:cNvPr id="3" name="Content Placeholder 2"/>
          <p:cNvSpPr>
            <a:spLocks noGrp="1"/>
          </p:cNvSpPr>
          <p:nvPr>
            <p:ph idx="1"/>
          </p:nvPr>
        </p:nvSpPr>
        <p:spPr>
          <a:xfrm>
            <a:off x="990600" y="533400"/>
            <a:ext cx="8001000" cy="6324600"/>
          </a:xfrm>
        </p:spPr>
        <p:txBody>
          <a:bodyPr>
            <a:noAutofit/>
          </a:bodyPr>
          <a:lstStyle/>
          <a:p>
            <a:pPr marL="231775" indent="-231775">
              <a:buFont typeface="Wingdings" pitchFamily="2" charset="2"/>
              <a:buChar char="Ø"/>
            </a:pPr>
            <a:r>
              <a:rPr lang="en-US" sz="2200" b="1" dirty="0">
                <a:solidFill>
                  <a:srgbClr val="002060"/>
                </a:solidFill>
                <a:latin typeface="Calibri" pitchFamily="34" charset="0"/>
              </a:rPr>
              <a:t>File Processing v/s DBMS</a:t>
            </a:r>
          </a:p>
          <a:p>
            <a:pPr marL="460375" indent="-228600">
              <a:buFont typeface="Wingdings" pitchFamily="2" charset="2"/>
              <a:buChar char="§"/>
            </a:pPr>
            <a:r>
              <a:rPr lang="en-US" sz="2200" b="1" dirty="0">
                <a:solidFill>
                  <a:srgbClr val="0070C0"/>
                </a:solidFill>
                <a:latin typeface="Calibri" pitchFamily="34" charset="0"/>
              </a:rPr>
              <a:t>Redundancy</a:t>
            </a:r>
          </a:p>
          <a:p>
            <a:pPr marL="577850" indent="-171450" algn="just">
              <a:buFont typeface="Arial" pitchFamily="34" charset="0"/>
              <a:buChar char="•"/>
            </a:pPr>
            <a:r>
              <a:rPr lang="en-US" sz="2200" dirty="0">
                <a:latin typeface="Calibri" pitchFamily="34" charset="0"/>
              </a:rPr>
              <a:t>In traditional </a:t>
            </a:r>
            <a:r>
              <a:rPr lang="en-US" sz="2200" b="1" dirty="0">
                <a:latin typeface="Calibri" pitchFamily="34" charset="0"/>
              </a:rPr>
              <a:t>file processing</a:t>
            </a:r>
            <a:r>
              <a:rPr lang="en-US" sz="2200" dirty="0">
                <a:latin typeface="Calibri" pitchFamily="34" charset="0"/>
              </a:rPr>
              <a:t>, each user defines and implements the files needed for a specific software application as part of programming the application</a:t>
            </a:r>
          </a:p>
          <a:p>
            <a:pPr marL="577850" indent="-171450" algn="just">
              <a:buFont typeface="Arial" pitchFamily="34" charset="0"/>
              <a:buChar char="•"/>
            </a:pPr>
            <a:r>
              <a:rPr lang="en-US" sz="2200" dirty="0">
                <a:latin typeface="Calibri" pitchFamily="34" charset="0"/>
              </a:rPr>
              <a:t>For example, one user, the </a:t>
            </a:r>
            <a:r>
              <a:rPr lang="en-US" sz="2200" b="1" i="1" dirty="0">
                <a:solidFill>
                  <a:schemeClr val="accent3">
                    <a:lumMod val="75000"/>
                  </a:schemeClr>
                </a:solidFill>
                <a:latin typeface="Calibri" pitchFamily="34" charset="0"/>
              </a:rPr>
              <a:t>grade reporting office</a:t>
            </a:r>
            <a:r>
              <a:rPr lang="en-US" sz="2200" i="1" dirty="0">
                <a:latin typeface="Calibri" pitchFamily="34" charset="0"/>
              </a:rPr>
              <a:t>, </a:t>
            </a:r>
            <a:r>
              <a:rPr lang="en-US" sz="2200" dirty="0">
                <a:latin typeface="Calibri" pitchFamily="34" charset="0"/>
              </a:rPr>
              <a:t>may keep files on students and their grades</a:t>
            </a:r>
          </a:p>
          <a:p>
            <a:pPr marL="577850" indent="-171450" algn="just">
              <a:buFont typeface="Arial" pitchFamily="34" charset="0"/>
              <a:buChar char="•"/>
            </a:pPr>
            <a:r>
              <a:rPr lang="en-US" sz="2200" dirty="0">
                <a:latin typeface="Calibri" pitchFamily="34" charset="0"/>
              </a:rPr>
              <a:t>Programs to print a student’s transcript and to enter new grades are implemented as part of the application </a:t>
            </a:r>
          </a:p>
          <a:p>
            <a:pPr marL="577850" indent="-171450" algn="just">
              <a:buFont typeface="Arial" pitchFamily="34" charset="0"/>
              <a:buChar char="•"/>
            </a:pPr>
            <a:r>
              <a:rPr lang="en-US" sz="2200" dirty="0">
                <a:latin typeface="Calibri" pitchFamily="34" charset="0"/>
              </a:rPr>
              <a:t>A second user, the </a:t>
            </a:r>
            <a:r>
              <a:rPr lang="en-US" sz="2200" b="1" i="1" dirty="0">
                <a:solidFill>
                  <a:schemeClr val="accent3">
                    <a:lumMod val="75000"/>
                  </a:schemeClr>
                </a:solidFill>
                <a:latin typeface="Calibri" pitchFamily="34" charset="0"/>
              </a:rPr>
              <a:t>accounting office</a:t>
            </a:r>
            <a:r>
              <a:rPr lang="en-US" sz="2200" dirty="0">
                <a:latin typeface="Calibri" pitchFamily="34" charset="0"/>
              </a:rPr>
              <a:t>, may keep track of students’ fees and their payments </a:t>
            </a:r>
          </a:p>
          <a:p>
            <a:pPr marL="577850" indent="-171450" algn="just">
              <a:buFont typeface="Arial" pitchFamily="34" charset="0"/>
              <a:buChar char="•"/>
            </a:pPr>
            <a:r>
              <a:rPr lang="en-US" sz="2200" dirty="0">
                <a:latin typeface="Calibri" pitchFamily="34" charset="0"/>
              </a:rPr>
              <a:t>Although both users are interested in data about students, each user maintains separate files and programs to manipulate these files because each requires some data not available from the other user’s files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4126376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304800"/>
            <a:ext cx="7714488" cy="5943600"/>
          </a:xfrm>
        </p:spPr>
        <p:txBody>
          <a:bodyPr>
            <a:normAutofit/>
          </a:bodyPr>
          <a:lstStyle/>
          <a:p>
            <a:pPr algn="just">
              <a:lnSpc>
                <a:spcPct val="150000"/>
              </a:lnSpc>
              <a:buFont typeface="Arial" pitchFamily="34" charset="0"/>
              <a:buChar char="•"/>
            </a:pPr>
            <a:r>
              <a:rPr lang="en-US" sz="2200" dirty="0">
                <a:latin typeface="Calibri" pitchFamily="34" charset="0"/>
              </a:rPr>
              <a:t>Redundancy in defining and storing data results in wasted storage space and in redundant efforts to maintain common up-to-date data.</a:t>
            </a:r>
          </a:p>
          <a:p>
            <a:pPr algn="just">
              <a:lnSpc>
                <a:spcPct val="150000"/>
              </a:lnSpc>
              <a:buFont typeface="Arial" pitchFamily="34" charset="0"/>
              <a:buChar char="•"/>
            </a:pPr>
            <a:r>
              <a:rPr lang="en-US" sz="2200" dirty="0">
                <a:latin typeface="Calibri" pitchFamily="34" charset="0"/>
              </a:rPr>
              <a:t>In the database approach, a single repository maintains data that is defined once and then accessed by various users.</a:t>
            </a:r>
          </a:p>
          <a:p>
            <a:pPr algn="just">
              <a:lnSpc>
                <a:spcPct val="150000"/>
              </a:lnSpc>
              <a:buFont typeface="Arial" pitchFamily="34" charset="0"/>
              <a:buChar char="•"/>
            </a:pPr>
            <a:r>
              <a:rPr lang="en-US" sz="2200" dirty="0">
                <a:latin typeface="Calibri" pitchFamily="34" charset="0"/>
              </a:rPr>
              <a:t>In file systems, each application is free to name data elements independently. </a:t>
            </a:r>
          </a:p>
          <a:p>
            <a:pPr algn="just">
              <a:lnSpc>
                <a:spcPct val="150000"/>
              </a:lnSpc>
              <a:buFont typeface="Arial" pitchFamily="34" charset="0"/>
              <a:buChar char="•"/>
            </a:pPr>
            <a:r>
              <a:rPr lang="en-US" sz="2200" dirty="0">
                <a:latin typeface="Calibri" pitchFamily="34" charset="0"/>
              </a:rPr>
              <a:t>In contrast, in a database, the names or labels of data are defined once, and used repeatedly by queries, transactions, and applications.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1758613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295400" y="5990303"/>
            <a:ext cx="7498080" cy="830826"/>
          </a:xfrm>
        </p:spPr>
        <p:txBody>
          <a:bodyPr>
            <a:normAutofit/>
          </a:bodyPr>
          <a:lstStyle/>
          <a:p>
            <a:pPr algn="ctr"/>
            <a:r>
              <a:rPr lang="en-US" sz="2000" b="1" dirty="0">
                <a:solidFill>
                  <a:schemeClr val="tx1"/>
                </a:solidFill>
                <a:effectLst/>
              </a:rPr>
              <a:t>Fig 1.3: Database System vs. File System</a:t>
            </a:r>
          </a:p>
        </p:txBody>
      </p:sp>
      <p:pic>
        <p:nvPicPr>
          <p:cNvPr id="19459"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76400" y="152400"/>
            <a:ext cx="6477000" cy="5822758"/>
          </a:xfrm>
          <a:noFill/>
        </p:spPr>
      </p:pic>
      <p:sp>
        <p:nvSpPr>
          <p:cNvPr id="6" name="Slide Number Placeholder 5"/>
          <p:cNvSpPr>
            <a:spLocks noGrp="1"/>
          </p:cNvSpPr>
          <p:nvPr>
            <p:ph type="sldNum" sz="quarter" idx="12"/>
          </p:nvPr>
        </p:nvSpPr>
        <p:spPr/>
        <p:txBody>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fld id="{1C27F111-8AC3-41AE-A4DB-348B1B66E987}" type="slidenum">
              <a:rPr lang="en-US">
                <a:solidFill>
                  <a:srgbClr val="898989"/>
                </a:solidFill>
              </a:rPr>
              <a:pPr/>
              <a:t>14</a:t>
            </a:fld>
            <a:endParaRPr lang="en-US">
              <a:solidFill>
                <a:srgbClr val="898989"/>
              </a:solidFill>
            </a:endParaRPr>
          </a:p>
        </p:txBody>
      </p:sp>
    </p:spTree>
    <p:extLst>
      <p:ext uri="{BB962C8B-B14F-4D97-AF65-F5344CB8AC3E}">
        <p14:creationId xmlns:p14="http://schemas.microsoft.com/office/powerpoint/2010/main" val="1925417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File System: </a:t>
            </a:r>
            <a:r>
              <a:rPr lang="en-US" sz="3200"/>
              <a:t>Problem Case</a:t>
            </a:r>
          </a:p>
        </p:txBody>
      </p:sp>
      <p:sp>
        <p:nvSpPr>
          <p:cNvPr id="38" name="Slide Number Placeholder 5"/>
          <p:cNvSpPr>
            <a:spLocks noGrp="1"/>
          </p:cNvSpPr>
          <p:nvPr>
            <p:ph type="sldNum" sz="quarter" idx="12"/>
          </p:nvPr>
        </p:nvSpPr>
        <p:spPr/>
        <p:txBody>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fld id="{EBFEBF2E-8580-49F4-87D9-0ABE2EE81167}" type="slidenum">
              <a:rPr lang="en-US">
                <a:solidFill>
                  <a:srgbClr val="898989"/>
                </a:solidFill>
              </a:rPr>
              <a:pPr/>
              <a:t>15</a:t>
            </a:fld>
            <a:endParaRPr lang="en-US">
              <a:solidFill>
                <a:srgbClr val="898989"/>
              </a:solidFill>
            </a:endParaRPr>
          </a:p>
        </p:txBody>
      </p:sp>
      <p:sp>
        <p:nvSpPr>
          <p:cNvPr id="18437" name="Text Box 73"/>
          <p:cNvSpPr txBox="1">
            <a:spLocks noChangeArrowheads="1"/>
          </p:cNvSpPr>
          <p:nvPr/>
        </p:nvSpPr>
        <p:spPr bwMode="auto">
          <a:xfrm>
            <a:off x="773113" y="1649413"/>
            <a:ext cx="19700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sz="2000" dirty="0">
                <a:latin typeface="Times New Roman" pitchFamily="18" charset="0"/>
              </a:rPr>
              <a:t>CUSTOMER file</a:t>
            </a:r>
          </a:p>
        </p:txBody>
      </p:sp>
      <p:sp>
        <p:nvSpPr>
          <p:cNvPr id="18438" name="Text Box 74"/>
          <p:cNvSpPr txBox="1">
            <a:spLocks noChangeArrowheads="1"/>
          </p:cNvSpPr>
          <p:nvPr/>
        </p:nvSpPr>
        <p:spPr bwMode="auto">
          <a:xfrm>
            <a:off x="3733800" y="1649413"/>
            <a:ext cx="144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sz="2000">
                <a:latin typeface="Times New Roman" pitchFamily="18" charset="0"/>
              </a:rPr>
              <a:t>AGENT file</a:t>
            </a:r>
          </a:p>
        </p:txBody>
      </p:sp>
      <p:sp>
        <p:nvSpPr>
          <p:cNvPr id="18439" name="Text Box 75"/>
          <p:cNvSpPr txBox="1">
            <a:spLocks noChangeArrowheads="1"/>
          </p:cNvSpPr>
          <p:nvPr/>
        </p:nvSpPr>
        <p:spPr bwMode="auto">
          <a:xfrm>
            <a:off x="6486525" y="1649413"/>
            <a:ext cx="13620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sz="2000">
                <a:latin typeface="Times New Roman" pitchFamily="18" charset="0"/>
              </a:rPr>
              <a:t>SALES file</a:t>
            </a:r>
          </a:p>
        </p:txBody>
      </p:sp>
      <p:grpSp>
        <p:nvGrpSpPr>
          <p:cNvPr id="18440" name="Group 88"/>
          <p:cNvGrpSpPr>
            <a:grpSpLocks/>
          </p:cNvGrpSpPr>
          <p:nvPr/>
        </p:nvGrpSpPr>
        <p:grpSpPr bwMode="auto">
          <a:xfrm>
            <a:off x="1219200" y="2209800"/>
            <a:ext cx="914400" cy="1066800"/>
            <a:chOff x="672" y="1488"/>
            <a:chExt cx="576" cy="672"/>
          </a:xfrm>
        </p:grpSpPr>
        <p:sp>
          <p:nvSpPr>
            <p:cNvPr id="18467" name="Oval 89"/>
            <p:cNvSpPr>
              <a:spLocks noChangeArrowheads="1"/>
            </p:cNvSpPr>
            <p:nvPr/>
          </p:nvSpPr>
          <p:spPr bwMode="auto">
            <a:xfrm>
              <a:off x="672" y="1488"/>
              <a:ext cx="576"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68" name="Line 90"/>
            <p:cNvSpPr>
              <a:spLocks noChangeShapeType="1"/>
            </p:cNvSpPr>
            <p:nvPr/>
          </p:nvSpPr>
          <p:spPr bwMode="auto">
            <a:xfrm>
              <a:off x="672" y="1632"/>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9" name="Line 91"/>
            <p:cNvSpPr>
              <a:spLocks noChangeShapeType="1"/>
            </p:cNvSpPr>
            <p:nvPr/>
          </p:nvSpPr>
          <p:spPr bwMode="auto">
            <a:xfrm>
              <a:off x="1248" y="1584"/>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0" name="Oval 92"/>
            <p:cNvSpPr>
              <a:spLocks noChangeArrowheads="1"/>
            </p:cNvSpPr>
            <p:nvPr/>
          </p:nvSpPr>
          <p:spPr bwMode="auto">
            <a:xfrm>
              <a:off x="672" y="1920"/>
              <a:ext cx="576"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8441" name="Line 93"/>
          <p:cNvSpPr>
            <a:spLocks noChangeShapeType="1"/>
          </p:cNvSpPr>
          <p:nvPr/>
        </p:nvSpPr>
        <p:spPr bwMode="auto">
          <a:xfrm flipH="1">
            <a:off x="685800" y="3048000"/>
            <a:ext cx="533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42" name="Line 94"/>
          <p:cNvSpPr>
            <a:spLocks noChangeShapeType="1"/>
          </p:cNvSpPr>
          <p:nvPr/>
        </p:nvSpPr>
        <p:spPr bwMode="auto">
          <a:xfrm flipH="1" flipV="1">
            <a:off x="2133600" y="3048000"/>
            <a:ext cx="7620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43" name="Rectangle 95"/>
          <p:cNvSpPr>
            <a:spLocks noChangeArrowheads="1"/>
          </p:cNvSpPr>
          <p:nvPr/>
        </p:nvSpPr>
        <p:spPr bwMode="auto">
          <a:xfrm>
            <a:off x="685800" y="4117975"/>
            <a:ext cx="2209800" cy="609600"/>
          </a:xfrm>
          <a:prstGeom prst="rect">
            <a:avLst/>
          </a:prstGeom>
          <a:solidFill>
            <a:srgbClr val="99CC00"/>
          </a:solidFill>
          <a:ln w="9525">
            <a:solidFill>
              <a:schemeClr val="tx1"/>
            </a:solidFill>
            <a:miter lim="800000"/>
            <a:headEnd/>
            <a:tailEnd/>
          </a:ln>
        </p:spPr>
        <p:txBody>
          <a:bodyPr wrap="none" anchor="ctr"/>
          <a:lstStyle/>
          <a:p>
            <a:endParaRPr lang="en-US"/>
          </a:p>
        </p:txBody>
      </p:sp>
      <p:sp>
        <p:nvSpPr>
          <p:cNvPr id="18444" name="Text Box 96"/>
          <p:cNvSpPr txBox="1">
            <a:spLocks noChangeArrowheads="1"/>
          </p:cNvSpPr>
          <p:nvPr/>
        </p:nvSpPr>
        <p:spPr bwMode="auto">
          <a:xfrm>
            <a:off x="838200" y="3733800"/>
            <a:ext cx="1898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a:latin typeface="Times New Roman" pitchFamily="18" charset="0"/>
              </a:rPr>
              <a:t>A_Name (</a:t>
            </a:r>
            <a:r>
              <a:rPr lang="en-US">
                <a:solidFill>
                  <a:srgbClr val="990000"/>
                </a:solidFill>
                <a:latin typeface="Times New Roman" pitchFamily="18" charset="0"/>
              </a:rPr>
              <a:t>15</a:t>
            </a:r>
            <a:r>
              <a:rPr lang="en-US">
                <a:latin typeface="Times New Roman" pitchFamily="18" charset="0"/>
              </a:rPr>
              <a:t> char)</a:t>
            </a:r>
          </a:p>
        </p:txBody>
      </p:sp>
      <p:sp>
        <p:nvSpPr>
          <p:cNvPr id="18445" name="Rectangle 97"/>
          <p:cNvSpPr>
            <a:spLocks noChangeArrowheads="1"/>
          </p:cNvSpPr>
          <p:nvPr/>
        </p:nvSpPr>
        <p:spPr bwMode="auto">
          <a:xfrm>
            <a:off x="990600" y="4194175"/>
            <a:ext cx="1676400" cy="396875"/>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a:latin typeface="Times New Roman" pitchFamily="18" charset="0"/>
              </a:rPr>
              <a:t>Carol Johnson</a:t>
            </a:r>
          </a:p>
        </p:txBody>
      </p:sp>
      <p:grpSp>
        <p:nvGrpSpPr>
          <p:cNvPr id="18446" name="Group 98"/>
          <p:cNvGrpSpPr>
            <a:grpSpLocks/>
          </p:cNvGrpSpPr>
          <p:nvPr/>
        </p:nvGrpSpPr>
        <p:grpSpPr bwMode="auto">
          <a:xfrm>
            <a:off x="3962400" y="2209800"/>
            <a:ext cx="914400" cy="1066800"/>
            <a:chOff x="672" y="1488"/>
            <a:chExt cx="576" cy="672"/>
          </a:xfrm>
        </p:grpSpPr>
        <p:sp>
          <p:nvSpPr>
            <p:cNvPr id="18463" name="Oval 99"/>
            <p:cNvSpPr>
              <a:spLocks noChangeArrowheads="1"/>
            </p:cNvSpPr>
            <p:nvPr/>
          </p:nvSpPr>
          <p:spPr bwMode="auto">
            <a:xfrm>
              <a:off x="672" y="1488"/>
              <a:ext cx="576"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64" name="Line 100"/>
            <p:cNvSpPr>
              <a:spLocks noChangeShapeType="1"/>
            </p:cNvSpPr>
            <p:nvPr/>
          </p:nvSpPr>
          <p:spPr bwMode="auto">
            <a:xfrm>
              <a:off x="672" y="1632"/>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5" name="Line 101"/>
            <p:cNvSpPr>
              <a:spLocks noChangeShapeType="1"/>
            </p:cNvSpPr>
            <p:nvPr/>
          </p:nvSpPr>
          <p:spPr bwMode="auto">
            <a:xfrm>
              <a:off x="1248" y="1584"/>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6" name="Oval 102"/>
            <p:cNvSpPr>
              <a:spLocks noChangeArrowheads="1"/>
            </p:cNvSpPr>
            <p:nvPr/>
          </p:nvSpPr>
          <p:spPr bwMode="auto">
            <a:xfrm>
              <a:off x="672" y="1920"/>
              <a:ext cx="576"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8447" name="Line 103"/>
          <p:cNvSpPr>
            <a:spLocks noChangeShapeType="1"/>
          </p:cNvSpPr>
          <p:nvPr/>
        </p:nvSpPr>
        <p:spPr bwMode="auto">
          <a:xfrm flipH="1">
            <a:off x="3429000" y="3048000"/>
            <a:ext cx="533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48" name="Line 104"/>
          <p:cNvSpPr>
            <a:spLocks noChangeShapeType="1"/>
          </p:cNvSpPr>
          <p:nvPr/>
        </p:nvSpPr>
        <p:spPr bwMode="auto">
          <a:xfrm flipH="1" flipV="1">
            <a:off x="4876800" y="3048000"/>
            <a:ext cx="7620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49" name="Rectangle 105"/>
          <p:cNvSpPr>
            <a:spLocks noChangeArrowheads="1"/>
          </p:cNvSpPr>
          <p:nvPr/>
        </p:nvSpPr>
        <p:spPr bwMode="auto">
          <a:xfrm>
            <a:off x="3429000" y="4117975"/>
            <a:ext cx="2209800" cy="609600"/>
          </a:xfrm>
          <a:prstGeom prst="rect">
            <a:avLst/>
          </a:prstGeom>
          <a:solidFill>
            <a:srgbClr val="99CC00"/>
          </a:solidFill>
          <a:ln w="9525">
            <a:solidFill>
              <a:schemeClr val="tx1"/>
            </a:solidFill>
            <a:miter lim="800000"/>
            <a:headEnd/>
            <a:tailEnd/>
          </a:ln>
        </p:spPr>
        <p:txBody>
          <a:bodyPr wrap="none" anchor="ctr"/>
          <a:lstStyle/>
          <a:p>
            <a:endParaRPr lang="en-US"/>
          </a:p>
        </p:txBody>
      </p:sp>
      <p:sp>
        <p:nvSpPr>
          <p:cNvPr id="18450" name="Text Box 106"/>
          <p:cNvSpPr txBox="1">
            <a:spLocks noChangeArrowheads="1"/>
          </p:cNvSpPr>
          <p:nvPr/>
        </p:nvSpPr>
        <p:spPr bwMode="auto">
          <a:xfrm>
            <a:off x="3505200" y="3733800"/>
            <a:ext cx="1898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a:latin typeface="Times New Roman" pitchFamily="18" charset="0"/>
              </a:rPr>
              <a:t>A_Name (20 char)</a:t>
            </a:r>
          </a:p>
        </p:txBody>
      </p:sp>
      <p:sp>
        <p:nvSpPr>
          <p:cNvPr id="18451" name="Rectangle 107"/>
          <p:cNvSpPr>
            <a:spLocks noChangeArrowheads="1"/>
          </p:cNvSpPr>
          <p:nvPr/>
        </p:nvSpPr>
        <p:spPr bwMode="auto">
          <a:xfrm>
            <a:off x="3581400" y="4194175"/>
            <a:ext cx="1981200" cy="396875"/>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a:latin typeface="Times New Roman" pitchFamily="18" charset="0"/>
              </a:rPr>
              <a:t>Carol </a:t>
            </a:r>
            <a:r>
              <a:rPr lang="en-US" sz="2000">
                <a:solidFill>
                  <a:srgbClr val="990000"/>
                </a:solidFill>
                <a:latin typeface="Times New Roman" pitchFamily="18" charset="0"/>
              </a:rPr>
              <a:t>T</a:t>
            </a:r>
            <a:r>
              <a:rPr lang="en-US" sz="2000">
                <a:latin typeface="Times New Roman" pitchFamily="18" charset="0"/>
              </a:rPr>
              <a:t>. Johnson</a:t>
            </a:r>
          </a:p>
        </p:txBody>
      </p:sp>
      <p:grpSp>
        <p:nvGrpSpPr>
          <p:cNvPr id="18452" name="Group 108"/>
          <p:cNvGrpSpPr>
            <a:grpSpLocks/>
          </p:cNvGrpSpPr>
          <p:nvPr/>
        </p:nvGrpSpPr>
        <p:grpSpPr bwMode="auto">
          <a:xfrm>
            <a:off x="6705600" y="2206625"/>
            <a:ext cx="914400" cy="1066800"/>
            <a:chOff x="672" y="1488"/>
            <a:chExt cx="576" cy="672"/>
          </a:xfrm>
        </p:grpSpPr>
        <p:sp>
          <p:nvSpPr>
            <p:cNvPr id="18459" name="Oval 109"/>
            <p:cNvSpPr>
              <a:spLocks noChangeArrowheads="1"/>
            </p:cNvSpPr>
            <p:nvPr/>
          </p:nvSpPr>
          <p:spPr bwMode="auto">
            <a:xfrm>
              <a:off x="672" y="1488"/>
              <a:ext cx="576"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60" name="Line 110"/>
            <p:cNvSpPr>
              <a:spLocks noChangeShapeType="1"/>
            </p:cNvSpPr>
            <p:nvPr/>
          </p:nvSpPr>
          <p:spPr bwMode="auto">
            <a:xfrm>
              <a:off x="672" y="1632"/>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1" name="Line 111"/>
            <p:cNvSpPr>
              <a:spLocks noChangeShapeType="1"/>
            </p:cNvSpPr>
            <p:nvPr/>
          </p:nvSpPr>
          <p:spPr bwMode="auto">
            <a:xfrm>
              <a:off x="1248" y="1584"/>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2" name="Oval 112"/>
            <p:cNvSpPr>
              <a:spLocks noChangeArrowheads="1"/>
            </p:cNvSpPr>
            <p:nvPr/>
          </p:nvSpPr>
          <p:spPr bwMode="auto">
            <a:xfrm>
              <a:off x="672" y="1920"/>
              <a:ext cx="576"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8453" name="Line 113"/>
          <p:cNvSpPr>
            <a:spLocks noChangeShapeType="1"/>
          </p:cNvSpPr>
          <p:nvPr/>
        </p:nvSpPr>
        <p:spPr bwMode="auto">
          <a:xfrm flipH="1">
            <a:off x="6172200" y="3044825"/>
            <a:ext cx="5334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4" name="Line 114"/>
          <p:cNvSpPr>
            <a:spLocks noChangeShapeType="1"/>
          </p:cNvSpPr>
          <p:nvPr/>
        </p:nvSpPr>
        <p:spPr bwMode="auto">
          <a:xfrm flipH="1" flipV="1">
            <a:off x="7620000" y="3044825"/>
            <a:ext cx="7620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5" name="Rectangle 115"/>
          <p:cNvSpPr>
            <a:spLocks noChangeArrowheads="1"/>
          </p:cNvSpPr>
          <p:nvPr/>
        </p:nvSpPr>
        <p:spPr bwMode="auto">
          <a:xfrm>
            <a:off x="6172200" y="4114800"/>
            <a:ext cx="2209800" cy="609600"/>
          </a:xfrm>
          <a:prstGeom prst="rect">
            <a:avLst/>
          </a:prstGeom>
          <a:solidFill>
            <a:srgbClr val="99CC00"/>
          </a:solidFill>
          <a:ln w="9525">
            <a:solidFill>
              <a:schemeClr val="tx1"/>
            </a:solidFill>
            <a:miter lim="800000"/>
            <a:headEnd/>
            <a:tailEnd/>
          </a:ln>
        </p:spPr>
        <p:txBody>
          <a:bodyPr wrap="none" anchor="ctr"/>
          <a:lstStyle/>
          <a:p>
            <a:endParaRPr lang="en-US"/>
          </a:p>
        </p:txBody>
      </p:sp>
      <p:sp>
        <p:nvSpPr>
          <p:cNvPr id="18456" name="Text Box 116"/>
          <p:cNvSpPr txBox="1">
            <a:spLocks noChangeArrowheads="1"/>
          </p:cNvSpPr>
          <p:nvPr/>
        </p:nvSpPr>
        <p:spPr bwMode="auto">
          <a:xfrm>
            <a:off x="6324600" y="3730625"/>
            <a:ext cx="184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a:latin typeface="Times New Roman" pitchFamily="18" charset="0"/>
              </a:rPr>
              <a:t>AGENT (20 char)</a:t>
            </a:r>
          </a:p>
        </p:txBody>
      </p:sp>
      <p:sp>
        <p:nvSpPr>
          <p:cNvPr id="18457" name="Rectangle 117"/>
          <p:cNvSpPr>
            <a:spLocks noChangeArrowheads="1"/>
          </p:cNvSpPr>
          <p:nvPr/>
        </p:nvSpPr>
        <p:spPr bwMode="auto">
          <a:xfrm>
            <a:off x="6477000" y="4191000"/>
            <a:ext cx="1676400" cy="396875"/>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a:latin typeface="Times New Roman" pitchFamily="18" charset="0"/>
              </a:rPr>
              <a:t>Carol J. </a:t>
            </a:r>
            <a:r>
              <a:rPr lang="en-US" sz="2000">
                <a:solidFill>
                  <a:srgbClr val="990000"/>
                </a:solidFill>
                <a:latin typeface="Times New Roman" pitchFamily="18" charset="0"/>
              </a:rPr>
              <a:t>Smith</a:t>
            </a:r>
          </a:p>
        </p:txBody>
      </p:sp>
      <p:sp>
        <p:nvSpPr>
          <p:cNvPr id="18458" name="Text Box 119"/>
          <p:cNvSpPr txBox="1">
            <a:spLocks noChangeArrowheads="1"/>
          </p:cNvSpPr>
          <p:nvPr/>
        </p:nvSpPr>
        <p:spPr bwMode="auto">
          <a:xfrm>
            <a:off x="2743200" y="5029200"/>
            <a:ext cx="40386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Tahoma" pitchFamily="34" charset="0"/>
                <a:cs typeface="Arial" pitchFamily="34" charset="0"/>
              </a:defRPr>
            </a:lvl1pPr>
            <a:lvl2pPr marL="742950" indent="-285750">
              <a:defRPr>
                <a:solidFill>
                  <a:schemeClr val="tx1"/>
                </a:solidFill>
                <a:latin typeface="Tahoma" pitchFamily="34" charset="0"/>
                <a:cs typeface="Arial" pitchFamily="34" charset="0"/>
              </a:defRPr>
            </a:lvl2pPr>
            <a:lvl3pPr marL="1143000" indent="-228600">
              <a:defRPr>
                <a:solidFill>
                  <a:schemeClr val="tx1"/>
                </a:solidFill>
                <a:latin typeface="Tahoma" pitchFamily="34" charset="0"/>
                <a:cs typeface="Arial" pitchFamily="34" charset="0"/>
              </a:defRPr>
            </a:lvl3pPr>
            <a:lvl4pPr marL="1600200" indent="-228600">
              <a:defRPr>
                <a:solidFill>
                  <a:schemeClr val="tx1"/>
                </a:solidFill>
                <a:latin typeface="Tahoma" pitchFamily="34" charset="0"/>
                <a:cs typeface="Arial" pitchFamily="34" charset="0"/>
              </a:defRPr>
            </a:lvl4pPr>
            <a:lvl5pPr marL="2057400" indent="-22860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a:spcBef>
                <a:spcPct val="50000"/>
              </a:spcBef>
            </a:pPr>
            <a:r>
              <a:rPr lang="en-US"/>
              <a:t>- inconsistent field name, field size</a:t>
            </a:r>
            <a:br>
              <a:rPr lang="en-US"/>
            </a:br>
            <a:r>
              <a:rPr lang="en-US"/>
              <a:t>- inconsistent data values </a:t>
            </a:r>
            <a:br>
              <a:rPr lang="en-US"/>
            </a:br>
            <a:r>
              <a:rPr lang="en-US"/>
              <a:t>- data duplication</a:t>
            </a:r>
          </a:p>
        </p:txBody>
      </p:sp>
    </p:spTree>
    <p:extLst>
      <p:ext uri="{BB962C8B-B14F-4D97-AF65-F5344CB8AC3E}">
        <p14:creationId xmlns:p14="http://schemas.microsoft.com/office/powerpoint/2010/main" val="3451230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381000"/>
            <a:ext cx="7714488" cy="5867400"/>
          </a:xfrm>
        </p:spPr>
        <p:txBody>
          <a:bodyPr>
            <a:normAutofit/>
          </a:bodyPr>
          <a:lstStyle/>
          <a:p>
            <a:pPr algn="just">
              <a:lnSpc>
                <a:spcPct val="150000"/>
              </a:lnSpc>
            </a:pPr>
            <a:r>
              <a:rPr lang="en-US" sz="2200" dirty="0">
                <a:latin typeface="Calibri" pitchFamily="34" charset="0"/>
              </a:rPr>
              <a:t>The main characteristics of the database approach versus the file-processing approach are the following:</a:t>
            </a:r>
          </a:p>
          <a:p>
            <a:pPr marL="571500" indent="-173038" algn="just">
              <a:lnSpc>
                <a:spcPct val="150000"/>
              </a:lnSpc>
              <a:buFont typeface="Wingdings" pitchFamily="2" charset="2"/>
              <a:buChar char="§"/>
            </a:pPr>
            <a:r>
              <a:rPr lang="en-US" sz="2200" dirty="0">
                <a:latin typeface="Calibri" pitchFamily="34" charset="0"/>
              </a:rPr>
              <a:t> Self-describing nature of a database system</a:t>
            </a:r>
          </a:p>
          <a:p>
            <a:pPr marL="571500" indent="-173038" algn="just">
              <a:lnSpc>
                <a:spcPct val="150000"/>
              </a:lnSpc>
              <a:buFont typeface="Wingdings" pitchFamily="2" charset="2"/>
              <a:buChar char="§"/>
            </a:pPr>
            <a:r>
              <a:rPr lang="en-US" sz="2200" dirty="0">
                <a:latin typeface="Calibri" pitchFamily="34" charset="0"/>
              </a:rPr>
              <a:t> Insulation between programs and data, and data abstraction</a:t>
            </a:r>
          </a:p>
          <a:p>
            <a:pPr marL="571500" indent="-173038" algn="just">
              <a:lnSpc>
                <a:spcPct val="150000"/>
              </a:lnSpc>
              <a:buFont typeface="Wingdings" pitchFamily="2" charset="2"/>
              <a:buChar char="§"/>
            </a:pPr>
            <a:r>
              <a:rPr lang="en-US" sz="2200" dirty="0">
                <a:latin typeface="Calibri" pitchFamily="34" charset="0"/>
              </a:rPr>
              <a:t> Support of multiple views of the data</a:t>
            </a:r>
          </a:p>
          <a:p>
            <a:pPr marL="571500" indent="-173038" algn="just">
              <a:lnSpc>
                <a:spcPct val="150000"/>
              </a:lnSpc>
              <a:buFont typeface="Wingdings" pitchFamily="2" charset="2"/>
              <a:buChar char="§"/>
            </a:pPr>
            <a:r>
              <a:rPr lang="en-US" sz="2200" dirty="0">
                <a:latin typeface="Calibri" pitchFamily="34" charset="0"/>
              </a:rPr>
              <a:t> Sharing of data and multiuser transaction processing</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1162075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790688" cy="639762"/>
          </a:xfrm>
        </p:spPr>
        <p:txBody>
          <a:bodyPr>
            <a:normAutofit/>
          </a:bodyPr>
          <a:lstStyle/>
          <a:p>
            <a:r>
              <a:rPr lang="en-US" sz="2200" b="1" dirty="0">
                <a:solidFill>
                  <a:srgbClr val="002060"/>
                </a:solidFill>
                <a:effectLst/>
              </a:rPr>
              <a:t>Self-Describing Nature of a Database System</a:t>
            </a:r>
            <a:endParaRPr lang="en-US" sz="2200" dirty="0">
              <a:solidFill>
                <a:srgbClr val="002060"/>
              </a:solidFill>
              <a:effectLst/>
            </a:endParaRPr>
          </a:p>
        </p:txBody>
      </p:sp>
      <p:sp>
        <p:nvSpPr>
          <p:cNvPr id="3" name="Content Placeholder 2"/>
          <p:cNvSpPr>
            <a:spLocks noGrp="1"/>
          </p:cNvSpPr>
          <p:nvPr>
            <p:ph idx="1"/>
          </p:nvPr>
        </p:nvSpPr>
        <p:spPr>
          <a:xfrm>
            <a:off x="1066800" y="381000"/>
            <a:ext cx="7924800" cy="6324600"/>
          </a:xfrm>
        </p:spPr>
        <p:txBody>
          <a:bodyPr>
            <a:noAutofit/>
          </a:bodyPr>
          <a:lstStyle/>
          <a:p>
            <a:pPr algn="just">
              <a:lnSpc>
                <a:spcPct val="150000"/>
              </a:lnSpc>
              <a:buFont typeface="Wingdings" pitchFamily="2" charset="2"/>
              <a:buChar char="Ø"/>
            </a:pPr>
            <a:r>
              <a:rPr lang="en-US" sz="2200" dirty="0">
                <a:latin typeface="Calibri" pitchFamily="34" charset="0"/>
              </a:rPr>
              <a:t>Database system contains not only the database itself but also a complete definition or description of the database structure and constraints</a:t>
            </a:r>
          </a:p>
          <a:p>
            <a:pPr algn="just">
              <a:lnSpc>
                <a:spcPct val="150000"/>
              </a:lnSpc>
              <a:buFont typeface="Wingdings" pitchFamily="2" charset="2"/>
              <a:buChar char="Ø"/>
            </a:pPr>
            <a:r>
              <a:rPr lang="en-US" sz="2200" dirty="0">
                <a:latin typeface="Calibri" pitchFamily="34" charset="0"/>
              </a:rPr>
              <a:t>This definition is stored in the DBMS catalog</a:t>
            </a:r>
          </a:p>
          <a:p>
            <a:pPr algn="just">
              <a:lnSpc>
                <a:spcPct val="150000"/>
              </a:lnSpc>
              <a:buFont typeface="Wingdings" pitchFamily="2" charset="2"/>
              <a:buChar char="Ø"/>
            </a:pPr>
            <a:r>
              <a:rPr lang="en-US" sz="2200" dirty="0">
                <a:latin typeface="Calibri" pitchFamily="34" charset="0"/>
              </a:rPr>
              <a:t>The information stored in the catalog is called </a:t>
            </a:r>
            <a:r>
              <a:rPr lang="en-US" sz="2200" b="1" dirty="0">
                <a:latin typeface="Calibri" pitchFamily="34" charset="0"/>
              </a:rPr>
              <a:t>meta-data</a:t>
            </a:r>
            <a:endParaRPr lang="en-US" sz="2200" dirty="0">
              <a:latin typeface="Calibri" pitchFamily="34" charset="0"/>
            </a:endParaRPr>
          </a:p>
          <a:p>
            <a:pPr algn="just">
              <a:lnSpc>
                <a:spcPct val="150000"/>
              </a:lnSpc>
              <a:buFont typeface="Wingdings" pitchFamily="2" charset="2"/>
              <a:buChar char="Ø"/>
            </a:pPr>
            <a:r>
              <a:rPr lang="en-US" sz="2200" dirty="0">
                <a:latin typeface="Calibri" pitchFamily="34" charset="0"/>
              </a:rPr>
              <a:t>The catalog is used by the DBMS software and also by database users who need information about the database structure</a:t>
            </a:r>
          </a:p>
          <a:p>
            <a:pPr algn="just">
              <a:lnSpc>
                <a:spcPct val="150000"/>
              </a:lnSpc>
              <a:buFont typeface="Wingdings" pitchFamily="2" charset="2"/>
              <a:buChar char="Ø"/>
            </a:pPr>
            <a:r>
              <a:rPr lang="en-US" sz="2200" dirty="0">
                <a:latin typeface="Calibri" pitchFamily="34" charset="0"/>
              </a:rPr>
              <a:t>In traditional file processing, data definition is typically part of the application programs themselves. </a:t>
            </a:r>
          </a:p>
          <a:p>
            <a:pPr algn="just">
              <a:lnSpc>
                <a:spcPct val="150000"/>
              </a:lnSpc>
              <a:buFont typeface="Wingdings" pitchFamily="2" charset="2"/>
              <a:buChar char="Ø"/>
            </a:pPr>
            <a:r>
              <a:rPr lang="en-US" sz="2200" dirty="0">
                <a:latin typeface="Calibri" pitchFamily="34" charset="0"/>
              </a:rPr>
              <a:t>Hence, these programs are constrained to work with only one specific database, whose structure is declared in the application programs.</a:t>
            </a:r>
          </a:p>
          <a:p>
            <a:endParaRPr lang="en-US" sz="2200" dirty="0">
              <a:latin typeface="Calibri"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2305911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412" y="76200"/>
            <a:ext cx="7887828"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9874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8305800" cy="685800"/>
          </a:xfrm>
        </p:spPr>
        <p:txBody>
          <a:bodyPr>
            <a:noAutofit/>
          </a:bodyPr>
          <a:lstStyle/>
          <a:p>
            <a:r>
              <a:rPr lang="en-US" sz="2200" b="1" dirty="0">
                <a:solidFill>
                  <a:srgbClr val="002060"/>
                </a:solidFill>
                <a:effectLst/>
              </a:rPr>
              <a:t>Insulation between Programs and Data, and Data Abstraction</a:t>
            </a:r>
            <a:endParaRPr lang="en-US" sz="2200" dirty="0">
              <a:solidFill>
                <a:srgbClr val="002060"/>
              </a:solidFill>
              <a:effectLst/>
            </a:endParaRPr>
          </a:p>
        </p:txBody>
      </p:sp>
      <p:sp>
        <p:nvSpPr>
          <p:cNvPr id="3" name="Content Placeholder 2"/>
          <p:cNvSpPr>
            <a:spLocks noGrp="1"/>
          </p:cNvSpPr>
          <p:nvPr>
            <p:ph idx="1"/>
          </p:nvPr>
        </p:nvSpPr>
        <p:spPr>
          <a:xfrm>
            <a:off x="1066800" y="838200"/>
            <a:ext cx="7866888" cy="5410200"/>
          </a:xfrm>
        </p:spPr>
        <p:txBody>
          <a:bodyPr>
            <a:normAutofit lnSpcReduction="10000"/>
          </a:bodyPr>
          <a:lstStyle/>
          <a:p>
            <a:pPr>
              <a:buFont typeface="Wingdings" pitchFamily="2" charset="2"/>
              <a:buChar char="Ø"/>
            </a:pPr>
            <a:r>
              <a:rPr lang="en-US" sz="2200" b="1" dirty="0">
                <a:solidFill>
                  <a:srgbClr val="0070C0"/>
                </a:solidFill>
                <a:latin typeface="Calibri" pitchFamily="34" charset="0"/>
              </a:rPr>
              <a:t>Program-data independence</a:t>
            </a:r>
            <a:endParaRPr lang="en-US" sz="2200" dirty="0">
              <a:solidFill>
                <a:srgbClr val="0070C0"/>
              </a:solidFill>
              <a:latin typeface="Calibri" pitchFamily="34" charset="0"/>
            </a:endParaRPr>
          </a:p>
          <a:p>
            <a:pPr marL="623887" indent="-342900" algn="just">
              <a:buFont typeface="Wingdings" pitchFamily="2" charset="2"/>
              <a:buChar char="§"/>
            </a:pPr>
            <a:r>
              <a:rPr lang="en-US" sz="2200" dirty="0">
                <a:latin typeface="Calibri" pitchFamily="34" charset="0"/>
              </a:rPr>
              <a:t>In traditional file processing, the structure of data files is embedded in the application programs, so any changes to the structure of a file may require changing all programs that access that file.</a:t>
            </a:r>
          </a:p>
          <a:p>
            <a:pPr marL="623887" indent="-342900" algn="just">
              <a:buFont typeface="Wingdings" pitchFamily="2" charset="2"/>
              <a:buChar char="§"/>
            </a:pPr>
            <a:r>
              <a:rPr lang="en-US" sz="2200" dirty="0">
                <a:latin typeface="Calibri" pitchFamily="34" charset="0"/>
              </a:rPr>
              <a:t> By contrast, DBMS access programs do not require such changes in most cases. The structure of data files is stored in the DBMS catalog separately from the access programs.</a:t>
            </a:r>
          </a:p>
          <a:p>
            <a:pPr>
              <a:lnSpc>
                <a:spcPct val="110000"/>
              </a:lnSpc>
              <a:buFont typeface="Wingdings" pitchFamily="2" charset="2"/>
              <a:buChar char="Ø"/>
            </a:pPr>
            <a:r>
              <a:rPr lang="en-US" sz="2200" b="1" dirty="0">
                <a:solidFill>
                  <a:srgbClr val="0070C0"/>
                </a:solidFill>
                <a:latin typeface="Calibri" pitchFamily="34" charset="0"/>
              </a:rPr>
              <a:t>Program-operation independence</a:t>
            </a:r>
          </a:p>
          <a:p>
            <a:pPr marL="623887" indent="-342900" algn="just">
              <a:lnSpc>
                <a:spcPct val="110000"/>
              </a:lnSpc>
              <a:buFont typeface="Wingdings" pitchFamily="2" charset="2"/>
              <a:buChar char="§"/>
            </a:pPr>
            <a:r>
              <a:rPr lang="en-US" sz="2200" dirty="0">
                <a:latin typeface="Calibri" pitchFamily="34" charset="0"/>
              </a:rPr>
              <a:t> Users can define operations on data as part of the database    definitions. </a:t>
            </a:r>
          </a:p>
          <a:p>
            <a:pPr marL="623887" indent="-342900" algn="just">
              <a:lnSpc>
                <a:spcPct val="110000"/>
              </a:lnSpc>
              <a:buFont typeface="Wingdings" pitchFamily="2" charset="2"/>
              <a:buChar char="§"/>
            </a:pPr>
            <a:r>
              <a:rPr lang="en-US" sz="2200" dirty="0">
                <a:latin typeface="Calibri" pitchFamily="34" charset="0"/>
              </a:rPr>
              <a:t>User application programs can operate on the data by invoking these operations through their names and arguments, regardless of how the operations are implemented.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300532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533400"/>
            <a:ext cx="7498080" cy="4800600"/>
          </a:xfrm>
        </p:spPr>
        <p:txBody>
          <a:bodyPr>
            <a:normAutofit/>
          </a:bodyPr>
          <a:lstStyle/>
          <a:p>
            <a:pPr marL="574675" indent="-457200" algn="just">
              <a:lnSpc>
                <a:spcPct val="150000"/>
              </a:lnSpc>
              <a:buFont typeface="Wingdings" pitchFamily="2" charset="2"/>
              <a:buChar char="Ø"/>
            </a:pPr>
            <a:r>
              <a:rPr lang="en-US" sz="2200" b="1" dirty="0">
                <a:solidFill>
                  <a:srgbClr val="0070C0"/>
                </a:solidFill>
                <a:latin typeface="Calibri" pitchFamily="34" charset="0"/>
              </a:rPr>
              <a:t>Data abstraction</a:t>
            </a:r>
          </a:p>
          <a:p>
            <a:pPr marL="579437" indent="-342900" algn="just">
              <a:lnSpc>
                <a:spcPct val="150000"/>
              </a:lnSpc>
              <a:buFont typeface="Wingdings" pitchFamily="2" charset="2"/>
              <a:buChar char="§"/>
            </a:pPr>
            <a:r>
              <a:rPr lang="en-US" sz="2200" dirty="0">
                <a:latin typeface="Calibri" pitchFamily="34" charset="0"/>
              </a:rPr>
              <a:t>A DBMS provides users with a </a:t>
            </a:r>
            <a:r>
              <a:rPr lang="en-US" sz="2200" b="1" dirty="0">
                <a:latin typeface="Calibri" pitchFamily="34" charset="0"/>
              </a:rPr>
              <a:t>conceptual representation </a:t>
            </a:r>
            <a:r>
              <a:rPr lang="en-US" sz="2200" dirty="0">
                <a:latin typeface="Calibri" pitchFamily="34" charset="0"/>
              </a:rPr>
              <a:t>of  data that does not include many of the details of how the  data is stored or how the operations are implemented</a:t>
            </a:r>
            <a:endParaRPr lang="en-US" sz="2200" dirty="0">
              <a:solidFill>
                <a:schemeClr val="accent6">
                  <a:lumMod val="50000"/>
                </a:schemeClr>
              </a:solidFill>
              <a:latin typeface="Calibri" pitchFamily="34" charset="0"/>
            </a:endParaRPr>
          </a:p>
          <a:p>
            <a:pPr algn="just">
              <a:lnSpc>
                <a:spcPct val="150000"/>
              </a:lnSpc>
            </a:pPr>
            <a:endParaRPr lang="en-US" sz="22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4213806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498080" cy="609600"/>
          </a:xfrm>
        </p:spPr>
        <p:txBody>
          <a:bodyPr>
            <a:normAutofit/>
          </a:bodyPr>
          <a:lstStyle/>
          <a:p>
            <a:r>
              <a:rPr lang="en-US" sz="2200" b="1" dirty="0">
                <a:solidFill>
                  <a:srgbClr val="002060"/>
                </a:solidFill>
                <a:effectLst/>
              </a:rPr>
              <a:t>Support of Multiple Views of the Data</a:t>
            </a:r>
            <a:endParaRPr lang="en-US" sz="2200" dirty="0">
              <a:solidFill>
                <a:srgbClr val="002060"/>
              </a:solidFill>
              <a:effectLst/>
            </a:endParaRPr>
          </a:p>
        </p:txBody>
      </p:sp>
      <p:sp>
        <p:nvSpPr>
          <p:cNvPr id="3" name="Content Placeholder 2"/>
          <p:cNvSpPr>
            <a:spLocks noGrp="1"/>
          </p:cNvSpPr>
          <p:nvPr>
            <p:ph idx="1"/>
          </p:nvPr>
        </p:nvSpPr>
        <p:spPr>
          <a:xfrm>
            <a:off x="1143000" y="762000"/>
            <a:ext cx="7498080" cy="4953000"/>
          </a:xfrm>
        </p:spPr>
        <p:txBody>
          <a:bodyPr/>
          <a:lstStyle/>
          <a:p>
            <a:pPr algn="just">
              <a:buFont typeface="Wingdings" pitchFamily="2" charset="2"/>
              <a:buChar char="Ø"/>
            </a:pPr>
            <a:r>
              <a:rPr lang="en-US" sz="2200" dirty="0">
                <a:latin typeface="Calibri" pitchFamily="34" charset="0"/>
              </a:rPr>
              <a:t>A database has many users, each of whom may require a different perspective or </a:t>
            </a:r>
            <a:r>
              <a:rPr lang="en-US" sz="2200" b="1" dirty="0">
                <a:latin typeface="Calibri" pitchFamily="34" charset="0"/>
              </a:rPr>
              <a:t>view </a:t>
            </a:r>
            <a:r>
              <a:rPr lang="en-US" sz="2200" dirty="0">
                <a:latin typeface="Calibri" pitchFamily="34" charset="0"/>
              </a:rPr>
              <a:t>of </a:t>
            </a:r>
            <a:r>
              <a:rPr lang="en-US" sz="2200">
                <a:latin typeface="Calibri" pitchFamily="34" charset="0"/>
              </a:rPr>
              <a:t>the database</a:t>
            </a:r>
            <a:endParaRPr lang="en-US" sz="2200" dirty="0">
              <a:latin typeface="Calibri" pitchFamily="34" charset="0"/>
            </a:endParaRPr>
          </a:p>
          <a:p>
            <a:pPr algn="just">
              <a:buFont typeface="Wingdings" pitchFamily="2" charset="2"/>
              <a:buChar char="Ø"/>
            </a:pPr>
            <a:r>
              <a:rPr lang="en-US" sz="2200" dirty="0">
                <a:latin typeface="Calibri" pitchFamily="34" charset="0"/>
              </a:rPr>
              <a:t> A view may be a subset of the database that is derived from the database files but is not explicitly stored</a:t>
            </a:r>
          </a:p>
          <a:p>
            <a:pPr algn="just">
              <a:buFont typeface="Wingdings" pitchFamily="2" charset="2"/>
              <a:buChar char="Ø"/>
            </a:pPr>
            <a:r>
              <a:rPr lang="en-US" sz="2200" dirty="0">
                <a:latin typeface="Calibri" pitchFamily="34" charset="0"/>
              </a:rPr>
              <a:t>For example, one user of the database may be interested only in accessing and printing the transcript of each student; the view for this user is shown in Figure below</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4686" y="3429000"/>
            <a:ext cx="7700526"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494719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498080" cy="487362"/>
          </a:xfrm>
        </p:spPr>
        <p:txBody>
          <a:bodyPr>
            <a:normAutofit/>
          </a:bodyPr>
          <a:lstStyle/>
          <a:p>
            <a:r>
              <a:rPr lang="en-US" sz="2200" b="1" dirty="0">
                <a:solidFill>
                  <a:srgbClr val="002060"/>
                </a:solidFill>
                <a:effectLst/>
              </a:rPr>
              <a:t>Sharing of Data and Multiuser Transaction Processing</a:t>
            </a:r>
            <a:endParaRPr lang="en-US" sz="2200" dirty="0">
              <a:solidFill>
                <a:srgbClr val="002060"/>
              </a:solidFill>
              <a:effectLst/>
            </a:endParaRPr>
          </a:p>
        </p:txBody>
      </p:sp>
      <p:sp>
        <p:nvSpPr>
          <p:cNvPr id="3" name="Content Placeholder 2"/>
          <p:cNvSpPr>
            <a:spLocks noGrp="1"/>
          </p:cNvSpPr>
          <p:nvPr>
            <p:ph idx="1"/>
          </p:nvPr>
        </p:nvSpPr>
        <p:spPr>
          <a:xfrm>
            <a:off x="1143000" y="762000"/>
            <a:ext cx="7790688" cy="5486400"/>
          </a:xfrm>
        </p:spPr>
        <p:txBody>
          <a:bodyPr>
            <a:noAutofit/>
          </a:bodyPr>
          <a:lstStyle/>
          <a:p>
            <a:pPr algn="just">
              <a:buFont typeface="Wingdings" pitchFamily="2" charset="2"/>
              <a:buChar char="Ø"/>
            </a:pPr>
            <a:r>
              <a:rPr lang="en-US" sz="2200" dirty="0">
                <a:latin typeface="Calibri" pitchFamily="34" charset="0"/>
              </a:rPr>
              <a:t>A multiuser DBMS must allow multiple users to access the database at the same time. </a:t>
            </a:r>
          </a:p>
          <a:p>
            <a:pPr algn="just">
              <a:buFont typeface="Wingdings" pitchFamily="2" charset="2"/>
              <a:buChar char="Ø"/>
            </a:pPr>
            <a:r>
              <a:rPr lang="en-US" sz="2200" dirty="0">
                <a:latin typeface="Calibri" pitchFamily="34" charset="0"/>
              </a:rPr>
              <a:t>The DBMS must include </a:t>
            </a:r>
            <a:r>
              <a:rPr lang="en-US" sz="2200" b="1" dirty="0">
                <a:latin typeface="Calibri" pitchFamily="34" charset="0"/>
              </a:rPr>
              <a:t>concurrency control </a:t>
            </a:r>
            <a:r>
              <a:rPr lang="en-US" sz="2200" dirty="0">
                <a:latin typeface="Calibri" pitchFamily="34" charset="0"/>
              </a:rPr>
              <a:t>software to ensure that several users trying to update the same data do so in a controlled manner so that the result of the updates is correct. </a:t>
            </a:r>
          </a:p>
          <a:p>
            <a:pPr algn="just">
              <a:buFont typeface="Wingdings" pitchFamily="2" charset="2"/>
              <a:buChar char="Ø"/>
            </a:pPr>
            <a:r>
              <a:rPr lang="en-US" sz="2200" dirty="0">
                <a:latin typeface="Calibri" pitchFamily="34" charset="0"/>
              </a:rPr>
              <a:t>For example, when several reservation agents try to assign a seat on an airline flight, the DBMS should ensure that each seat can be accessed by only one agent at a time for assignment to a passenger.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442858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498080" cy="563562"/>
          </a:xfrm>
        </p:spPr>
        <p:txBody>
          <a:bodyPr>
            <a:normAutofit/>
          </a:bodyPr>
          <a:lstStyle/>
          <a:p>
            <a:r>
              <a:rPr lang="en-US" sz="2400" b="1" dirty="0">
                <a:solidFill>
                  <a:srgbClr val="C00000"/>
                </a:solidFill>
                <a:latin typeface="Calibri" pitchFamily="34" charset="0"/>
              </a:rPr>
              <a:t>Advantages of Using the DBMS Approach</a:t>
            </a:r>
            <a:endParaRPr lang="en-US" sz="2400" dirty="0"/>
          </a:p>
        </p:txBody>
      </p:sp>
      <p:sp>
        <p:nvSpPr>
          <p:cNvPr id="3" name="Content Placeholder 2"/>
          <p:cNvSpPr>
            <a:spLocks noGrp="1"/>
          </p:cNvSpPr>
          <p:nvPr>
            <p:ph idx="1"/>
          </p:nvPr>
        </p:nvSpPr>
        <p:spPr>
          <a:xfrm>
            <a:off x="1219200" y="838200"/>
            <a:ext cx="7498080" cy="5486400"/>
          </a:xfrm>
        </p:spPr>
        <p:txBody>
          <a:bodyPr>
            <a:normAutofit/>
          </a:bodyPr>
          <a:lstStyle/>
          <a:p>
            <a:pPr marL="339725" indent="-222250">
              <a:lnSpc>
                <a:spcPts val="2800"/>
              </a:lnSpc>
              <a:buAutoNum type="arabicPeriod"/>
            </a:pPr>
            <a:r>
              <a:rPr lang="en-US" sz="2200" dirty="0">
                <a:latin typeface="Calibri" pitchFamily="34" charset="0"/>
              </a:rPr>
              <a:t>Controlling Redundancy</a:t>
            </a:r>
          </a:p>
          <a:p>
            <a:pPr marL="339725" indent="-222250">
              <a:lnSpc>
                <a:spcPts val="2800"/>
              </a:lnSpc>
              <a:buFont typeface="Wingdings 2"/>
              <a:buAutoNum type="arabicPeriod"/>
            </a:pPr>
            <a:r>
              <a:rPr lang="en-US" sz="2200" dirty="0">
                <a:latin typeface="Calibri" pitchFamily="34" charset="0"/>
              </a:rPr>
              <a:t>Restricting Unauthorized Access</a:t>
            </a:r>
          </a:p>
          <a:p>
            <a:pPr marL="339725" indent="-222250">
              <a:lnSpc>
                <a:spcPts val="2800"/>
              </a:lnSpc>
              <a:buFont typeface="Wingdings 2"/>
              <a:buAutoNum type="arabicPeriod"/>
            </a:pPr>
            <a:r>
              <a:rPr lang="en-US" sz="2200" dirty="0">
                <a:latin typeface="Calibri" pitchFamily="34" charset="0"/>
              </a:rPr>
              <a:t>Providing Persistent Storage for Program Objects</a:t>
            </a:r>
          </a:p>
          <a:p>
            <a:pPr marL="339725" indent="-222250">
              <a:lnSpc>
                <a:spcPts val="2800"/>
              </a:lnSpc>
              <a:buFont typeface="Wingdings 2"/>
              <a:buAutoNum type="arabicPeriod"/>
            </a:pPr>
            <a:r>
              <a:rPr lang="en-US" sz="2200" dirty="0">
                <a:latin typeface="Calibri" pitchFamily="34" charset="0"/>
              </a:rPr>
              <a:t> Providing Storage Structures and Search </a:t>
            </a:r>
            <a:r>
              <a:rPr lang="fr-FR" sz="2200" dirty="0">
                <a:latin typeface="Calibri" pitchFamily="34" charset="0"/>
              </a:rPr>
              <a:t>Techniques for Efficient Query Processing</a:t>
            </a:r>
            <a:endParaRPr lang="en-US" sz="2200" dirty="0">
              <a:latin typeface="Calibri" pitchFamily="34" charset="0"/>
            </a:endParaRPr>
          </a:p>
          <a:p>
            <a:pPr marL="339725" indent="-222250">
              <a:lnSpc>
                <a:spcPts val="2800"/>
              </a:lnSpc>
              <a:buFont typeface="Wingdings 2"/>
              <a:buAutoNum type="arabicPeriod"/>
            </a:pPr>
            <a:r>
              <a:rPr lang="en-US" sz="2200" dirty="0">
                <a:latin typeface="Calibri" pitchFamily="34" charset="0"/>
              </a:rPr>
              <a:t>Providing Backup and Recovery</a:t>
            </a:r>
          </a:p>
          <a:p>
            <a:pPr marL="339725" indent="-222250">
              <a:lnSpc>
                <a:spcPts val="2800"/>
              </a:lnSpc>
              <a:buFont typeface="Wingdings 2"/>
              <a:buAutoNum type="arabicPeriod"/>
            </a:pPr>
            <a:r>
              <a:rPr lang="en-US" sz="2200" dirty="0">
                <a:latin typeface="Calibri" pitchFamily="34" charset="0"/>
              </a:rPr>
              <a:t>Providing Multiple User Interfaces</a:t>
            </a:r>
          </a:p>
          <a:p>
            <a:pPr marL="339725" indent="-222250">
              <a:lnSpc>
                <a:spcPts val="2800"/>
              </a:lnSpc>
              <a:buFont typeface="Wingdings 2"/>
              <a:buAutoNum type="arabicPeriod"/>
            </a:pPr>
            <a:r>
              <a:rPr lang="en-US" sz="2200" dirty="0">
                <a:latin typeface="Calibri" pitchFamily="34" charset="0"/>
              </a:rPr>
              <a:t>Representing Complex Relationships among Data</a:t>
            </a:r>
          </a:p>
          <a:p>
            <a:pPr marL="339725" indent="-222250">
              <a:lnSpc>
                <a:spcPts val="2800"/>
              </a:lnSpc>
              <a:buFont typeface="Wingdings 2"/>
              <a:buAutoNum type="arabicPeriod"/>
            </a:pPr>
            <a:r>
              <a:rPr lang="en-US" sz="2200" dirty="0">
                <a:latin typeface="Calibri" pitchFamily="34" charset="0"/>
              </a:rPr>
              <a:t>Enforcing Integrity Constraints</a:t>
            </a:r>
          </a:p>
          <a:p>
            <a:pPr marL="339725" indent="-222250">
              <a:lnSpc>
                <a:spcPts val="2800"/>
              </a:lnSpc>
              <a:buFont typeface="Wingdings 2"/>
              <a:buAutoNum type="arabicPeriod"/>
            </a:pPr>
            <a:r>
              <a:rPr lang="en-US" sz="2200" dirty="0">
                <a:latin typeface="Calibri" pitchFamily="34" charset="0"/>
              </a:rPr>
              <a:t>Permitting Inferencing and Actions Using Rules</a:t>
            </a:r>
          </a:p>
          <a:p>
            <a:pPr marL="339725" indent="-222250">
              <a:lnSpc>
                <a:spcPts val="2800"/>
              </a:lnSpc>
              <a:buFont typeface="Wingdings 2"/>
              <a:buAutoNum type="arabicPeriod"/>
            </a:pPr>
            <a:r>
              <a:rPr lang="en-US" sz="2200" dirty="0">
                <a:latin typeface="Calibri" pitchFamily="34" charset="0"/>
              </a:rPr>
              <a:t>Additional Implications of Using the Database Approach</a:t>
            </a:r>
          </a:p>
          <a:p>
            <a:pPr>
              <a:lnSpc>
                <a:spcPts val="2800"/>
              </a:lnSpc>
            </a:pPr>
            <a:endParaRPr lang="en-US" sz="2200" dirty="0">
              <a:latin typeface="Calibri"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818666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790688" cy="609600"/>
          </a:xfrm>
        </p:spPr>
        <p:txBody>
          <a:bodyPr>
            <a:normAutofit/>
          </a:bodyPr>
          <a:lstStyle/>
          <a:p>
            <a:r>
              <a:rPr lang="en-US" sz="2400" b="1" dirty="0">
                <a:solidFill>
                  <a:srgbClr val="C00000"/>
                </a:solidFill>
                <a:latin typeface="Calibri" pitchFamily="34" charset="0"/>
              </a:rPr>
              <a:t>Advantages of Using the DBMS Approach</a:t>
            </a:r>
            <a:endParaRPr lang="en-US" sz="2400" dirty="0">
              <a:solidFill>
                <a:srgbClr val="C00000"/>
              </a:solidFill>
              <a:latin typeface="Calibri" pitchFamily="34" charset="0"/>
            </a:endParaRPr>
          </a:p>
        </p:txBody>
      </p:sp>
      <p:sp>
        <p:nvSpPr>
          <p:cNvPr id="3" name="Content Placeholder 2"/>
          <p:cNvSpPr>
            <a:spLocks noGrp="1"/>
          </p:cNvSpPr>
          <p:nvPr>
            <p:ph idx="1"/>
          </p:nvPr>
        </p:nvSpPr>
        <p:spPr>
          <a:xfrm>
            <a:off x="1066800" y="609600"/>
            <a:ext cx="7866888" cy="6096000"/>
          </a:xfrm>
        </p:spPr>
        <p:txBody>
          <a:bodyPr>
            <a:normAutofit/>
          </a:bodyPr>
          <a:lstStyle/>
          <a:p>
            <a:pPr marL="80963" indent="0" algn="just">
              <a:lnSpc>
                <a:spcPct val="150000"/>
              </a:lnSpc>
              <a:buNone/>
            </a:pPr>
            <a:r>
              <a:rPr lang="en-US" sz="2200" b="1" dirty="0">
                <a:solidFill>
                  <a:srgbClr val="002060"/>
                </a:solidFill>
                <a:latin typeface="Calibri" pitchFamily="34" charset="0"/>
              </a:rPr>
              <a:t>1. Controlling Redundancy</a:t>
            </a:r>
          </a:p>
          <a:p>
            <a:pPr marL="508000" indent="-228600" algn="just">
              <a:lnSpc>
                <a:spcPct val="150000"/>
              </a:lnSpc>
              <a:buFont typeface="Wingdings" pitchFamily="2" charset="2"/>
              <a:buChar char="§"/>
            </a:pPr>
            <a:r>
              <a:rPr lang="en-US" sz="2200" dirty="0">
                <a:latin typeface="Calibri" pitchFamily="34" charset="0"/>
              </a:rPr>
              <a:t>Redundancy</a:t>
            </a:r>
            <a:r>
              <a:rPr lang="en-US" sz="2200" b="1" dirty="0">
                <a:latin typeface="Calibri" pitchFamily="34" charset="0"/>
              </a:rPr>
              <a:t> </a:t>
            </a:r>
            <a:r>
              <a:rPr lang="en-US" sz="2200" dirty="0">
                <a:latin typeface="Calibri" pitchFamily="34" charset="0"/>
              </a:rPr>
              <a:t>leads to several problems-  duplication, wastage </a:t>
            </a:r>
          </a:p>
          <a:p>
            <a:pPr marL="280987" indent="0" algn="just">
              <a:lnSpc>
                <a:spcPct val="150000"/>
              </a:lnSpc>
              <a:buNone/>
            </a:pPr>
            <a:r>
              <a:rPr lang="en-US" sz="2200" dirty="0">
                <a:latin typeface="Calibri" pitchFamily="34" charset="0"/>
              </a:rPr>
              <a:t>    of storage  and data may become inconsistent.</a:t>
            </a:r>
          </a:p>
          <a:p>
            <a:pPr marL="623887" indent="-342900" algn="just">
              <a:lnSpc>
                <a:spcPct val="150000"/>
              </a:lnSpc>
              <a:buFont typeface="Wingdings" pitchFamily="2" charset="2"/>
              <a:buChar char="§"/>
            </a:pPr>
            <a:r>
              <a:rPr lang="en-US" sz="2200" dirty="0">
                <a:latin typeface="Calibri" pitchFamily="34" charset="0"/>
              </a:rPr>
              <a:t>In the database approach, the views of different user groups </a:t>
            </a:r>
          </a:p>
          <a:p>
            <a:pPr marL="280987" indent="0" algn="just">
              <a:lnSpc>
                <a:spcPct val="150000"/>
              </a:lnSpc>
              <a:buNone/>
            </a:pPr>
            <a:r>
              <a:rPr lang="en-US" sz="2200" dirty="0">
                <a:latin typeface="Calibri" pitchFamily="34" charset="0"/>
              </a:rPr>
              <a:t>     are  integrated during database design. </a:t>
            </a:r>
          </a:p>
          <a:p>
            <a:pPr marL="623887" indent="-342900" algn="just">
              <a:lnSpc>
                <a:spcPct val="150000"/>
              </a:lnSpc>
              <a:buFont typeface="Wingdings" pitchFamily="2" charset="2"/>
              <a:buChar char="§"/>
            </a:pPr>
            <a:r>
              <a:rPr lang="en-US" sz="2200" dirty="0">
                <a:latin typeface="Calibri" pitchFamily="34" charset="0"/>
              </a:rPr>
              <a:t>Database design that stores each logical data item in </a:t>
            </a:r>
            <a:r>
              <a:rPr lang="en-US" sz="2200" i="1" dirty="0">
                <a:latin typeface="Calibri" pitchFamily="34" charset="0"/>
              </a:rPr>
              <a:t>only one place </a:t>
            </a:r>
            <a:r>
              <a:rPr lang="en-US" sz="2200" dirty="0">
                <a:latin typeface="Calibri" pitchFamily="34" charset="0"/>
              </a:rPr>
              <a:t>in the database. This is known as </a:t>
            </a:r>
            <a:r>
              <a:rPr lang="en-US" sz="2200" b="1" dirty="0">
                <a:latin typeface="Calibri" pitchFamily="34" charset="0"/>
              </a:rPr>
              <a:t>data normalization</a:t>
            </a:r>
            <a:r>
              <a:rPr lang="en-US" sz="2200" dirty="0">
                <a:latin typeface="Calibri" pitchFamily="34" charset="0"/>
              </a:rPr>
              <a:t>, and it ensures consistency and saves storage space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3798130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52400"/>
            <a:ext cx="7714488" cy="6477000"/>
          </a:xfrm>
        </p:spPr>
        <p:txBody>
          <a:bodyPr>
            <a:normAutofit/>
          </a:bodyPr>
          <a:lstStyle/>
          <a:p>
            <a:pPr marL="342900" indent="-342900" algn="just">
              <a:lnSpc>
                <a:spcPct val="150000"/>
              </a:lnSpc>
              <a:buFont typeface="Wingdings" pitchFamily="2" charset="2"/>
              <a:buChar char="§"/>
            </a:pPr>
            <a:r>
              <a:rPr lang="en-US" sz="2200" dirty="0">
                <a:latin typeface="Calibri" pitchFamily="34" charset="0"/>
              </a:rPr>
              <a:t>It is sometimes necessary to use </a:t>
            </a:r>
            <a:r>
              <a:rPr lang="en-US" sz="2200" b="1" dirty="0">
                <a:latin typeface="Calibri" pitchFamily="34" charset="0"/>
              </a:rPr>
              <a:t>controlled redundancy </a:t>
            </a:r>
            <a:r>
              <a:rPr lang="en-US" sz="2200" dirty="0">
                <a:latin typeface="Calibri" pitchFamily="34" charset="0"/>
              </a:rPr>
              <a:t>to improve the performance of queries </a:t>
            </a:r>
          </a:p>
          <a:p>
            <a:pPr marL="342900" indent="-342900" algn="just">
              <a:lnSpc>
                <a:spcPct val="150000"/>
              </a:lnSpc>
              <a:buFont typeface="Wingdings" pitchFamily="2" charset="2"/>
              <a:buChar char="§"/>
            </a:pPr>
            <a:r>
              <a:rPr lang="en-US" sz="2200" dirty="0">
                <a:latin typeface="Calibri" pitchFamily="34" charset="0"/>
              </a:rPr>
              <a:t>For example, we may store </a:t>
            </a:r>
            <a:r>
              <a:rPr lang="en-US" sz="2200" dirty="0" err="1">
                <a:latin typeface="Calibri" pitchFamily="34" charset="0"/>
              </a:rPr>
              <a:t>Student_name</a:t>
            </a:r>
            <a:r>
              <a:rPr lang="en-US" sz="2200" dirty="0">
                <a:latin typeface="Calibri" pitchFamily="34" charset="0"/>
              </a:rPr>
              <a:t> and Course_number redundantly in a GRADE_REPORT file because whenever we retrieve a GRADE_REPORT record, we want to retrieve the student name and course number along with the grade, student number, and section identifier. </a:t>
            </a:r>
          </a:p>
          <a:p>
            <a:pPr marL="342900" indent="-342900" algn="just">
              <a:lnSpc>
                <a:spcPct val="150000"/>
              </a:lnSpc>
              <a:buFont typeface="Wingdings" pitchFamily="2" charset="2"/>
              <a:buChar char="§"/>
            </a:pPr>
            <a:r>
              <a:rPr lang="en-US" sz="2200" dirty="0">
                <a:latin typeface="Calibri" pitchFamily="34" charset="0"/>
              </a:rPr>
              <a:t>By placing all the data together, we do not have to search multiple files to collect this data. This is known as </a:t>
            </a:r>
            <a:r>
              <a:rPr lang="en-US" sz="2200" b="1" dirty="0" err="1">
                <a:latin typeface="Calibri" pitchFamily="34" charset="0"/>
              </a:rPr>
              <a:t>denormalization</a:t>
            </a:r>
            <a:r>
              <a:rPr lang="en-US" sz="2200" dirty="0">
                <a:latin typeface="Calibri" pitchFamily="34" charset="0"/>
              </a:rPr>
              <a:t>. </a:t>
            </a:r>
          </a:p>
          <a:p>
            <a:pPr>
              <a:buFont typeface="Courier New" pitchFamily="49" charset="0"/>
              <a:buChar char="o"/>
            </a:pPr>
            <a:endParaRPr lang="en-US"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15233043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28600"/>
            <a:ext cx="7790688" cy="6019800"/>
          </a:xfrm>
        </p:spPr>
        <p:txBody>
          <a:bodyPr>
            <a:normAutofit/>
          </a:bodyPr>
          <a:lstStyle/>
          <a:p>
            <a:pPr marL="82296" indent="0">
              <a:buNone/>
            </a:pPr>
            <a:r>
              <a:rPr lang="en-US" sz="2200" b="1" dirty="0">
                <a:solidFill>
                  <a:srgbClr val="002060"/>
                </a:solidFill>
                <a:latin typeface="Calibri" pitchFamily="34" charset="0"/>
              </a:rPr>
              <a:t>2.Restricting Unauthorized Access</a:t>
            </a:r>
          </a:p>
          <a:p>
            <a:pPr algn="just">
              <a:lnSpc>
                <a:spcPct val="150000"/>
              </a:lnSpc>
              <a:buFont typeface="Wingdings" pitchFamily="2" charset="2"/>
              <a:buChar char="§"/>
            </a:pPr>
            <a:r>
              <a:rPr lang="en-US" sz="2200" dirty="0">
                <a:latin typeface="Calibri" pitchFamily="34" charset="0"/>
              </a:rPr>
              <a:t>When multiple users share a large database, it is likely that most users will not be authorized to access all information in the database. </a:t>
            </a:r>
          </a:p>
          <a:p>
            <a:pPr algn="just">
              <a:lnSpc>
                <a:spcPct val="150000"/>
              </a:lnSpc>
              <a:buFont typeface="Wingdings" pitchFamily="2" charset="2"/>
              <a:buChar char="§"/>
            </a:pPr>
            <a:r>
              <a:rPr lang="en-US" sz="2200" dirty="0">
                <a:latin typeface="Calibri" pitchFamily="34" charset="0"/>
              </a:rPr>
              <a:t>For example, financial data is often considered confidential, and only authorized persons are allowed to access such data.</a:t>
            </a:r>
          </a:p>
          <a:p>
            <a:pPr algn="just">
              <a:lnSpc>
                <a:spcPct val="150000"/>
              </a:lnSpc>
              <a:buFont typeface="Wingdings" pitchFamily="2" charset="2"/>
              <a:buChar char="§"/>
            </a:pPr>
            <a:r>
              <a:rPr lang="en-US" sz="2200" dirty="0">
                <a:latin typeface="Calibri" pitchFamily="34" charset="0"/>
              </a:rPr>
              <a:t>A DBMS should provide a </a:t>
            </a:r>
            <a:r>
              <a:rPr lang="en-US" sz="2200" b="1" dirty="0">
                <a:latin typeface="Calibri" pitchFamily="34" charset="0"/>
              </a:rPr>
              <a:t>security and authorization subsystem, </a:t>
            </a:r>
            <a:r>
              <a:rPr lang="en-US" sz="2200" dirty="0">
                <a:latin typeface="Calibri" pitchFamily="34" charset="0"/>
              </a:rPr>
              <a:t>which the DBA uses to create accounts and to specify account restrictions</a:t>
            </a:r>
          </a:p>
          <a:p>
            <a:pPr algn="just">
              <a:lnSpc>
                <a:spcPct val="150000"/>
              </a:lnSpc>
              <a:buFont typeface="Wingdings" pitchFamily="2" charset="2"/>
              <a:buChar char="§"/>
            </a:pPr>
            <a:r>
              <a:rPr lang="en-US" sz="2200" dirty="0">
                <a:latin typeface="Calibri" pitchFamily="34" charset="0"/>
              </a:rPr>
              <a:t>DBMS should enforce these restrictions automatically</a:t>
            </a:r>
            <a:endParaRPr lang="en-US" sz="2200" dirty="0">
              <a:solidFill>
                <a:srgbClr val="002060"/>
              </a:solidFill>
              <a:latin typeface="Calibri" pitchFamily="34"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4210142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28600"/>
            <a:ext cx="7790688" cy="6019800"/>
          </a:xfrm>
        </p:spPr>
        <p:txBody>
          <a:bodyPr>
            <a:normAutofit/>
          </a:bodyPr>
          <a:lstStyle/>
          <a:p>
            <a:pPr marL="82296" indent="0">
              <a:buNone/>
            </a:pPr>
            <a:r>
              <a:rPr lang="en-US" sz="2200" b="1" dirty="0">
                <a:solidFill>
                  <a:srgbClr val="002060"/>
                </a:solidFill>
              </a:rPr>
              <a:t>3. Providing Persistent Storage for Program Objects</a:t>
            </a:r>
          </a:p>
          <a:p>
            <a:pPr algn="just">
              <a:lnSpc>
                <a:spcPct val="150000"/>
              </a:lnSpc>
              <a:buFont typeface="Wingdings" pitchFamily="2" charset="2"/>
              <a:buChar char="§"/>
            </a:pPr>
            <a:r>
              <a:rPr lang="en-US" sz="2200" dirty="0">
                <a:latin typeface="Calibri" pitchFamily="34" charset="0"/>
              </a:rPr>
              <a:t>object-oriented database systems make it easier for complex runtime objects to be saved in secondary storage so as to survive beyond program termination and to be retrievable at a later time.</a:t>
            </a:r>
          </a:p>
          <a:p>
            <a:pPr algn="just">
              <a:lnSpc>
                <a:spcPct val="150000"/>
              </a:lnSpc>
              <a:buFont typeface="Wingdings" pitchFamily="2" charset="2"/>
              <a:buChar char="§"/>
            </a:pPr>
            <a:r>
              <a:rPr lang="en-US" sz="2200" dirty="0">
                <a:latin typeface="Calibri" pitchFamily="34" charset="0"/>
              </a:rPr>
              <a:t>Object-oriented database systems are compatible with programming languages such as C++ and Java, and the DBMS software automatically performs any necessary conversions.</a:t>
            </a:r>
            <a:endParaRPr lang="en-US" sz="2200" dirty="0">
              <a:solidFill>
                <a:srgbClr val="002060"/>
              </a:solidFill>
              <a:latin typeface="Calibri" pitchFamily="34"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3267925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2400"/>
            <a:ext cx="7924800" cy="6477000"/>
          </a:xfrm>
        </p:spPr>
        <p:txBody>
          <a:bodyPr>
            <a:normAutofit/>
          </a:bodyPr>
          <a:lstStyle/>
          <a:p>
            <a:pPr marL="82296" indent="0">
              <a:buNone/>
            </a:pPr>
            <a:r>
              <a:rPr lang="en-US" sz="2400" b="1" dirty="0">
                <a:solidFill>
                  <a:srgbClr val="002060"/>
                </a:solidFill>
                <a:latin typeface="Calibri" pitchFamily="34" charset="0"/>
              </a:rPr>
              <a:t>4. Providing Storage Structures and Search </a:t>
            </a:r>
            <a:r>
              <a:rPr lang="fr-FR" sz="2400" b="1" dirty="0">
                <a:solidFill>
                  <a:srgbClr val="002060"/>
                </a:solidFill>
                <a:latin typeface="Calibri" pitchFamily="34" charset="0"/>
              </a:rPr>
              <a:t>Techniques for  </a:t>
            </a:r>
          </a:p>
          <a:p>
            <a:pPr marL="82296" indent="0">
              <a:buNone/>
            </a:pPr>
            <a:r>
              <a:rPr lang="fr-FR" sz="2400" b="1" dirty="0">
                <a:solidFill>
                  <a:srgbClr val="002060"/>
                </a:solidFill>
                <a:latin typeface="Calibri" pitchFamily="34" charset="0"/>
              </a:rPr>
              <a:t>     Efficient Query Processing</a:t>
            </a:r>
          </a:p>
          <a:p>
            <a:pPr algn="just">
              <a:lnSpc>
                <a:spcPct val="150000"/>
              </a:lnSpc>
              <a:buFont typeface="Wingdings" pitchFamily="2" charset="2"/>
              <a:buChar char="§"/>
            </a:pPr>
            <a:r>
              <a:rPr lang="en-US" sz="2200" dirty="0">
                <a:latin typeface="Calibri" pitchFamily="34" charset="0"/>
              </a:rPr>
              <a:t>The DBMS maintains indexes that are utilized to improve the execution time of queries and updates. </a:t>
            </a:r>
          </a:p>
          <a:p>
            <a:pPr algn="just">
              <a:lnSpc>
                <a:spcPct val="150000"/>
              </a:lnSpc>
              <a:buFont typeface="Wingdings" pitchFamily="2" charset="2"/>
              <a:buChar char="§"/>
            </a:pPr>
            <a:r>
              <a:rPr lang="en-US" sz="2200" dirty="0">
                <a:latin typeface="Calibri" pitchFamily="34" charset="0"/>
              </a:rPr>
              <a:t>DBMS has a </a:t>
            </a:r>
            <a:r>
              <a:rPr lang="en-US" sz="2200" b="1" dirty="0">
                <a:latin typeface="Calibri" pitchFamily="34" charset="0"/>
              </a:rPr>
              <a:t>buffering </a:t>
            </a:r>
            <a:r>
              <a:rPr lang="en-US" sz="2200" dirty="0">
                <a:latin typeface="Calibri" pitchFamily="34" charset="0"/>
              </a:rPr>
              <a:t>or </a:t>
            </a:r>
            <a:r>
              <a:rPr lang="en-US" sz="2200" b="1" dirty="0">
                <a:latin typeface="Calibri" pitchFamily="34" charset="0"/>
              </a:rPr>
              <a:t>caching  </a:t>
            </a:r>
            <a:r>
              <a:rPr lang="en-US" sz="2200" dirty="0">
                <a:latin typeface="Calibri" pitchFamily="34" charset="0"/>
              </a:rPr>
              <a:t>module that maintains parts of the database in main memory buffers.</a:t>
            </a:r>
          </a:p>
          <a:p>
            <a:pPr algn="just">
              <a:lnSpc>
                <a:spcPct val="150000"/>
              </a:lnSpc>
              <a:buFont typeface="Wingdings" pitchFamily="2" charset="2"/>
              <a:buChar char="§"/>
            </a:pPr>
            <a:r>
              <a:rPr lang="en-US" sz="2200" dirty="0">
                <a:latin typeface="Calibri" pitchFamily="34" charset="0"/>
              </a:rPr>
              <a:t>The </a:t>
            </a:r>
            <a:r>
              <a:rPr lang="en-US" sz="2200" b="1" dirty="0">
                <a:latin typeface="Calibri" pitchFamily="34" charset="0"/>
              </a:rPr>
              <a:t>query processing and optimization </a:t>
            </a:r>
            <a:r>
              <a:rPr lang="en-US" sz="2200" dirty="0">
                <a:latin typeface="Calibri" pitchFamily="34" charset="0"/>
              </a:rPr>
              <a:t>module is responsible for choosing an efficient query execution plan for each query submitted to the system</a:t>
            </a:r>
            <a:endParaRPr lang="en-US" sz="2200" b="1" dirty="0">
              <a:solidFill>
                <a:srgbClr val="002060"/>
              </a:solidFill>
              <a:latin typeface="Calibri" pitchFamily="34"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2447279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228600"/>
            <a:ext cx="7714488" cy="6324600"/>
          </a:xfrm>
        </p:spPr>
        <p:txBody>
          <a:bodyPr>
            <a:normAutofit/>
          </a:bodyPr>
          <a:lstStyle/>
          <a:p>
            <a:pPr marL="82296" indent="0">
              <a:buNone/>
            </a:pPr>
            <a:r>
              <a:rPr lang="en-US" sz="2200" b="1" dirty="0">
                <a:solidFill>
                  <a:srgbClr val="002060"/>
                </a:solidFill>
                <a:latin typeface="Calibri" pitchFamily="34" charset="0"/>
              </a:rPr>
              <a:t>5. Providing Backup and Recovery</a:t>
            </a:r>
          </a:p>
          <a:p>
            <a:pPr algn="just">
              <a:lnSpc>
                <a:spcPct val="150000"/>
              </a:lnSpc>
              <a:buFont typeface="Wingdings" pitchFamily="2" charset="2"/>
              <a:buChar char="§"/>
            </a:pPr>
            <a:r>
              <a:rPr lang="en-US" sz="2200" dirty="0">
                <a:latin typeface="Calibri" pitchFamily="34" charset="0"/>
              </a:rPr>
              <a:t>The </a:t>
            </a:r>
            <a:r>
              <a:rPr lang="en-US" sz="2200" b="1" dirty="0">
                <a:latin typeface="Calibri" pitchFamily="34" charset="0"/>
              </a:rPr>
              <a:t>backup and recovery subsystem </a:t>
            </a:r>
            <a:r>
              <a:rPr lang="en-US" sz="2200" dirty="0">
                <a:latin typeface="Calibri" pitchFamily="34" charset="0"/>
              </a:rPr>
              <a:t>of the DBMS is responsible for recovery. </a:t>
            </a:r>
          </a:p>
          <a:p>
            <a:pPr algn="just">
              <a:lnSpc>
                <a:spcPct val="150000"/>
              </a:lnSpc>
              <a:buFont typeface="Wingdings" pitchFamily="2" charset="2"/>
              <a:buChar char="§"/>
            </a:pPr>
            <a:r>
              <a:rPr lang="en-US" sz="2200" dirty="0">
                <a:latin typeface="Calibri" pitchFamily="34" charset="0"/>
              </a:rPr>
              <a:t>ensures that recovery is possible in the case of a system crash during execution of one or more transactions. </a:t>
            </a:r>
          </a:p>
          <a:p>
            <a:pPr algn="just">
              <a:lnSpc>
                <a:spcPct val="150000"/>
              </a:lnSpc>
              <a:buFont typeface="Wingdings" pitchFamily="2" charset="2"/>
              <a:buChar char="§"/>
            </a:pPr>
            <a:r>
              <a:rPr lang="en-US" sz="2200" dirty="0">
                <a:latin typeface="Calibri" pitchFamily="34" charset="0"/>
              </a:rPr>
              <a:t>Disk backup is also necessary in case of a catastrophic disk failure.</a:t>
            </a:r>
            <a:endParaRPr lang="en-US" sz="2200" dirty="0">
              <a:solidFill>
                <a:srgbClr val="002060"/>
              </a:solidFill>
              <a:latin typeface="Calibri" pitchFamily="34"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3827195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52400"/>
            <a:ext cx="7924800" cy="6096000"/>
          </a:xfrm>
        </p:spPr>
        <p:txBody>
          <a:bodyPr>
            <a:normAutofit/>
          </a:bodyPr>
          <a:lstStyle/>
          <a:p>
            <a:pPr marL="82296" indent="0">
              <a:buNone/>
            </a:pPr>
            <a:r>
              <a:rPr lang="en-US" sz="2200" b="1" dirty="0">
                <a:solidFill>
                  <a:srgbClr val="002060"/>
                </a:solidFill>
                <a:latin typeface="Calibri" pitchFamily="34" charset="0"/>
              </a:rPr>
              <a:t>6 Providing Multiple User Interfaces</a:t>
            </a:r>
          </a:p>
          <a:p>
            <a:pPr algn="just">
              <a:lnSpc>
                <a:spcPct val="150000"/>
              </a:lnSpc>
              <a:buFont typeface="Wingdings" pitchFamily="2" charset="2"/>
              <a:buChar char="§"/>
            </a:pPr>
            <a:r>
              <a:rPr lang="en-US" sz="2200" dirty="0">
                <a:latin typeface="Calibri" pitchFamily="34" charset="0"/>
              </a:rPr>
              <a:t>Because many types of users with varying levels of technical knowledge use a database, a DBMS should provide a variety of user interfaces. </a:t>
            </a:r>
          </a:p>
          <a:p>
            <a:pPr algn="just">
              <a:lnSpc>
                <a:spcPct val="150000"/>
              </a:lnSpc>
              <a:buFont typeface="Wingdings" pitchFamily="2" charset="2"/>
              <a:buChar char="§"/>
            </a:pPr>
            <a:r>
              <a:rPr lang="en-US" sz="2200" dirty="0">
                <a:latin typeface="Calibri" pitchFamily="34" charset="0"/>
              </a:rPr>
              <a:t>These include </a:t>
            </a:r>
          </a:p>
          <a:p>
            <a:pPr marL="82296" indent="0" algn="just">
              <a:lnSpc>
                <a:spcPct val="150000"/>
              </a:lnSpc>
              <a:buNone/>
            </a:pPr>
            <a:r>
              <a:rPr lang="en-US" sz="2200" dirty="0">
                <a:latin typeface="Calibri" pitchFamily="34" charset="0"/>
              </a:rPr>
              <a:t>      - query languages for casual users</a:t>
            </a:r>
          </a:p>
          <a:p>
            <a:pPr marL="82296" indent="0">
              <a:lnSpc>
                <a:spcPct val="150000"/>
              </a:lnSpc>
              <a:buNone/>
            </a:pPr>
            <a:r>
              <a:rPr lang="en-US" sz="2200" dirty="0">
                <a:latin typeface="Calibri" pitchFamily="34" charset="0"/>
              </a:rPr>
              <a:t>      -  programming language interfaces for application </a:t>
            </a:r>
          </a:p>
          <a:p>
            <a:pPr marL="82296" indent="0">
              <a:lnSpc>
                <a:spcPct val="150000"/>
              </a:lnSpc>
              <a:buNone/>
            </a:pPr>
            <a:r>
              <a:rPr lang="en-US" sz="2200" dirty="0">
                <a:latin typeface="Calibri" pitchFamily="34" charset="0"/>
              </a:rPr>
              <a:t>          programmers</a:t>
            </a:r>
          </a:p>
          <a:p>
            <a:pPr marL="82296" indent="0">
              <a:lnSpc>
                <a:spcPct val="150000"/>
              </a:lnSpc>
              <a:buNone/>
            </a:pPr>
            <a:r>
              <a:rPr lang="en-US" sz="2200" dirty="0">
                <a:latin typeface="Calibri" pitchFamily="34" charset="0"/>
              </a:rPr>
              <a:t>      - forms and command codes for parametric users</a:t>
            </a:r>
          </a:p>
          <a:p>
            <a:pPr marL="82296" indent="0">
              <a:lnSpc>
                <a:spcPct val="150000"/>
              </a:lnSpc>
              <a:buNone/>
            </a:pPr>
            <a:r>
              <a:rPr lang="en-US" sz="2200" dirty="0">
                <a:latin typeface="Calibri" pitchFamily="34" charset="0"/>
              </a:rPr>
              <a:t>      - menu-driven interfaces and natural language interfaces </a:t>
            </a:r>
          </a:p>
          <a:p>
            <a:pPr marL="82296" indent="0">
              <a:lnSpc>
                <a:spcPct val="150000"/>
              </a:lnSpc>
              <a:buNone/>
            </a:pPr>
            <a:r>
              <a:rPr lang="en-US" sz="2200" dirty="0">
                <a:latin typeface="Calibri" pitchFamily="34" charset="0"/>
              </a:rPr>
              <a:t>         for  standalone users.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780871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714488" cy="563562"/>
          </a:xfrm>
        </p:spPr>
        <p:txBody>
          <a:bodyPr>
            <a:normAutofit/>
          </a:bodyPr>
          <a:lstStyle/>
          <a:p>
            <a:r>
              <a:rPr lang="en-US" sz="2400" b="1" dirty="0">
                <a:solidFill>
                  <a:srgbClr val="002060"/>
                </a:solidFill>
                <a:effectLst/>
                <a:latin typeface="Calibri" pitchFamily="34" charset="0"/>
              </a:rPr>
              <a:t>7. Representing Complex Relationships among Data</a:t>
            </a:r>
            <a:endParaRPr lang="en-US" sz="2400" dirty="0">
              <a:solidFill>
                <a:srgbClr val="002060"/>
              </a:solidFill>
              <a:effectLst/>
              <a:latin typeface="Calibri" pitchFamily="34" charset="0"/>
            </a:endParaRPr>
          </a:p>
        </p:txBody>
      </p:sp>
      <p:sp>
        <p:nvSpPr>
          <p:cNvPr id="3" name="Content Placeholder 2"/>
          <p:cNvSpPr>
            <a:spLocks noGrp="1"/>
          </p:cNvSpPr>
          <p:nvPr>
            <p:ph idx="1"/>
          </p:nvPr>
        </p:nvSpPr>
        <p:spPr>
          <a:xfrm>
            <a:off x="1219200" y="838200"/>
            <a:ext cx="7714488" cy="5410200"/>
          </a:xfrm>
        </p:spPr>
        <p:txBody>
          <a:bodyPr>
            <a:normAutofit/>
          </a:bodyPr>
          <a:lstStyle/>
          <a:p>
            <a:pPr algn="just">
              <a:lnSpc>
                <a:spcPct val="150000"/>
              </a:lnSpc>
              <a:buFont typeface="Wingdings" pitchFamily="2" charset="2"/>
              <a:buChar char="§"/>
            </a:pPr>
            <a:r>
              <a:rPr lang="en-US" sz="2200" dirty="0">
                <a:latin typeface="Calibri" pitchFamily="34" charset="0"/>
              </a:rPr>
              <a:t>A database may include numerous varieties of data that are interrelated in many ways.</a:t>
            </a:r>
          </a:p>
          <a:p>
            <a:pPr algn="just">
              <a:lnSpc>
                <a:spcPct val="150000"/>
              </a:lnSpc>
              <a:buFont typeface="Wingdings" pitchFamily="2" charset="2"/>
              <a:buChar char="§"/>
            </a:pPr>
            <a:r>
              <a:rPr lang="en-US" sz="2200" dirty="0">
                <a:latin typeface="Calibri" pitchFamily="34" charset="0"/>
              </a:rPr>
              <a:t>For example each section record is related to one course record and to a number of GRADE_REPORT records—one for each student who completed that section. </a:t>
            </a:r>
          </a:p>
          <a:p>
            <a:pPr algn="just">
              <a:lnSpc>
                <a:spcPct val="150000"/>
              </a:lnSpc>
              <a:buFont typeface="Wingdings" pitchFamily="2" charset="2"/>
              <a:buChar char="§"/>
            </a:pPr>
            <a:r>
              <a:rPr lang="en-US" sz="2200" dirty="0">
                <a:latin typeface="Calibri" pitchFamily="34" charset="0"/>
              </a:rPr>
              <a:t>A DBMS must have the capability to represent a variety of complex relationships among the data, to define new relationships as they arise, and to retrieve and update related data easily and efficiently.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418301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7790688" cy="639762"/>
          </a:xfrm>
        </p:spPr>
        <p:txBody>
          <a:bodyPr>
            <a:normAutofit/>
          </a:bodyPr>
          <a:lstStyle/>
          <a:p>
            <a:r>
              <a:rPr lang="en-US" sz="2200" b="1" dirty="0">
                <a:solidFill>
                  <a:srgbClr val="002060"/>
                </a:solidFill>
                <a:effectLst/>
              </a:rPr>
              <a:t>8.Enforcing Integrity Constraints</a:t>
            </a:r>
            <a:endParaRPr lang="en-US" sz="2200" dirty="0">
              <a:solidFill>
                <a:srgbClr val="002060"/>
              </a:solidFill>
              <a:effectLst/>
            </a:endParaRPr>
          </a:p>
        </p:txBody>
      </p:sp>
      <p:sp>
        <p:nvSpPr>
          <p:cNvPr id="3" name="Content Placeholder 2"/>
          <p:cNvSpPr>
            <a:spLocks noGrp="1"/>
          </p:cNvSpPr>
          <p:nvPr>
            <p:ph idx="1"/>
          </p:nvPr>
        </p:nvSpPr>
        <p:spPr>
          <a:xfrm>
            <a:off x="1066800" y="762000"/>
            <a:ext cx="7790688" cy="5562600"/>
          </a:xfrm>
        </p:spPr>
        <p:txBody>
          <a:bodyPr>
            <a:normAutofit/>
          </a:bodyPr>
          <a:lstStyle/>
          <a:p>
            <a:pPr algn="just">
              <a:lnSpc>
                <a:spcPts val="2800"/>
              </a:lnSpc>
              <a:buFont typeface="Wingdings" pitchFamily="2" charset="2"/>
              <a:buChar char="§"/>
            </a:pPr>
            <a:r>
              <a:rPr lang="en-US" sz="2200" dirty="0">
                <a:latin typeface="Calibri" pitchFamily="34" charset="0"/>
              </a:rPr>
              <a:t>Most database applications are such that the semantics of the data require that it satisfy certain restrictions in order to make sense. </a:t>
            </a:r>
          </a:p>
          <a:p>
            <a:pPr algn="just">
              <a:lnSpc>
                <a:spcPts val="2800"/>
              </a:lnSpc>
              <a:buFont typeface="Wingdings" pitchFamily="2" charset="2"/>
              <a:buChar char="§"/>
            </a:pPr>
            <a:r>
              <a:rPr lang="en-US" sz="2200" dirty="0">
                <a:latin typeface="Calibri" pitchFamily="34" charset="0"/>
              </a:rPr>
              <a:t>The simplest type of integrity constraint involves specifying a data type for each data item. </a:t>
            </a:r>
          </a:p>
          <a:p>
            <a:pPr marL="741363" indent="-225425" algn="just">
              <a:lnSpc>
                <a:spcPts val="2800"/>
              </a:lnSpc>
              <a:buFontTx/>
              <a:buChar char="-"/>
            </a:pPr>
            <a:r>
              <a:rPr lang="en-US" sz="2200" dirty="0">
                <a:latin typeface="Calibri" pitchFamily="34" charset="0"/>
              </a:rPr>
              <a:t>For example, in student table we specified that the value of Name must be a string of no more than 30 alphabetic characters.</a:t>
            </a:r>
          </a:p>
          <a:p>
            <a:pPr algn="just">
              <a:lnSpc>
                <a:spcPts val="2800"/>
              </a:lnSpc>
              <a:buFont typeface="Wingdings" pitchFamily="2" charset="2"/>
              <a:buChar char="§"/>
            </a:pPr>
            <a:r>
              <a:rPr lang="en-US" sz="2200" dirty="0">
                <a:latin typeface="Calibri" pitchFamily="34" charset="0"/>
              </a:rPr>
              <a:t>More complex type of constraint is </a:t>
            </a:r>
            <a:r>
              <a:rPr lang="en-US" sz="2200" b="1" dirty="0">
                <a:latin typeface="Calibri" pitchFamily="34" charset="0"/>
              </a:rPr>
              <a:t>referential integrity </a:t>
            </a:r>
            <a:r>
              <a:rPr lang="en-US" sz="2200" dirty="0">
                <a:latin typeface="Calibri" pitchFamily="34" charset="0"/>
              </a:rPr>
              <a:t>involves specifying that a record in one file must be related to records in</a:t>
            </a:r>
          </a:p>
          <a:p>
            <a:pPr marL="82296" indent="0" algn="just">
              <a:lnSpc>
                <a:spcPts val="2800"/>
              </a:lnSpc>
              <a:buNone/>
            </a:pPr>
            <a:r>
              <a:rPr lang="en-US" sz="2200" dirty="0">
                <a:latin typeface="Calibri" pitchFamily="34" charset="0"/>
              </a:rPr>
              <a:t>     other files</a:t>
            </a:r>
          </a:p>
          <a:p>
            <a:pPr marL="82296" indent="0" algn="just">
              <a:lnSpc>
                <a:spcPts val="2800"/>
              </a:lnSpc>
              <a:buNone/>
            </a:pPr>
            <a:r>
              <a:rPr lang="en-US" sz="2200" dirty="0">
                <a:latin typeface="Calibri" pitchFamily="34" charset="0"/>
              </a:rPr>
              <a:t>       - For example, in university database, we can specify that        </a:t>
            </a:r>
          </a:p>
          <a:p>
            <a:pPr marL="423863" indent="0" algn="just">
              <a:lnSpc>
                <a:spcPts val="2800"/>
              </a:lnSpc>
              <a:buNone/>
            </a:pPr>
            <a:r>
              <a:rPr lang="en-US" sz="2200" dirty="0">
                <a:latin typeface="Calibri" pitchFamily="34" charset="0"/>
              </a:rPr>
              <a:t>   every section record must be related to a course record.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2006213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a:bodyPr>
          <a:lstStyle/>
          <a:p>
            <a:pPr algn="just">
              <a:lnSpc>
                <a:spcPct val="150000"/>
              </a:lnSpc>
              <a:buFont typeface="Wingdings" pitchFamily="2" charset="2"/>
              <a:buChar char="§"/>
            </a:pPr>
            <a:r>
              <a:rPr lang="en-US" sz="2200" dirty="0">
                <a:latin typeface="Calibri" pitchFamily="34" charset="0"/>
              </a:rPr>
              <a:t>Another type of constraint specifies uniqueness on data item values, such as every course record must have a unique value for Course_number. This is known as a </a:t>
            </a:r>
            <a:r>
              <a:rPr lang="en-US" sz="2200" b="1" dirty="0">
                <a:latin typeface="Calibri" pitchFamily="34" charset="0"/>
              </a:rPr>
              <a:t>key </a:t>
            </a:r>
            <a:r>
              <a:rPr lang="en-US" sz="2200" dirty="0">
                <a:latin typeface="Calibri" pitchFamily="34" charset="0"/>
              </a:rPr>
              <a:t>or </a:t>
            </a:r>
            <a:r>
              <a:rPr lang="en-US" sz="2200" b="1" dirty="0">
                <a:latin typeface="Calibri" pitchFamily="34" charset="0"/>
              </a:rPr>
              <a:t>uniqueness </a:t>
            </a:r>
            <a:r>
              <a:rPr lang="en-US" sz="2200" dirty="0">
                <a:latin typeface="Calibri" pitchFamily="34" charset="0"/>
              </a:rPr>
              <a:t>constraint.</a:t>
            </a:r>
          </a:p>
          <a:p>
            <a:pPr algn="just">
              <a:lnSpc>
                <a:spcPct val="150000"/>
              </a:lnSpc>
              <a:buFont typeface="Wingdings" pitchFamily="2" charset="2"/>
              <a:buChar char="§"/>
            </a:pPr>
            <a:r>
              <a:rPr lang="en-US" sz="2200" dirty="0">
                <a:latin typeface="Calibri" pitchFamily="34" charset="0"/>
              </a:rPr>
              <a:t>It is the responsibility of the database designers to identify integrity constraints during database design.</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2751654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498080" cy="563562"/>
          </a:xfrm>
        </p:spPr>
        <p:txBody>
          <a:bodyPr>
            <a:normAutofit/>
          </a:bodyPr>
          <a:lstStyle/>
          <a:p>
            <a:r>
              <a:rPr lang="en-US" sz="2200" b="1" dirty="0">
                <a:solidFill>
                  <a:srgbClr val="002060"/>
                </a:solidFill>
                <a:effectLst/>
                <a:latin typeface="Calibri" pitchFamily="34" charset="0"/>
              </a:rPr>
              <a:t>9.Permitting Inferencing and Actions Using Rules</a:t>
            </a:r>
            <a:endParaRPr lang="en-US" sz="2200" dirty="0">
              <a:solidFill>
                <a:srgbClr val="002060"/>
              </a:solidFill>
              <a:effectLst/>
              <a:latin typeface="Calibri" pitchFamily="34" charset="0"/>
            </a:endParaRPr>
          </a:p>
        </p:txBody>
      </p:sp>
      <p:sp>
        <p:nvSpPr>
          <p:cNvPr id="3" name="Content Placeholder 2"/>
          <p:cNvSpPr>
            <a:spLocks noGrp="1"/>
          </p:cNvSpPr>
          <p:nvPr>
            <p:ph idx="1"/>
          </p:nvPr>
        </p:nvSpPr>
        <p:spPr>
          <a:xfrm>
            <a:off x="1219200" y="838200"/>
            <a:ext cx="7714488" cy="5410200"/>
          </a:xfrm>
        </p:spPr>
        <p:txBody>
          <a:bodyPr>
            <a:normAutofit lnSpcReduction="10000"/>
          </a:bodyPr>
          <a:lstStyle/>
          <a:p>
            <a:pPr algn="just">
              <a:lnSpc>
                <a:spcPct val="150000"/>
              </a:lnSpc>
              <a:buFont typeface="Wingdings" pitchFamily="2" charset="2"/>
              <a:buChar char="§"/>
            </a:pPr>
            <a:r>
              <a:rPr lang="en-US" sz="2200" dirty="0">
                <a:latin typeface="Calibri" pitchFamily="34" charset="0"/>
              </a:rPr>
              <a:t>In a deductive database system, one may specify declarative rules that allow the database to infer new data.</a:t>
            </a:r>
          </a:p>
          <a:p>
            <a:pPr algn="just">
              <a:lnSpc>
                <a:spcPct val="150000"/>
              </a:lnSpc>
              <a:buFont typeface="Wingdings" pitchFamily="2" charset="2"/>
              <a:buChar char="§"/>
            </a:pPr>
            <a:r>
              <a:rPr lang="en-US" sz="2200" dirty="0">
                <a:latin typeface="Calibri" pitchFamily="34" charset="0"/>
              </a:rPr>
              <a:t>For example figure out which students are on academic probation. </a:t>
            </a:r>
          </a:p>
          <a:p>
            <a:pPr algn="just">
              <a:lnSpc>
                <a:spcPct val="150000"/>
              </a:lnSpc>
              <a:buFont typeface="Wingdings" pitchFamily="2" charset="2"/>
              <a:buChar char="§"/>
            </a:pPr>
            <a:r>
              <a:rPr lang="en-US" sz="2200" dirty="0">
                <a:latin typeface="Calibri" pitchFamily="34" charset="0"/>
              </a:rPr>
              <a:t>These can be specified declaratively as rules, which when compiled and maintained by the DBMS</a:t>
            </a:r>
          </a:p>
          <a:p>
            <a:pPr algn="just">
              <a:lnSpc>
                <a:spcPct val="150000"/>
              </a:lnSpc>
              <a:buFont typeface="Wingdings" pitchFamily="2" charset="2"/>
              <a:buChar char="§"/>
            </a:pPr>
            <a:r>
              <a:rPr lang="en-US" sz="2200" dirty="0">
                <a:latin typeface="Calibri" pitchFamily="34" charset="0"/>
              </a:rPr>
              <a:t>In today’s relational database systems, it is possible to associate triggers with tables.</a:t>
            </a:r>
          </a:p>
          <a:p>
            <a:pPr algn="just">
              <a:lnSpc>
                <a:spcPct val="150000"/>
              </a:lnSpc>
              <a:buFont typeface="Wingdings" pitchFamily="2" charset="2"/>
              <a:buChar char="§"/>
            </a:pPr>
            <a:r>
              <a:rPr lang="en-US" sz="2200" dirty="0">
                <a:latin typeface="Calibri" pitchFamily="34" charset="0"/>
              </a:rPr>
              <a:t> A trigger is a form of a rule activated by updates to the table</a:t>
            </a:r>
          </a:p>
          <a:p>
            <a:pPr algn="just">
              <a:buFont typeface="Wingdings" pitchFamily="2" charset="2"/>
              <a:buChar char="§"/>
            </a:pPr>
            <a:r>
              <a:rPr lang="en-US" sz="2200" dirty="0">
                <a:latin typeface="Calibri" pitchFamily="34" charset="0"/>
              </a:rPr>
              <a:t>Stored procedures</a:t>
            </a:r>
          </a:p>
          <a:p>
            <a:pPr marL="82296" indent="0" algn="just">
              <a:buNone/>
            </a:pPr>
            <a:r>
              <a:rPr lang="en-US" sz="2200" dirty="0">
                <a:latin typeface="Calibri" pitchFamily="34" charset="0"/>
              </a:rPr>
              <a:t>      - More involved procedures to enforce rules</a:t>
            </a:r>
          </a:p>
          <a:p>
            <a:pPr marL="82296" indent="0">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2980868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866888" cy="639762"/>
          </a:xfrm>
        </p:spPr>
        <p:txBody>
          <a:bodyPr>
            <a:normAutofit/>
          </a:bodyPr>
          <a:lstStyle/>
          <a:p>
            <a:r>
              <a:rPr lang="en-US" sz="2200" b="1" dirty="0">
                <a:solidFill>
                  <a:srgbClr val="002060"/>
                </a:solidFill>
                <a:effectLst/>
                <a:latin typeface="Calibri" pitchFamily="34" charset="0"/>
              </a:rPr>
              <a:t>10 Additional Implications of Using the Database Approach</a:t>
            </a:r>
            <a:endParaRPr lang="en-US" sz="2200" dirty="0">
              <a:solidFill>
                <a:srgbClr val="002060"/>
              </a:solidFill>
              <a:effectLst/>
              <a:latin typeface="Calibri" pitchFamily="34" charset="0"/>
            </a:endParaRPr>
          </a:p>
        </p:txBody>
      </p:sp>
      <p:sp>
        <p:nvSpPr>
          <p:cNvPr id="3" name="Content Placeholder 2"/>
          <p:cNvSpPr>
            <a:spLocks noGrp="1"/>
          </p:cNvSpPr>
          <p:nvPr>
            <p:ph idx="1"/>
          </p:nvPr>
        </p:nvSpPr>
        <p:spPr>
          <a:xfrm>
            <a:off x="1143000" y="685800"/>
            <a:ext cx="7790688" cy="6096000"/>
          </a:xfrm>
        </p:spPr>
        <p:txBody>
          <a:bodyPr>
            <a:normAutofit lnSpcReduction="10000"/>
          </a:bodyPr>
          <a:lstStyle/>
          <a:p>
            <a:pPr>
              <a:lnSpc>
                <a:spcPct val="160000"/>
              </a:lnSpc>
              <a:buFont typeface="Wingdings" pitchFamily="2" charset="2"/>
              <a:buChar char="Ø"/>
            </a:pPr>
            <a:r>
              <a:rPr lang="en-US" sz="2200" b="1" dirty="0">
                <a:latin typeface="Calibri" pitchFamily="34" charset="0"/>
              </a:rPr>
              <a:t>Potential for Enforcing Standards</a:t>
            </a:r>
          </a:p>
          <a:p>
            <a:pPr marL="457200" indent="-376238" algn="just">
              <a:lnSpc>
                <a:spcPct val="150000"/>
              </a:lnSpc>
              <a:buNone/>
            </a:pPr>
            <a:r>
              <a:rPr lang="en-US" sz="2200" dirty="0"/>
              <a:t>   - </a:t>
            </a:r>
            <a:r>
              <a:rPr lang="en-US" sz="2200" dirty="0">
                <a:latin typeface="Calibri" pitchFamily="34" charset="0"/>
              </a:rPr>
              <a:t>permits the DBA to define and enforce standards among        database users in a large organization which facilitates        communication and cooperation among various     departments, projects, and users within the organization.</a:t>
            </a:r>
          </a:p>
          <a:p>
            <a:pPr marL="574675" indent="-234950" algn="just">
              <a:lnSpc>
                <a:spcPct val="150000"/>
              </a:lnSpc>
              <a:buNone/>
            </a:pPr>
            <a:r>
              <a:rPr lang="en-US" sz="2200" dirty="0">
                <a:latin typeface="Calibri" pitchFamily="34" charset="0"/>
              </a:rPr>
              <a:t>- Standards can be defined for names and formats of data  elements, display formats, report structures and so on.</a:t>
            </a:r>
          </a:p>
          <a:p>
            <a:pPr>
              <a:lnSpc>
                <a:spcPct val="160000"/>
              </a:lnSpc>
              <a:buFont typeface="Wingdings" pitchFamily="2" charset="2"/>
              <a:buChar char="Ø"/>
            </a:pPr>
            <a:r>
              <a:rPr lang="en-US" sz="2200" b="1" dirty="0">
                <a:latin typeface="Calibri" pitchFamily="34" charset="0"/>
              </a:rPr>
              <a:t> Reduced Application Development Time</a:t>
            </a:r>
          </a:p>
          <a:p>
            <a:pPr marL="82296" indent="0">
              <a:lnSpc>
                <a:spcPct val="150000"/>
              </a:lnSpc>
              <a:buNone/>
            </a:pPr>
            <a:r>
              <a:rPr lang="en-US" sz="2400" b="1" dirty="0">
                <a:latin typeface="Calibri" pitchFamily="34" charset="0"/>
              </a:rPr>
              <a:t>     </a:t>
            </a:r>
            <a:r>
              <a:rPr lang="en-US" sz="2200" dirty="0">
                <a:latin typeface="Calibri" pitchFamily="34" charset="0"/>
              </a:rPr>
              <a:t>-  once a database is up and running, substantially less time is </a:t>
            </a:r>
          </a:p>
          <a:p>
            <a:pPr marL="346075" indent="0" algn="just">
              <a:lnSpc>
                <a:spcPct val="150000"/>
              </a:lnSpc>
              <a:buNone/>
            </a:pPr>
            <a:r>
              <a:rPr lang="en-US" sz="2200" dirty="0">
                <a:latin typeface="Calibri" pitchFamily="34" charset="0"/>
              </a:rPr>
              <a:t>    generally required to create new applications using DBMS </a:t>
            </a:r>
          </a:p>
          <a:p>
            <a:pPr marL="346075" indent="0" algn="just">
              <a:lnSpc>
                <a:spcPct val="150000"/>
              </a:lnSpc>
              <a:buNone/>
            </a:pPr>
            <a:r>
              <a:rPr lang="en-US" sz="2200" dirty="0">
                <a:latin typeface="Calibri" pitchFamily="34" charset="0"/>
              </a:rPr>
              <a:t>    facilities</a:t>
            </a:r>
          </a:p>
          <a:p>
            <a:pPr>
              <a:buFont typeface="Courier New" pitchFamily="49" charset="0"/>
              <a:buChar char="o"/>
            </a:pPr>
            <a:endParaRPr lang="en-US" sz="2200" b="1" dirty="0">
              <a:latin typeface="Calibri"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18199314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304800"/>
            <a:ext cx="7924800" cy="5943600"/>
          </a:xfrm>
        </p:spPr>
        <p:txBody>
          <a:bodyPr/>
          <a:lstStyle/>
          <a:p>
            <a:pPr>
              <a:lnSpc>
                <a:spcPct val="150000"/>
              </a:lnSpc>
              <a:buFont typeface="Wingdings" pitchFamily="2" charset="2"/>
              <a:buChar char="Ø"/>
            </a:pPr>
            <a:r>
              <a:rPr lang="en-US" sz="2200" b="1" dirty="0">
                <a:latin typeface="Calibri" pitchFamily="34" charset="0"/>
              </a:rPr>
              <a:t>Flexibility</a:t>
            </a:r>
          </a:p>
          <a:p>
            <a:pPr marL="574675" indent="-234950" algn="just">
              <a:lnSpc>
                <a:spcPct val="150000"/>
              </a:lnSpc>
              <a:buFontTx/>
              <a:buChar char="-"/>
            </a:pPr>
            <a:r>
              <a:rPr lang="en-US" sz="2200" dirty="0">
                <a:latin typeface="Calibri" pitchFamily="34" charset="0"/>
              </a:rPr>
              <a:t>It may be necessary to change the structure of a database as    requirements change. </a:t>
            </a:r>
          </a:p>
          <a:p>
            <a:pPr marL="457200" indent="-117475" algn="just">
              <a:lnSpc>
                <a:spcPct val="150000"/>
              </a:lnSpc>
              <a:buFontTx/>
              <a:buChar char="-"/>
            </a:pPr>
            <a:r>
              <a:rPr lang="en-US" sz="2200" dirty="0">
                <a:latin typeface="Calibri" pitchFamily="34" charset="0"/>
              </a:rPr>
              <a:t> DBMSs allow changes to the structure of the database without affecting the stored data and the existing application programs.</a:t>
            </a:r>
            <a:endParaRPr lang="en-US" sz="2200" b="1" dirty="0">
              <a:latin typeface="Calibri" pitchFamily="34" charset="0"/>
            </a:endParaRPr>
          </a:p>
          <a:p>
            <a:pPr>
              <a:lnSpc>
                <a:spcPct val="150000"/>
              </a:lnSpc>
              <a:buFont typeface="Wingdings" pitchFamily="2" charset="2"/>
              <a:buChar char="Ø"/>
            </a:pPr>
            <a:r>
              <a:rPr lang="en-US" sz="2200" b="1" dirty="0">
                <a:latin typeface="Calibri" pitchFamily="34" charset="0"/>
              </a:rPr>
              <a:t>Availability of Up-to-Date Information</a:t>
            </a:r>
          </a:p>
          <a:p>
            <a:pPr marL="82296" indent="0">
              <a:lnSpc>
                <a:spcPct val="150000"/>
              </a:lnSpc>
              <a:buNone/>
            </a:pPr>
            <a:r>
              <a:rPr lang="en-US" sz="2200" b="1" dirty="0">
                <a:latin typeface="Calibri" pitchFamily="34" charset="0"/>
              </a:rPr>
              <a:t>  -  </a:t>
            </a:r>
            <a:r>
              <a:rPr lang="en-US" sz="2200" dirty="0">
                <a:latin typeface="Calibri" pitchFamily="34" charset="0"/>
              </a:rPr>
              <a:t>DBMS makes the database available to all users</a:t>
            </a:r>
          </a:p>
          <a:p>
            <a:pPr marL="82296" indent="0">
              <a:lnSpc>
                <a:spcPct val="150000"/>
              </a:lnSpc>
              <a:buNone/>
            </a:pPr>
            <a:r>
              <a:rPr lang="en-US" sz="2200" dirty="0">
                <a:latin typeface="Calibri" pitchFamily="34" charset="0"/>
              </a:rPr>
              <a:t>  -  availability of up-to-date information is essential for many </a:t>
            </a:r>
          </a:p>
          <a:p>
            <a:pPr marL="82296" indent="0">
              <a:lnSpc>
                <a:spcPct val="150000"/>
              </a:lnSpc>
              <a:buNone/>
            </a:pPr>
            <a:r>
              <a:rPr lang="en-US" sz="2200" dirty="0">
                <a:latin typeface="Calibri" pitchFamily="34" charset="0"/>
              </a:rPr>
              <a:t>     transaction-processing applications, such as reservation systems</a:t>
            </a:r>
          </a:p>
          <a:p>
            <a:pPr marL="82296" indent="0">
              <a:lnSpc>
                <a:spcPct val="150000"/>
              </a:lnSpc>
              <a:buNone/>
            </a:pPr>
            <a:r>
              <a:rPr lang="en-US" sz="2200" dirty="0">
                <a:latin typeface="Calibri" pitchFamily="34" charset="0"/>
              </a:rPr>
              <a:t>      or banking databases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232822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28600"/>
            <a:ext cx="7790688" cy="6019800"/>
          </a:xfrm>
        </p:spPr>
        <p:txBody>
          <a:bodyPr>
            <a:normAutofit/>
          </a:bodyPr>
          <a:lstStyle/>
          <a:p>
            <a:pPr>
              <a:lnSpc>
                <a:spcPct val="150000"/>
              </a:lnSpc>
              <a:buFont typeface="Wingdings" pitchFamily="2" charset="2"/>
              <a:buChar char="Ø"/>
            </a:pPr>
            <a:r>
              <a:rPr lang="en-US" sz="2200" b="1" dirty="0">
                <a:latin typeface="Calibri" pitchFamily="34" charset="0"/>
              </a:rPr>
              <a:t>Economies of Scale</a:t>
            </a:r>
          </a:p>
          <a:p>
            <a:pPr marL="423863" indent="-84138" algn="just">
              <a:lnSpc>
                <a:spcPct val="150000"/>
              </a:lnSpc>
              <a:buFontTx/>
              <a:buChar char="-"/>
            </a:pPr>
            <a:r>
              <a:rPr lang="en-US" sz="2200" dirty="0">
                <a:latin typeface="Calibri" pitchFamily="34" charset="0"/>
              </a:rPr>
              <a:t> DBMS approach permits consolidation of data and applications, to overlap between activities of data-processing in different projects or departments </a:t>
            </a:r>
          </a:p>
          <a:p>
            <a:pPr marL="423863" indent="-84138" algn="just">
              <a:lnSpc>
                <a:spcPct val="150000"/>
              </a:lnSpc>
              <a:buFontTx/>
              <a:buChar char="-"/>
            </a:pPr>
            <a:r>
              <a:rPr lang="en-US" sz="2200" dirty="0">
                <a:latin typeface="Calibri" pitchFamily="34" charset="0"/>
              </a:rPr>
              <a:t> enables the whole organization to invest in more powerful processors, storage devices, or communication gear, rather than having each department purchase its equipment.</a:t>
            </a:r>
          </a:p>
          <a:p>
            <a:pPr marL="423863" indent="-84138" algn="just">
              <a:lnSpc>
                <a:spcPct val="150000"/>
              </a:lnSpc>
              <a:buFontTx/>
              <a:buChar char="-"/>
            </a:pPr>
            <a:r>
              <a:rPr lang="en-US" sz="2200" dirty="0">
                <a:latin typeface="Calibri" pitchFamily="34" charset="0"/>
              </a:rPr>
              <a:t>reduces overall costs of operation and management.</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1619636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
            <a:ext cx="7498080" cy="533400"/>
          </a:xfrm>
        </p:spPr>
        <p:txBody>
          <a:bodyPr>
            <a:normAutofit/>
          </a:bodyPr>
          <a:lstStyle/>
          <a:p>
            <a:r>
              <a:rPr lang="en-US" sz="2400" b="1" dirty="0">
                <a:solidFill>
                  <a:srgbClr val="C00000"/>
                </a:solidFill>
                <a:effectLst/>
              </a:rPr>
              <a:t>Question Bank</a:t>
            </a:r>
          </a:p>
        </p:txBody>
      </p:sp>
      <p:sp>
        <p:nvSpPr>
          <p:cNvPr id="3" name="Content Placeholder 2"/>
          <p:cNvSpPr>
            <a:spLocks noGrp="1"/>
          </p:cNvSpPr>
          <p:nvPr>
            <p:ph idx="1"/>
          </p:nvPr>
        </p:nvSpPr>
        <p:spPr>
          <a:xfrm>
            <a:off x="1066800" y="685800"/>
            <a:ext cx="7866888" cy="6019800"/>
          </a:xfrm>
        </p:spPr>
        <p:txBody>
          <a:bodyPr>
            <a:normAutofit/>
          </a:bodyPr>
          <a:lstStyle/>
          <a:p>
            <a:pPr marL="539496" lvl="0" indent="-457200" algn="just">
              <a:lnSpc>
                <a:spcPct val="150000"/>
              </a:lnSpc>
              <a:buFont typeface="+mj-lt"/>
              <a:buAutoNum type="arabicPeriod"/>
            </a:pPr>
            <a:r>
              <a:rPr lang="en-US" sz="2200" dirty="0"/>
              <a:t>Define database and briefly explain the implicit properties of the database.</a:t>
            </a:r>
          </a:p>
          <a:p>
            <a:pPr marL="596646" lvl="0" indent="-514350" algn="just">
              <a:lnSpc>
                <a:spcPct val="150000"/>
              </a:lnSpc>
              <a:buFont typeface="+mj-lt"/>
              <a:buAutoNum type="arabicPeriod" startAt="2"/>
            </a:pPr>
            <a:r>
              <a:rPr lang="en-US" sz="2200" dirty="0"/>
              <a:t>Discuss the main Characteristics of the database approach and how does it differ from Traditional file systems? </a:t>
            </a:r>
          </a:p>
          <a:p>
            <a:pPr marL="596646" lvl="0" indent="-514350" algn="just">
              <a:lnSpc>
                <a:spcPct val="150000"/>
              </a:lnSpc>
              <a:buFont typeface="+mj-lt"/>
              <a:buAutoNum type="arabicPeriod" startAt="2"/>
            </a:pPr>
            <a:r>
              <a:rPr lang="en-US" sz="2200" dirty="0"/>
              <a:t>Define Database Management System. Briefly discuss the advantages of using the DBMS.</a:t>
            </a:r>
          </a:p>
          <a:p>
            <a:pPr marL="82296" indent="0">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31678488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5028</TotalTime>
  <Words>2504</Words>
  <Application>Microsoft Office PowerPoint</Application>
  <PresentationFormat>On-screen Show (4:3)</PresentationFormat>
  <Paragraphs>259</Paragraphs>
  <Slides>38</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Arial</vt:lpstr>
      <vt:lpstr>Calibri</vt:lpstr>
      <vt:lpstr>Courier New</vt:lpstr>
      <vt:lpstr>Gill Sans MT</vt:lpstr>
      <vt:lpstr>Tahoma</vt:lpstr>
      <vt:lpstr>Times New Roman</vt:lpstr>
      <vt:lpstr>Verdana</vt:lpstr>
      <vt:lpstr>Wingdings</vt:lpstr>
      <vt:lpstr>Wingdings 2</vt:lpstr>
      <vt:lpstr>Solstice</vt:lpstr>
      <vt:lpstr>Chapter 1: Introduction to Databases</vt:lpstr>
      <vt:lpstr>Outline</vt:lpstr>
      <vt:lpstr>Introduction</vt:lpstr>
      <vt:lpstr>PowerPoint Presentation</vt:lpstr>
      <vt:lpstr>PowerPoint Presentation</vt:lpstr>
      <vt:lpstr>Example of a Database </vt:lpstr>
      <vt:lpstr>Defining a UNIVERSITY database</vt:lpstr>
      <vt:lpstr>PowerPoint Presentation</vt:lpstr>
      <vt:lpstr>PowerPoint Presentation</vt:lpstr>
      <vt:lpstr>Constructing the UNIVERSITY database</vt:lpstr>
      <vt:lpstr>Manipulating a UNIVERSITY database</vt:lpstr>
      <vt:lpstr>Characteristics of the Database Approach</vt:lpstr>
      <vt:lpstr>PowerPoint Presentation</vt:lpstr>
      <vt:lpstr>Fig 1.3: Database System vs. File System</vt:lpstr>
      <vt:lpstr>File System: Problem Case</vt:lpstr>
      <vt:lpstr>PowerPoint Presentation</vt:lpstr>
      <vt:lpstr>Self-Describing Nature of a Database System</vt:lpstr>
      <vt:lpstr>PowerPoint Presentation</vt:lpstr>
      <vt:lpstr>Insulation between Programs and Data, and Data Abstraction</vt:lpstr>
      <vt:lpstr>PowerPoint Presentation</vt:lpstr>
      <vt:lpstr>Support of Multiple Views of the Data</vt:lpstr>
      <vt:lpstr>Sharing of Data and Multiuser Transaction Processing</vt:lpstr>
      <vt:lpstr>Advantages of Using the DBMS Approach</vt:lpstr>
      <vt:lpstr>Advantages of Using the DBMS Approach</vt:lpstr>
      <vt:lpstr>PowerPoint Presentation</vt:lpstr>
      <vt:lpstr>PowerPoint Presentation</vt:lpstr>
      <vt:lpstr>PowerPoint Presentation</vt:lpstr>
      <vt:lpstr>PowerPoint Presentation</vt:lpstr>
      <vt:lpstr>PowerPoint Presentation</vt:lpstr>
      <vt:lpstr>PowerPoint Presentation</vt:lpstr>
      <vt:lpstr>7. Representing Complex Relationships among Data</vt:lpstr>
      <vt:lpstr>8.Enforcing Integrity Constraints</vt:lpstr>
      <vt:lpstr>PowerPoint Presentation</vt:lpstr>
      <vt:lpstr>9.Permitting Inferencing and Actions Using Rules</vt:lpstr>
      <vt:lpstr>10 Additional Implications of Using the Database Approach</vt:lpstr>
      <vt:lpstr>PowerPoint Presentation</vt:lpstr>
      <vt:lpstr>PowerPoint Presentation</vt:lpstr>
      <vt:lpstr>Question Bank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Database System vs. File System</dc:title>
  <dc:creator>Computer</dc:creator>
  <cp:lastModifiedBy>Ambika V</cp:lastModifiedBy>
  <cp:revision>340</cp:revision>
  <dcterms:created xsi:type="dcterms:W3CDTF">2006-08-16T00:00:00Z</dcterms:created>
  <dcterms:modified xsi:type="dcterms:W3CDTF">2022-05-15T15:41:12Z</dcterms:modified>
</cp:coreProperties>
</file>