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0"/>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9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5" r:id="rId38"/>
    <p:sldId id="291" r:id="rId39"/>
    <p:sldId id="292" r:id="rId40"/>
    <p:sldId id="293"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69" d="100"/>
          <a:sy n="69" d="100"/>
        </p:scale>
        <p:origin x="662" y="-111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 Type="http://schemas.openxmlformats.org/officeDocument/2006/relationships/slide" Target="slides/slide6.xml"/><Relationship Id="rId71"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977F947-9CAF-4B7C-95E6-96AB4215FB10}" type="datetimeFigureOut">
              <a:rPr lang="en-US" smtClean="0"/>
              <a:t>2/10/2025</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D19CC35-FBC1-402A-A357-7F5CCED86546}" type="slidenum">
              <a:rPr lang="en-US" smtClean="0"/>
              <a:t>‹#›</a:t>
            </a:fld>
            <a:endParaRPr lang="en-US"/>
          </a:p>
        </p:txBody>
      </p:sp>
    </p:spTree>
    <p:extLst>
      <p:ext uri="{BB962C8B-B14F-4D97-AF65-F5344CB8AC3E}">
        <p14:creationId xmlns:p14="http://schemas.microsoft.com/office/powerpoint/2010/main" val="36736650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D19CC35-FBC1-402A-A357-7F5CCED86546}" type="slidenum">
              <a:rPr lang="en-US" smtClean="0"/>
              <a:t>68</a:t>
            </a:fld>
            <a:endParaRPr lang="en-US"/>
          </a:p>
        </p:txBody>
      </p:sp>
    </p:spTree>
    <p:extLst>
      <p:ext uri="{BB962C8B-B14F-4D97-AF65-F5344CB8AC3E}">
        <p14:creationId xmlns:p14="http://schemas.microsoft.com/office/powerpoint/2010/main" val="352477976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IN"/>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IN"/>
          </a:p>
        </p:txBody>
      </p:sp>
      <p:sp>
        <p:nvSpPr>
          <p:cNvPr id="4" name="Date Placeholder 3"/>
          <p:cNvSpPr>
            <a:spLocks noGrp="1"/>
          </p:cNvSpPr>
          <p:nvPr>
            <p:ph type="dt" sz="half" idx="10"/>
          </p:nvPr>
        </p:nvSpPr>
        <p:spPr/>
        <p:txBody>
          <a:bodyPr/>
          <a:lstStyle/>
          <a:p>
            <a:fld id="{AA441812-4644-4955-AD07-18B6560BA07B}" type="datetimeFigureOut">
              <a:rPr lang="en-IN" smtClean="0"/>
              <a:t>10-02-2025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50799676-0B95-490E-BD21-8BAB8CBC6332}" type="slidenum">
              <a:rPr lang="en-IN" smtClean="0"/>
              <a:t>‹#›</a:t>
            </a:fld>
            <a:endParaRPr lang="en-IN"/>
          </a:p>
        </p:txBody>
      </p:sp>
    </p:spTree>
    <p:extLst>
      <p:ext uri="{BB962C8B-B14F-4D97-AF65-F5344CB8AC3E}">
        <p14:creationId xmlns:p14="http://schemas.microsoft.com/office/powerpoint/2010/main" val="27842054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AA441812-4644-4955-AD07-18B6560BA07B}" type="datetimeFigureOut">
              <a:rPr lang="en-IN" smtClean="0"/>
              <a:t>10-02-2025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50799676-0B95-490E-BD21-8BAB8CBC6332}" type="slidenum">
              <a:rPr lang="en-IN" smtClean="0"/>
              <a:t>‹#›</a:t>
            </a:fld>
            <a:endParaRPr lang="en-IN"/>
          </a:p>
        </p:txBody>
      </p:sp>
    </p:spTree>
    <p:extLst>
      <p:ext uri="{BB962C8B-B14F-4D97-AF65-F5344CB8AC3E}">
        <p14:creationId xmlns:p14="http://schemas.microsoft.com/office/powerpoint/2010/main" val="29113172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IN"/>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A441812-4644-4955-AD07-18B6560BA07B}" type="datetimeFigureOut">
              <a:rPr lang="en-IN" smtClean="0"/>
              <a:t>10-02-2025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50799676-0B95-490E-BD21-8BAB8CBC6332}" type="slidenum">
              <a:rPr lang="en-IN" smtClean="0"/>
              <a:t>‹#›</a:t>
            </a:fld>
            <a:endParaRPr lang="en-IN"/>
          </a:p>
        </p:txBody>
      </p:sp>
    </p:spTree>
    <p:extLst>
      <p:ext uri="{BB962C8B-B14F-4D97-AF65-F5344CB8AC3E}">
        <p14:creationId xmlns:p14="http://schemas.microsoft.com/office/powerpoint/2010/main" val="37668355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p:cNvSpPr>
            <a:spLocks noGrp="1"/>
          </p:cNvSpPr>
          <p:nvPr>
            <p:ph type="dt" sz="half" idx="10"/>
          </p:nvPr>
        </p:nvSpPr>
        <p:spPr/>
        <p:txBody>
          <a:bodyPr/>
          <a:lstStyle/>
          <a:p>
            <a:fld id="{AA441812-4644-4955-AD07-18B6560BA07B}" type="datetimeFigureOut">
              <a:rPr lang="en-IN" smtClean="0"/>
              <a:t>10-02-2025</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50799676-0B95-490E-BD21-8BAB8CBC6332}" type="slidenum">
              <a:rPr lang="en-IN" smtClean="0"/>
              <a:t>‹#›</a:t>
            </a:fld>
            <a:endParaRPr lang="en-IN"/>
          </a:p>
        </p:txBody>
      </p:sp>
    </p:spTree>
    <p:extLst>
      <p:ext uri="{BB962C8B-B14F-4D97-AF65-F5344CB8AC3E}">
        <p14:creationId xmlns:p14="http://schemas.microsoft.com/office/powerpoint/2010/main" val="39878084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IN"/>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p:cNvSpPr>
            <a:spLocks noGrp="1"/>
          </p:cNvSpPr>
          <p:nvPr>
            <p:ph type="dt" sz="half" idx="10"/>
          </p:nvPr>
        </p:nvSpPr>
        <p:spPr/>
        <p:txBody>
          <a:bodyPr/>
          <a:lstStyle/>
          <a:p>
            <a:fld id="{AA441812-4644-4955-AD07-18B6560BA07B}" type="datetimeFigureOut">
              <a:rPr lang="en-IN" smtClean="0"/>
              <a:t>10-02-2025</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50799676-0B95-490E-BD21-8BAB8CBC6332}" type="slidenum">
              <a:rPr lang="en-IN" smtClean="0"/>
              <a:t>‹#›</a:t>
            </a:fld>
            <a:endParaRPr lang="en-IN"/>
          </a:p>
        </p:txBody>
      </p:sp>
    </p:spTree>
    <p:extLst>
      <p:ext uri="{BB962C8B-B14F-4D97-AF65-F5344CB8AC3E}">
        <p14:creationId xmlns:p14="http://schemas.microsoft.com/office/powerpoint/2010/main" val="39516685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Date Placeholder 2"/>
          <p:cNvSpPr>
            <a:spLocks noGrp="1"/>
          </p:cNvSpPr>
          <p:nvPr>
            <p:ph type="dt" sz="half" idx="10"/>
          </p:nvPr>
        </p:nvSpPr>
        <p:spPr/>
        <p:txBody>
          <a:bodyPr/>
          <a:lstStyle/>
          <a:p>
            <a:fld id="{AA441812-4644-4955-AD07-18B6560BA07B}" type="datetimeFigureOut">
              <a:rPr lang="en-IN" smtClean="0"/>
              <a:t>10-02-2025</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50799676-0B95-490E-BD21-8BAB8CBC6332}" type="slidenum">
              <a:rPr lang="en-IN" smtClean="0"/>
              <a:t>‹#›</a:t>
            </a:fld>
            <a:endParaRPr lang="en-IN"/>
          </a:p>
        </p:txBody>
      </p:sp>
    </p:spTree>
    <p:extLst>
      <p:ext uri="{BB962C8B-B14F-4D97-AF65-F5344CB8AC3E}">
        <p14:creationId xmlns:p14="http://schemas.microsoft.com/office/powerpoint/2010/main" val="24971503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A441812-4644-4955-AD07-18B6560BA07B}" type="datetimeFigureOut">
              <a:rPr lang="en-IN" smtClean="0"/>
              <a:t>10-02-2025</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50799676-0B95-490E-BD21-8BAB8CBC6332}" type="slidenum">
              <a:rPr lang="en-IN" smtClean="0"/>
              <a:t>‹#›</a:t>
            </a:fld>
            <a:endParaRPr lang="en-IN"/>
          </a:p>
        </p:txBody>
      </p:sp>
    </p:spTree>
    <p:extLst>
      <p:ext uri="{BB962C8B-B14F-4D97-AF65-F5344CB8AC3E}">
        <p14:creationId xmlns:p14="http://schemas.microsoft.com/office/powerpoint/2010/main" val="3512280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IN"/>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A441812-4644-4955-AD07-18B6560BA07B}" type="datetimeFigureOut">
              <a:rPr lang="en-IN" smtClean="0"/>
              <a:t>10-02-2025</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50799676-0B95-490E-BD21-8BAB8CBC6332}" type="slidenum">
              <a:rPr lang="en-IN" smtClean="0"/>
              <a:t>‹#›</a:t>
            </a:fld>
            <a:endParaRPr lang="en-IN"/>
          </a:p>
        </p:txBody>
      </p:sp>
    </p:spTree>
    <p:extLst>
      <p:ext uri="{BB962C8B-B14F-4D97-AF65-F5344CB8AC3E}">
        <p14:creationId xmlns:p14="http://schemas.microsoft.com/office/powerpoint/2010/main" val="19334454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IN"/>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A441812-4644-4955-AD07-18B6560BA07B}" type="datetimeFigureOut">
              <a:rPr lang="en-IN" smtClean="0"/>
              <a:t>10-02-2025</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50799676-0B95-490E-BD21-8BAB8CBC6332}" type="slidenum">
              <a:rPr lang="en-IN" smtClean="0"/>
              <a:t>‹#›</a:t>
            </a:fld>
            <a:endParaRPr lang="en-IN"/>
          </a:p>
        </p:txBody>
      </p:sp>
    </p:spTree>
    <p:extLst>
      <p:ext uri="{BB962C8B-B14F-4D97-AF65-F5344CB8AC3E}">
        <p14:creationId xmlns:p14="http://schemas.microsoft.com/office/powerpoint/2010/main" val="31580666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AA441812-4644-4955-AD07-18B6560BA07B}" type="datetimeFigureOut">
              <a:rPr lang="en-IN" smtClean="0"/>
              <a:t>10-02-2025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50799676-0B95-490E-BD21-8BAB8CBC6332}" type="slidenum">
              <a:rPr lang="en-IN" smtClean="0"/>
              <a:t>‹#›</a:t>
            </a:fld>
            <a:endParaRPr lang="en-IN"/>
          </a:p>
        </p:txBody>
      </p:sp>
    </p:spTree>
    <p:extLst>
      <p:ext uri="{BB962C8B-B14F-4D97-AF65-F5344CB8AC3E}">
        <p14:creationId xmlns:p14="http://schemas.microsoft.com/office/powerpoint/2010/main" val="26575192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IN"/>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AA441812-4644-4955-AD07-18B6560BA07B}" type="datetimeFigureOut">
              <a:rPr lang="en-IN" smtClean="0"/>
              <a:t>10-02-2025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50799676-0B95-490E-BD21-8BAB8CBC6332}" type="slidenum">
              <a:rPr lang="en-IN" smtClean="0"/>
              <a:t>‹#›</a:t>
            </a:fld>
            <a:endParaRPr lang="en-IN"/>
          </a:p>
        </p:txBody>
      </p:sp>
    </p:spTree>
    <p:extLst>
      <p:ext uri="{BB962C8B-B14F-4D97-AF65-F5344CB8AC3E}">
        <p14:creationId xmlns:p14="http://schemas.microsoft.com/office/powerpoint/2010/main" val="31605505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A441812-4644-4955-AD07-18B6560BA07B}" type="datetimeFigureOut">
              <a:rPr lang="en-IN" smtClean="0"/>
              <a:t>10-02-2025</a:t>
            </a:fld>
            <a:endParaRPr lang="en-IN"/>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0799676-0B95-490E-BD21-8BAB8CBC6332}" type="slidenum">
              <a:rPr lang="en-IN" smtClean="0"/>
              <a:t>‹#›</a:t>
            </a:fld>
            <a:endParaRPr lang="en-IN"/>
          </a:p>
        </p:txBody>
      </p:sp>
    </p:spTree>
    <p:extLst>
      <p:ext uri="{BB962C8B-B14F-4D97-AF65-F5344CB8AC3E}">
        <p14:creationId xmlns:p14="http://schemas.microsoft.com/office/powerpoint/2010/main" val="262386972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jpe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jp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jpe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7.png"/><Relationship Id="rId2" Type="http://schemas.openxmlformats.org/officeDocument/2006/relationships/image" Target="../media/image1.jp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jpe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8.png"/><Relationship Id="rId2" Type="http://schemas.openxmlformats.org/officeDocument/2006/relationships/image" Target="../media/image1.jp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jpe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9.png"/><Relationship Id="rId2" Type="http://schemas.openxmlformats.org/officeDocument/2006/relationships/image" Target="../media/image1.jp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jpe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10.png"/><Relationship Id="rId2" Type="http://schemas.openxmlformats.org/officeDocument/2006/relationships/image" Target="../media/image1.jp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jpe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11.png"/><Relationship Id="rId2" Type="http://schemas.openxmlformats.org/officeDocument/2006/relationships/image" Target="../media/image1.jp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jpe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12.png"/><Relationship Id="rId2" Type="http://schemas.openxmlformats.org/officeDocument/2006/relationships/image" Target="../media/image1.jp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jpe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13.png"/><Relationship Id="rId2" Type="http://schemas.openxmlformats.org/officeDocument/2006/relationships/image" Target="../media/image1.jp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jpe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14.png"/><Relationship Id="rId2" Type="http://schemas.openxmlformats.org/officeDocument/2006/relationships/image" Target="../media/image1.jp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jpeg"/></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15.png"/><Relationship Id="rId2" Type="http://schemas.openxmlformats.org/officeDocument/2006/relationships/image" Target="../media/image1.jp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jpeg"/></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16.png"/><Relationship Id="rId2" Type="http://schemas.openxmlformats.org/officeDocument/2006/relationships/image" Target="../media/image1.jp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jpeg"/></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jpeg"/></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jpeg"/></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17.png"/><Relationship Id="rId2" Type="http://schemas.openxmlformats.org/officeDocument/2006/relationships/image" Target="../media/image1.jp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jpeg"/></Relationships>
</file>

<file path=ppt/slides/_rels/slide18.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2.png"/><Relationship Id="rId7" Type="http://schemas.openxmlformats.org/officeDocument/2006/relationships/image" Target="../media/image18.png"/><Relationship Id="rId2" Type="http://schemas.openxmlformats.org/officeDocument/2006/relationships/image" Target="../media/image1.jp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jpeg"/></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20.png"/><Relationship Id="rId2" Type="http://schemas.openxmlformats.org/officeDocument/2006/relationships/image" Target="../media/image1.jp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jpeg"/></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jpeg"/></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jpeg"/></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jpeg"/></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jpeg"/></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21.png"/><Relationship Id="rId2" Type="http://schemas.openxmlformats.org/officeDocument/2006/relationships/image" Target="../media/image1.jp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jpeg"/></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22.png"/><Relationship Id="rId2" Type="http://schemas.openxmlformats.org/officeDocument/2006/relationships/image" Target="../media/image1.jp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jpeg"/></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jpeg"/></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23.png"/><Relationship Id="rId2" Type="http://schemas.openxmlformats.org/officeDocument/2006/relationships/image" Target="../media/image1.jp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jpeg"/></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jpeg"/></Relationships>
</file>

<file path=ppt/slides/_rels/slide29.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24.png"/><Relationship Id="rId2" Type="http://schemas.openxmlformats.org/officeDocument/2006/relationships/image" Target="../media/image1.jp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jpeg"/></Relationships>
</file>

<file path=ppt/slides/_rels/slide30.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25.png"/><Relationship Id="rId2" Type="http://schemas.openxmlformats.org/officeDocument/2006/relationships/image" Target="../media/image1.jp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jpeg"/></Relationships>
</file>

<file path=ppt/slides/_rels/slide3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jpeg"/></Relationships>
</file>

<file path=ppt/slides/_rels/slide3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jpeg"/></Relationships>
</file>

<file path=ppt/slides/_rels/slide3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jpeg"/></Relationships>
</file>

<file path=ppt/slides/_rels/slide34.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26.png"/><Relationship Id="rId2" Type="http://schemas.openxmlformats.org/officeDocument/2006/relationships/image" Target="../media/image1.jp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jpeg"/></Relationships>
</file>

<file path=ppt/slides/_rels/slide35.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26.png"/><Relationship Id="rId2" Type="http://schemas.openxmlformats.org/officeDocument/2006/relationships/image" Target="../media/image1.jp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jpeg"/></Relationships>
</file>

<file path=ppt/slides/_rels/slide36.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27.png"/><Relationship Id="rId2" Type="http://schemas.openxmlformats.org/officeDocument/2006/relationships/image" Target="../media/image1.jp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jpeg"/></Relationships>
</file>

<file path=ppt/slides/_rels/slide3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jpeg"/></Relationships>
</file>

<file path=ppt/slides/_rels/slide3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jpeg"/></Relationships>
</file>

<file path=ppt/slides/_rels/slide3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jpeg"/></Relationships>
</file>

<file path=ppt/slides/_rels/slide4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jpeg"/></Relationships>
</file>

<file path=ppt/slides/_rels/slide4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28.png"/><Relationship Id="rId2" Type="http://schemas.openxmlformats.org/officeDocument/2006/relationships/image" Target="../media/image1.jp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jpeg"/></Relationships>
</file>

<file path=ppt/slides/_rels/slide4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jpeg"/></Relationships>
</file>

<file path=ppt/slides/_rels/slide43.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29.png"/><Relationship Id="rId2" Type="http://schemas.openxmlformats.org/officeDocument/2006/relationships/image" Target="../media/image1.jp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jpeg"/></Relationships>
</file>

<file path=ppt/slides/_rels/slide44.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30.png"/><Relationship Id="rId2" Type="http://schemas.openxmlformats.org/officeDocument/2006/relationships/image" Target="../media/image1.jp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jpeg"/></Relationships>
</file>

<file path=ppt/slides/_rels/slide45.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2.png"/><Relationship Id="rId7" Type="http://schemas.openxmlformats.org/officeDocument/2006/relationships/image" Target="../media/image31.png"/><Relationship Id="rId2" Type="http://schemas.openxmlformats.org/officeDocument/2006/relationships/image" Target="../media/image1.jp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jpeg"/></Relationships>
</file>

<file path=ppt/slides/_rels/slide4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jpeg"/></Relationships>
</file>

<file path=ppt/slides/_rels/slide4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jpeg"/></Relationships>
</file>

<file path=ppt/slides/_rels/slide48.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33.png"/><Relationship Id="rId2" Type="http://schemas.openxmlformats.org/officeDocument/2006/relationships/image" Target="../media/image1.jp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jpeg"/></Relationships>
</file>

<file path=ppt/slides/_rels/slide49.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34.png"/><Relationship Id="rId2" Type="http://schemas.openxmlformats.org/officeDocument/2006/relationships/image" Target="../media/image1.jp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jpeg"/></Relationships>
</file>

<file path=ppt/slides/_rels/slide5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jpeg"/></Relationships>
</file>

<file path=ppt/slides/_rels/slide5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35.png"/><Relationship Id="rId2" Type="http://schemas.openxmlformats.org/officeDocument/2006/relationships/image" Target="../media/image1.jp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jpeg"/></Relationships>
</file>

<file path=ppt/slides/_rels/slide52.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36.png"/><Relationship Id="rId2" Type="http://schemas.openxmlformats.org/officeDocument/2006/relationships/image" Target="../media/image1.jp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jpeg"/></Relationships>
</file>

<file path=ppt/slides/_rels/slide5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jpeg"/></Relationships>
</file>

<file path=ppt/slides/_rels/slide54.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37.png"/><Relationship Id="rId2" Type="http://schemas.openxmlformats.org/officeDocument/2006/relationships/image" Target="../media/image1.jp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jpeg"/></Relationships>
</file>

<file path=ppt/slides/_rels/slide55.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image" Target="../media/image2.png"/><Relationship Id="rId7" Type="http://schemas.openxmlformats.org/officeDocument/2006/relationships/image" Target="../media/image38.png"/><Relationship Id="rId2" Type="http://schemas.openxmlformats.org/officeDocument/2006/relationships/image" Target="../media/image1.jp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jpeg"/></Relationships>
</file>

<file path=ppt/slides/_rels/slide56.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40.png"/><Relationship Id="rId2" Type="http://schemas.openxmlformats.org/officeDocument/2006/relationships/image" Target="../media/image1.jp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jpeg"/></Relationships>
</file>

<file path=ppt/slides/_rels/slide57.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41.png"/><Relationship Id="rId2" Type="http://schemas.openxmlformats.org/officeDocument/2006/relationships/image" Target="../media/image1.jp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jpeg"/></Relationships>
</file>

<file path=ppt/slides/_rels/slide58.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image" Target="../media/image2.png"/><Relationship Id="rId7" Type="http://schemas.openxmlformats.org/officeDocument/2006/relationships/image" Target="../media/image42.png"/><Relationship Id="rId2" Type="http://schemas.openxmlformats.org/officeDocument/2006/relationships/image" Target="../media/image1.jp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jpeg"/></Relationships>
</file>

<file path=ppt/slides/_rels/slide59.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44.png"/><Relationship Id="rId2" Type="http://schemas.openxmlformats.org/officeDocument/2006/relationships/image" Target="../media/image1.jp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jpeg"/></Relationships>
</file>

<file path=ppt/slides/_rels/slide60.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45.png"/><Relationship Id="rId2" Type="http://schemas.openxmlformats.org/officeDocument/2006/relationships/image" Target="../media/image1.jp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jpeg"/></Relationships>
</file>

<file path=ppt/slides/_rels/slide6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46.png"/><Relationship Id="rId2" Type="http://schemas.openxmlformats.org/officeDocument/2006/relationships/image" Target="../media/image1.jp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jpeg"/></Relationships>
</file>

<file path=ppt/slides/_rels/slide6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jpeg"/></Relationships>
</file>

<file path=ppt/slides/_rels/slide63.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47.png"/><Relationship Id="rId2" Type="http://schemas.openxmlformats.org/officeDocument/2006/relationships/image" Target="../media/image1.jp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jpeg"/></Relationships>
</file>

<file path=ppt/slides/_rels/slide64.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48.png"/><Relationship Id="rId2" Type="http://schemas.openxmlformats.org/officeDocument/2006/relationships/image" Target="../media/image1.jp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jpeg"/></Relationships>
</file>

<file path=ppt/slides/_rels/slide65.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49.png"/><Relationship Id="rId2" Type="http://schemas.openxmlformats.org/officeDocument/2006/relationships/image" Target="../media/image1.jp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jpeg"/></Relationships>
</file>

<file path=ppt/slides/_rels/slide66.xml.rels><?xml version="1.0" encoding="UTF-8" standalone="yes"?>
<Relationships xmlns="http://schemas.openxmlformats.org/package/2006/relationships"><Relationship Id="rId8" Type="http://schemas.openxmlformats.org/officeDocument/2006/relationships/image" Target="../media/image51.png"/><Relationship Id="rId3" Type="http://schemas.openxmlformats.org/officeDocument/2006/relationships/image" Target="../media/image2.png"/><Relationship Id="rId7" Type="http://schemas.openxmlformats.org/officeDocument/2006/relationships/image" Target="../media/image50.png"/><Relationship Id="rId2" Type="http://schemas.openxmlformats.org/officeDocument/2006/relationships/image" Target="../media/image1.jp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jpeg"/></Relationships>
</file>

<file path=ppt/slides/_rels/slide67.xml.rels><?xml version="1.0" encoding="UTF-8" standalone="yes"?>
<Relationships xmlns="http://schemas.openxmlformats.org/package/2006/relationships"><Relationship Id="rId8" Type="http://schemas.openxmlformats.org/officeDocument/2006/relationships/image" Target="../media/image53.png"/><Relationship Id="rId3" Type="http://schemas.openxmlformats.org/officeDocument/2006/relationships/image" Target="../media/image2.png"/><Relationship Id="rId7" Type="http://schemas.openxmlformats.org/officeDocument/2006/relationships/image" Target="../media/image52.png"/><Relationship Id="rId2" Type="http://schemas.openxmlformats.org/officeDocument/2006/relationships/image" Target="../media/image1.jp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jpeg"/></Relationships>
</file>

<file path=ppt/slides/_rels/slide68.xml.rels><?xml version="1.0" encoding="UTF-8" standalone="yes"?>
<Relationships xmlns="http://schemas.openxmlformats.org/package/2006/relationships"><Relationship Id="rId8" Type="http://schemas.openxmlformats.org/officeDocument/2006/relationships/image" Target="../media/image54.png"/><Relationship Id="rId3" Type="http://schemas.openxmlformats.org/officeDocument/2006/relationships/image" Target="../media/image1.jp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jpe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bject 15"/>
          <p:cNvPicPr/>
          <p:nvPr/>
        </p:nvPicPr>
        <p:blipFill>
          <a:blip r:embed="rId2" cstate="print"/>
          <a:stretch>
            <a:fillRect/>
          </a:stretch>
        </p:blipFill>
        <p:spPr>
          <a:xfrm>
            <a:off x="4572" y="81866"/>
            <a:ext cx="2324441" cy="652271"/>
          </a:xfrm>
          <a:prstGeom prst="rect">
            <a:avLst/>
          </a:prstGeom>
        </p:spPr>
      </p:pic>
      <p:grpSp>
        <p:nvGrpSpPr>
          <p:cNvPr id="5" name="Group 11"/>
          <p:cNvGrpSpPr>
            <a:grpSpLocks/>
          </p:cNvGrpSpPr>
          <p:nvPr/>
        </p:nvGrpSpPr>
        <p:grpSpPr bwMode="auto">
          <a:xfrm>
            <a:off x="6470725" y="99863"/>
            <a:ext cx="1183803" cy="787736"/>
            <a:chOff x="0" y="0"/>
            <a:chExt cx="1110192" cy="778933"/>
          </a:xfrm>
        </p:grpSpPr>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110192" cy="7789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3" descr="aja-uk_iso-9001_2015"/>
            <p:cNvPicPr>
              <a:picLocks noChangeAspect="1" noChangeArrowheads="1"/>
            </p:cNvPicPr>
            <p:nvPr/>
          </p:nvPicPr>
          <p:blipFill>
            <a:blip r:embed="rId4" cstate="print">
              <a:extLst>
                <a:ext uri="{28A0092B-C50C-407E-A947-70E740481C1C}">
                  <a14:useLocalDpi xmlns:a14="http://schemas.microsoft.com/office/drawing/2010/main" val="0"/>
                </a:ext>
              </a:extLst>
            </a:blip>
            <a:srcRect l="49130" t="2490"/>
            <a:stretch>
              <a:fillRect/>
            </a:stretch>
          </p:blipFill>
          <p:spPr bwMode="auto">
            <a:xfrm>
              <a:off x="95250" y="116417"/>
              <a:ext cx="360527" cy="499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029" name="Picture 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12020" y="127100"/>
            <a:ext cx="936104" cy="791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0" name="Picture 6" descr="CSE Data science logo-01"/>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812360" y="56804"/>
            <a:ext cx="792088" cy="792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0" name="object 16"/>
          <p:cNvGrpSpPr/>
          <p:nvPr/>
        </p:nvGrpSpPr>
        <p:grpSpPr>
          <a:xfrm>
            <a:off x="0" y="6301834"/>
            <a:ext cx="9055735" cy="424180"/>
            <a:chOff x="82296" y="6440423"/>
            <a:chExt cx="9055735" cy="424180"/>
          </a:xfrm>
        </p:grpSpPr>
        <p:sp>
          <p:nvSpPr>
            <p:cNvPr id="11" name="object 17"/>
            <p:cNvSpPr/>
            <p:nvPr/>
          </p:nvSpPr>
          <p:spPr>
            <a:xfrm>
              <a:off x="86868" y="6444995"/>
              <a:ext cx="9046845" cy="414655"/>
            </a:xfrm>
            <a:custGeom>
              <a:avLst/>
              <a:gdLst/>
              <a:ahLst/>
              <a:cxnLst/>
              <a:rect l="l" t="t" r="r" b="b"/>
              <a:pathLst>
                <a:path w="9046845" h="414654">
                  <a:moveTo>
                    <a:pt x="9046464" y="0"/>
                  </a:moveTo>
                  <a:lnTo>
                    <a:pt x="0" y="0"/>
                  </a:lnTo>
                  <a:lnTo>
                    <a:pt x="0" y="414527"/>
                  </a:lnTo>
                  <a:lnTo>
                    <a:pt x="9046464" y="414527"/>
                  </a:lnTo>
                  <a:lnTo>
                    <a:pt x="9046464" y="0"/>
                  </a:lnTo>
                  <a:close/>
                </a:path>
              </a:pathLst>
            </a:custGeom>
            <a:solidFill>
              <a:srgbClr val="001F5F"/>
            </a:solidFill>
          </p:spPr>
          <p:txBody>
            <a:bodyPr wrap="square" lIns="0" tIns="0" rIns="0" bIns="0" rtlCol="0"/>
            <a:lstStyle/>
            <a:p>
              <a:endParaRPr/>
            </a:p>
          </p:txBody>
        </p:sp>
        <p:sp>
          <p:nvSpPr>
            <p:cNvPr id="12" name="object 18"/>
            <p:cNvSpPr/>
            <p:nvPr/>
          </p:nvSpPr>
          <p:spPr>
            <a:xfrm>
              <a:off x="86868" y="6444995"/>
              <a:ext cx="9046845" cy="414655"/>
            </a:xfrm>
            <a:custGeom>
              <a:avLst/>
              <a:gdLst/>
              <a:ahLst/>
              <a:cxnLst/>
              <a:rect l="l" t="t" r="r" b="b"/>
              <a:pathLst>
                <a:path w="9046845" h="414654">
                  <a:moveTo>
                    <a:pt x="0" y="414527"/>
                  </a:moveTo>
                  <a:lnTo>
                    <a:pt x="9046464" y="414527"/>
                  </a:lnTo>
                  <a:lnTo>
                    <a:pt x="9046464" y="0"/>
                  </a:lnTo>
                  <a:lnTo>
                    <a:pt x="0" y="0"/>
                  </a:lnTo>
                  <a:lnTo>
                    <a:pt x="0" y="414527"/>
                  </a:lnTo>
                  <a:close/>
                </a:path>
              </a:pathLst>
            </a:custGeom>
            <a:ln w="9144">
              <a:solidFill>
                <a:srgbClr val="000000"/>
              </a:solidFill>
            </a:ln>
          </p:spPr>
          <p:txBody>
            <a:bodyPr wrap="square" lIns="0" tIns="0" rIns="0" bIns="0" rtlCol="0"/>
            <a:lstStyle/>
            <a:p>
              <a:endParaRPr/>
            </a:p>
          </p:txBody>
        </p:sp>
      </p:grpSp>
      <p:sp>
        <p:nvSpPr>
          <p:cNvPr id="13" name="object 19"/>
          <p:cNvSpPr txBox="1"/>
          <p:nvPr/>
        </p:nvSpPr>
        <p:spPr>
          <a:xfrm>
            <a:off x="2140946" y="6381328"/>
            <a:ext cx="4653915" cy="351378"/>
          </a:xfrm>
          <a:prstGeom prst="rect">
            <a:avLst/>
          </a:prstGeom>
        </p:spPr>
        <p:txBody>
          <a:bodyPr vert="horz" wrap="square" lIns="0" tIns="12700" rIns="0" bIns="0" rtlCol="0">
            <a:spAutoFit/>
          </a:bodyPr>
          <a:lstStyle/>
          <a:p>
            <a:pPr marL="12700" algn="ctr">
              <a:lnSpc>
                <a:spcPct val="100000"/>
              </a:lnSpc>
              <a:spcBef>
                <a:spcPts val="100"/>
              </a:spcBef>
            </a:pPr>
            <a:r>
              <a:rPr sz="2200" spc="-5" dirty="0">
                <a:solidFill>
                  <a:srgbClr val="FFFFFF"/>
                </a:solidFill>
                <a:latin typeface="Times New Roman"/>
                <a:cs typeface="Times New Roman"/>
              </a:rPr>
              <a:t>Department</a:t>
            </a:r>
            <a:r>
              <a:rPr sz="2200" spc="30" dirty="0">
                <a:solidFill>
                  <a:srgbClr val="FFFFFF"/>
                </a:solidFill>
                <a:latin typeface="Times New Roman"/>
                <a:cs typeface="Times New Roman"/>
              </a:rPr>
              <a:t> </a:t>
            </a:r>
            <a:r>
              <a:rPr sz="2200" spc="5" dirty="0">
                <a:solidFill>
                  <a:srgbClr val="FFFFFF"/>
                </a:solidFill>
                <a:latin typeface="Times New Roman"/>
                <a:cs typeface="Times New Roman"/>
              </a:rPr>
              <a:t>of</a:t>
            </a:r>
            <a:r>
              <a:rPr lang="en-US" sz="2200" spc="5" dirty="0">
                <a:solidFill>
                  <a:srgbClr val="FFFFFF"/>
                </a:solidFill>
                <a:latin typeface="Times New Roman"/>
                <a:cs typeface="Times New Roman"/>
              </a:rPr>
              <a:t> CSE- Data Science</a:t>
            </a:r>
            <a:endParaRPr sz="2200" dirty="0">
              <a:latin typeface="Times New Roman"/>
              <a:cs typeface="Times New Roman"/>
            </a:endParaRPr>
          </a:p>
        </p:txBody>
      </p:sp>
      <p:sp>
        <p:nvSpPr>
          <p:cNvPr id="3" name="Title 2">
            <a:extLst>
              <a:ext uri="{FF2B5EF4-FFF2-40B4-BE49-F238E27FC236}">
                <a16:creationId xmlns:a16="http://schemas.microsoft.com/office/drawing/2014/main" id="{2292306A-8D66-1E54-A3D9-3A08E7C546D3}"/>
              </a:ext>
            </a:extLst>
          </p:cNvPr>
          <p:cNvSpPr>
            <a:spLocks noGrp="1"/>
          </p:cNvSpPr>
          <p:nvPr>
            <p:ph type="ctrTitle"/>
          </p:nvPr>
        </p:nvSpPr>
        <p:spPr/>
        <p:txBody>
          <a:bodyPr>
            <a:normAutofit/>
          </a:bodyPr>
          <a:lstStyle/>
          <a:p>
            <a:r>
              <a:rPr lang="en-IN" sz="2000" b="1" dirty="0">
                <a:solidFill>
                  <a:srgbClr val="C00000"/>
                </a:solidFill>
              </a:rPr>
              <a:t>Module-1</a:t>
            </a:r>
            <a:endParaRPr lang="en-US" sz="2000" b="1" dirty="0">
              <a:solidFill>
                <a:srgbClr val="C00000"/>
              </a:solidFill>
            </a:endParaRPr>
          </a:p>
        </p:txBody>
      </p:sp>
      <p:sp>
        <p:nvSpPr>
          <p:cNvPr id="8" name="Subtitle 7">
            <a:extLst>
              <a:ext uri="{FF2B5EF4-FFF2-40B4-BE49-F238E27FC236}">
                <a16:creationId xmlns:a16="http://schemas.microsoft.com/office/drawing/2014/main" id="{2819CC35-2007-AA29-A992-46D95F218A03}"/>
              </a:ext>
            </a:extLst>
          </p:cNvPr>
          <p:cNvSpPr>
            <a:spLocks noGrp="1"/>
          </p:cNvSpPr>
          <p:nvPr>
            <p:ph type="subTitle" idx="1"/>
          </p:nvPr>
        </p:nvSpPr>
        <p:spPr>
          <a:xfrm>
            <a:off x="1547664" y="3440093"/>
            <a:ext cx="6400800" cy="1752600"/>
          </a:xfrm>
        </p:spPr>
        <p:txBody>
          <a:bodyPr>
            <a:normAutofit/>
          </a:bodyPr>
          <a:lstStyle/>
          <a:p>
            <a:r>
              <a:rPr lang="en-US" sz="2000" b="1" dirty="0">
                <a:solidFill>
                  <a:schemeClr val="accent2">
                    <a:lumMod val="50000"/>
                  </a:schemeClr>
                </a:solidFill>
              </a:rPr>
              <a:t>Introduction to Big Data, Big Data Analytics</a:t>
            </a:r>
          </a:p>
        </p:txBody>
      </p:sp>
    </p:spTree>
    <p:extLst>
      <p:ext uri="{BB962C8B-B14F-4D97-AF65-F5344CB8AC3E}">
        <p14:creationId xmlns:p14="http://schemas.microsoft.com/office/powerpoint/2010/main" val="24015736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239D75-0BAF-420D-0839-50C7892BB138}"/>
            </a:ext>
          </a:extLst>
        </p:cNvPr>
        <p:cNvGrpSpPr/>
        <p:nvPr/>
      </p:nvGrpSpPr>
      <p:grpSpPr>
        <a:xfrm>
          <a:off x="0" y="0"/>
          <a:ext cx="0" cy="0"/>
          <a:chOff x="0" y="0"/>
          <a:chExt cx="0" cy="0"/>
        </a:xfrm>
      </p:grpSpPr>
      <p:pic>
        <p:nvPicPr>
          <p:cNvPr id="4" name="object 15">
            <a:extLst>
              <a:ext uri="{FF2B5EF4-FFF2-40B4-BE49-F238E27FC236}">
                <a16:creationId xmlns:a16="http://schemas.microsoft.com/office/drawing/2014/main" id="{A36EF30B-6352-6F5E-D933-23D68DEFBEF5}"/>
              </a:ext>
            </a:extLst>
          </p:cNvPr>
          <p:cNvPicPr/>
          <p:nvPr/>
        </p:nvPicPr>
        <p:blipFill>
          <a:blip r:embed="rId2" cstate="print"/>
          <a:stretch>
            <a:fillRect/>
          </a:stretch>
        </p:blipFill>
        <p:spPr>
          <a:xfrm>
            <a:off x="4572" y="81866"/>
            <a:ext cx="2324441" cy="652271"/>
          </a:xfrm>
          <a:prstGeom prst="rect">
            <a:avLst/>
          </a:prstGeom>
        </p:spPr>
      </p:pic>
      <p:grpSp>
        <p:nvGrpSpPr>
          <p:cNvPr id="5" name="Group 11">
            <a:extLst>
              <a:ext uri="{FF2B5EF4-FFF2-40B4-BE49-F238E27FC236}">
                <a16:creationId xmlns:a16="http://schemas.microsoft.com/office/drawing/2014/main" id="{B0D0BEC6-CD96-2001-584A-6B3965794C3E}"/>
              </a:ext>
            </a:extLst>
          </p:cNvPr>
          <p:cNvGrpSpPr>
            <a:grpSpLocks/>
          </p:cNvGrpSpPr>
          <p:nvPr/>
        </p:nvGrpSpPr>
        <p:grpSpPr bwMode="auto">
          <a:xfrm>
            <a:off x="6470725" y="99863"/>
            <a:ext cx="1183803" cy="787736"/>
            <a:chOff x="0" y="0"/>
            <a:chExt cx="1110192" cy="778933"/>
          </a:xfrm>
        </p:grpSpPr>
        <p:pic>
          <p:nvPicPr>
            <p:cNvPr id="6" name="Picture 2">
              <a:extLst>
                <a:ext uri="{FF2B5EF4-FFF2-40B4-BE49-F238E27FC236}">
                  <a16:creationId xmlns:a16="http://schemas.microsoft.com/office/drawing/2014/main" id="{7C924758-1124-AAF8-4D6C-5756C28855F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110192" cy="7789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3" descr="aja-uk_iso-9001_2015">
              <a:extLst>
                <a:ext uri="{FF2B5EF4-FFF2-40B4-BE49-F238E27FC236}">
                  <a16:creationId xmlns:a16="http://schemas.microsoft.com/office/drawing/2014/main" id="{63830ED8-C498-FB47-2FE0-4E3EF133EDBC}"/>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l="49130" t="2490"/>
            <a:stretch>
              <a:fillRect/>
            </a:stretch>
          </p:blipFill>
          <p:spPr bwMode="auto">
            <a:xfrm>
              <a:off x="95250" y="116417"/>
              <a:ext cx="360527" cy="499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029" name="Picture 1">
            <a:extLst>
              <a:ext uri="{FF2B5EF4-FFF2-40B4-BE49-F238E27FC236}">
                <a16:creationId xmlns:a16="http://schemas.microsoft.com/office/drawing/2014/main" id="{F384A740-1660-D27B-5442-5148627AC55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12020" y="127100"/>
            <a:ext cx="936104" cy="791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0" name="Picture 6" descr="CSE Data science logo-01">
            <a:extLst>
              <a:ext uri="{FF2B5EF4-FFF2-40B4-BE49-F238E27FC236}">
                <a16:creationId xmlns:a16="http://schemas.microsoft.com/office/drawing/2014/main" id="{7E6E9C93-61E0-6F3D-8AD4-3C5902D6EC63}"/>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812360" y="56804"/>
            <a:ext cx="792088" cy="792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0" name="object 16">
            <a:extLst>
              <a:ext uri="{FF2B5EF4-FFF2-40B4-BE49-F238E27FC236}">
                <a16:creationId xmlns:a16="http://schemas.microsoft.com/office/drawing/2014/main" id="{72F4A524-1372-B844-87F7-237F67FF7D63}"/>
              </a:ext>
            </a:extLst>
          </p:cNvPr>
          <p:cNvGrpSpPr/>
          <p:nvPr/>
        </p:nvGrpSpPr>
        <p:grpSpPr>
          <a:xfrm>
            <a:off x="0" y="6301834"/>
            <a:ext cx="9055735" cy="424180"/>
            <a:chOff x="82296" y="6440423"/>
            <a:chExt cx="9055735" cy="424180"/>
          </a:xfrm>
        </p:grpSpPr>
        <p:sp>
          <p:nvSpPr>
            <p:cNvPr id="11" name="object 17">
              <a:extLst>
                <a:ext uri="{FF2B5EF4-FFF2-40B4-BE49-F238E27FC236}">
                  <a16:creationId xmlns:a16="http://schemas.microsoft.com/office/drawing/2014/main" id="{261EDE5E-CD76-3E81-73DC-F58A8F091EBA}"/>
                </a:ext>
              </a:extLst>
            </p:cNvPr>
            <p:cNvSpPr/>
            <p:nvPr/>
          </p:nvSpPr>
          <p:spPr>
            <a:xfrm>
              <a:off x="86868" y="6444995"/>
              <a:ext cx="9046845" cy="414655"/>
            </a:xfrm>
            <a:custGeom>
              <a:avLst/>
              <a:gdLst/>
              <a:ahLst/>
              <a:cxnLst/>
              <a:rect l="l" t="t" r="r" b="b"/>
              <a:pathLst>
                <a:path w="9046845" h="414654">
                  <a:moveTo>
                    <a:pt x="9046464" y="0"/>
                  </a:moveTo>
                  <a:lnTo>
                    <a:pt x="0" y="0"/>
                  </a:lnTo>
                  <a:lnTo>
                    <a:pt x="0" y="414527"/>
                  </a:lnTo>
                  <a:lnTo>
                    <a:pt x="9046464" y="414527"/>
                  </a:lnTo>
                  <a:lnTo>
                    <a:pt x="9046464" y="0"/>
                  </a:lnTo>
                  <a:close/>
                </a:path>
              </a:pathLst>
            </a:custGeom>
            <a:solidFill>
              <a:srgbClr val="001F5F"/>
            </a:solidFill>
          </p:spPr>
          <p:txBody>
            <a:bodyPr wrap="square" lIns="0" tIns="0" rIns="0" bIns="0" rtlCol="0"/>
            <a:lstStyle/>
            <a:p>
              <a:endParaRPr/>
            </a:p>
          </p:txBody>
        </p:sp>
        <p:sp>
          <p:nvSpPr>
            <p:cNvPr id="12" name="object 18">
              <a:extLst>
                <a:ext uri="{FF2B5EF4-FFF2-40B4-BE49-F238E27FC236}">
                  <a16:creationId xmlns:a16="http://schemas.microsoft.com/office/drawing/2014/main" id="{D78BAFD5-77AD-2C5E-4C9D-20F9895B0DBD}"/>
                </a:ext>
              </a:extLst>
            </p:cNvPr>
            <p:cNvSpPr/>
            <p:nvPr/>
          </p:nvSpPr>
          <p:spPr>
            <a:xfrm>
              <a:off x="86868" y="6444995"/>
              <a:ext cx="9046845" cy="414655"/>
            </a:xfrm>
            <a:custGeom>
              <a:avLst/>
              <a:gdLst/>
              <a:ahLst/>
              <a:cxnLst/>
              <a:rect l="l" t="t" r="r" b="b"/>
              <a:pathLst>
                <a:path w="9046845" h="414654">
                  <a:moveTo>
                    <a:pt x="0" y="414527"/>
                  </a:moveTo>
                  <a:lnTo>
                    <a:pt x="9046464" y="414527"/>
                  </a:lnTo>
                  <a:lnTo>
                    <a:pt x="9046464" y="0"/>
                  </a:lnTo>
                  <a:lnTo>
                    <a:pt x="0" y="0"/>
                  </a:lnTo>
                  <a:lnTo>
                    <a:pt x="0" y="414527"/>
                  </a:lnTo>
                  <a:close/>
                </a:path>
              </a:pathLst>
            </a:custGeom>
            <a:ln w="9144">
              <a:solidFill>
                <a:srgbClr val="000000"/>
              </a:solidFill>
            </a:ln>
          </p:spPr>
          <p:txBody>
            <a:bodyPr wrap="square" lIns="0" tIns="0" rIns="0" bIns="0" rtlCol="0"/>
            <a:lstStyle/>
            <a:p>
              <a:endParaRPr/>
            </a:p>
          </p:txBody>
        </p:sp>
      </p:grpSp>
      <p:sp>
        <p:nvSpPr>
          <p:cNvPr id="13" name="object 19">
            <a:extLst>
              <a:ext uri="{FF2B5EF4-FFF2-40B4-BE49-F238E27FC236}">
                <a16:creationId xmlns:a16="http://schemas.microsoft.com/office/drawing/2014/main" id="{377D6048-3877-BFCF-BA4D-8AAF57E45AF7}"/>
              </a:ext>
            </a:extLst>
          </p:cNvPr>
          <p:cNvSpPr txBox="1"/>
          <p:nvPr/>
        </p:nvSpPr>
        <p:spPr>
          <a:xfrm>
            <a:off x="2140946" y="6381328"/>
            <a:ext cx="4653915" cy="351378"/>
          </a:xfrm>
          <a:prstGeom prst="rect">
            <a:avLst/>
          </a:prstGeom>
        </p:spPr>
        <p:txBody>
          <a:bodyPr vert="horz" wrap="square" lIns="0" tIns="12700" rIns="0" bIns="0" rtlCol="0">
            <a:spAutoFit/>
          </a:bodyPr>
          <a:lstStyle/>
          <a:p>
            <a:pPr marL="12700" algn="ctr">
              <a:lnSpc>
                <a:spcPct val="100000"/>
              </a:lnSpc>
              <a:spcBef>
                <a:spcPts val="100"/>
              </a:spcBef>
            </a:pPr>
            <a:r>
              <a:rPr sz="2200" spc="-5" dirty="0">
                <a:solidFill>
                  <a:srgbClr val="FFFFFF"/>
                </a:solidFill>
                <a:latin typeface="Times New Roman"/>
                <a:cs typeface="Times New Roman"/>
              </a:rPr>
              <a:t>Department</a:t>
            </a:r>
            <a:r>
              <a:rPr sz="2200" spc="30" dirty="0">
                <a:solidFill>
                  <a:srgbClr val="FFFFFF"/>
                </a:solidFill>
                <a:latin typeface="Times New Roman"/>
                <a:cs typeface="Times New Roman"/>
              </a:rPr>
              <a:t> </a:t>
            </a:r>
            <a:r>
              <a:rPr sz="2200" spc="5" dirty="0">
                <a:solidFill>
                  <a:srgbClr val="FFFFFF"/>
                </a:solidFill>
                <a:latin typeface="Times New Roman"/>
                <a:cs typeface="Times New Roman"/>
              </a:rPr>
              <a:t>of</a:t>
            </a:r>
            <a:r>
              <a:rPr lang="en-US" sz="2200" spc="5" dirty="0">
                <a:solidFill>
                  <a:srgbClr val="FFFFFF"/>
                </a:solidFill>
                <a:latin typeface="Times New Roman"/>
                <a:cs typeface="Times New Roman"/>
              </a:rPr>
              <a:t> CSE- Data Science</a:t>
            </a:r>
            <a:endParaRPr sz="2200" dirty="0">
              <a:latin typeface="Times New Roman"/>
              <a:cs typeface="Times New Roman"/>
            </a:endParaRPr>
          </a:p>
        </p:txBody>
      </p:sp>
      <p:sp>
        <p:nvSpPr>
          <p:cNvPr id="3" name="Title 2">
            <a:extLst>
              <a:ext uri="{FF2B5EF4-FFF2-40B4-BE49-F238E27FC236}">
                <a16:creationId xmlns:a16="http://schemas.microsoft.com/office/drawing/2014/main" id="{45441A9A-F57D-D8F5-29BE-0403ED4B1EF2}"/>
              </a:ext>
            </a:extLst>
          </p:cNvPr>
          <p:cNvSpPr>
            <a:spLocks noGrp="1"/>
          </p:cNvSpPr>
          <p:nvPr>
            <p:ph type="title"/>
          </p:nvPr>
        </p:nvSpPr>
        <p:spPr/>
        <p:txBody>
          <a:bodyPr>
            <a:normAutofit/>
          </a:bodyPr>
          <a:lstStyle/>
          <a:p>
            <a:pPr algn="l"/>
            <a:r>
              <a:rPr lang="en-IN" sz="2000" b="1" dirty="0">
                <a:solidFill>
                  <a:srgbClr val="C00000"/>
                </a:solidFill>
              </a:rPr>
              <a:t>Contents</a:t>
            </a:r>
            <a:endParaRPr lang="en-US" sz="2000" b="1" dirty="0">
              <a:solidFill>
                <a:srgbClr val="C00000"/>
              </a:solidFill>
            </a:endParaRPr>
          </a:p>
        </p:txBody>
      </p:sp>
      <p:sp>
        <p:nvSpPr>
          <p:cNvPr id="8" name="Content Placeholder 7">
            <a:extLst>
              <a:ext uri="{FF2B5EF4-FFF2-40B4-BE49-F238E27FC236}">
                <a16:creationId xmlns:a16="http://schemas.microsoft.com/office/drawing/2014/main" id="{FB412EB6-88FB-043D-F16A-6BF0DACFE302}"/>
              </a:ext>
            </a:extLst>
          </p:cNvPr>
          <p:cNvSpPr>
            <a:spLocks noGrp="1"/>
          </p:cNvSpPr>
          <p:nvPr>
            <p:ph idx="1"/>
          </p:nvPr>
        </p:nvSpPr>
        <p:spPr>
          <a:xfrm>
            <a:off x="107504" y="1062374"/>
            <a:ext cx="9031924" cy="5358787"/>
          </a:xfrm>
        </p:spPr>
        <p:txBody>
          <a:bodyPr>
            <a:normAutofit lnSpcReduction="10000"/>
          </a:bodyPr>
          <a:lstStyle/>
          <a:p>
            <a:pPr algn="just">
              <a:lnSpc>
                <a:spcPct val="150000"/>
              </a:lnSpc>
              <a:spcBef>
                <a:spcPts val="0"/>
              </a:spcBef>
              <a:buFont typeface="Wingdings" panose="05000000000000000000" pitchFamily="2" charset="2"/>
              <a:buChar char="§"/>
            </a:pPr>
            <a:r>
              <a:rPr lang="en-IN" sz="2000" dirty="0"/>
              <a:t>Classification of data</a:t>
            </a:r>
          </a:p>
          <a:p>
            <a:pPr algn="just">
              <a:lnSpc>
                <a:spcPct val="150000"/>
              </a:lnSpc>
              <a:spcBef>
                <a:spcPts val="0"/>
              </a:spcBef>
              <a:buFont typeface="Wingdings" panose="05000000000000000000" pitchFamily="2" charset="2"/>
              <a:buChar char="§"/>
            </a:pPr>
            <a:r>
              <a:rPr lang="en-IN" sz="2000" dirty="0"/>
              <a:t>Characteristics</a:t>
            </a:r>
          </a:p>
          <a:p>
            <a:pPr algn="just">
              <a:lnSpc>
                <a:spcPct val="150000"/>
              </a:lnSpc>
              <a:spcBef>
                <a:spcPts val="0"/>
              </a:spcBef>
              <a:buFont typeface="Wingdings" panose="05000000000000000000" pitchFamily="2" charset="2"/>
              <a:buChar char="§"/>
            </a:pPr>
            <a:r>
              <a:rPr lang="en-IN" sz="2000" dirty="0"/>
              <a:t>Evolution and definition of Big data</a:t>
            </a:r>
          </a:p>
          <a:p>
            <a:pPr algn="just">
              <a:lnSpc>
                <a:spcPct val="150000"/>
              </a:lnSpc>
              <a:spcBef>
                <a:spcPts val="0"/>
              </a:spcBef>
              <a:buFont typeface="Wingdings" panose="05000000000000000000" pitchFamily="2" charset="2"/>
              <a:buChar char="§"/>
            </a:pPr>
            <a:r>
              <a:rPr lang="en-IN" sz="2000" dirty="0"/>
              <a:t>What is Big data</a:t>
            </a:r>
          </a:p>
          <a:p>
            <a:pPr algn="just">
              <a:lnSpc>
                <a:spcPct val="150000"/>
              </a:lnSpc>
              <a:spcBef>
                <a:spcPts val="0"/>
              </a:spcBef>
              <a:buFont typeface="Wingdings" panose="05000000000000000000" pitchFamily="2" charset="2"/>
              <a:buChar char="§"/>
            </a:pPr>
            <a:r>
              <a:rPr lang="en-IN" sz="2000" dirty="0"/>
              <a:t>Why Big data</a:t>
            </a:r>
          </a:p>
          <a:p>
            <a:pPr algn="just">
              <a:lnSpc>
                <a:spcPct val="150000"/>
              </a:lnSpc>
              <a:spcBef>
                <a:spcPts val="0"/>
              </a:spcBef>
              <a:buFont typeface="Wingdings" panose="05000000000000000000" pitchFamily="2" charset="2"/>
              <a:buChar char="§"/>
            </a:pPr>
            <a:r>
              <a:rPr lang="en-IN" sz="2000" dirty="0"/>
              <a:t>Traditional Business Intelligence Vs Big Data</a:t>
            </a:r>
          </a:p>
          <a:p>
            <a:pPr algn="just">
              <a:lnSpc>
                <a:spcPct val="150000"/>
              </a:lnSpc>
              <a:spcBef>
                <a:spcPts val="0"/>
              </a:spcBef>
              <a:buFont typeface="Wingdings" panose="05000000000000000000" pitchFamily="2" charset="2"/>
              <a:buChar char="§"/>
            </a:pPr>
            <a:r>
              <a:rPr lang="en-IN" sz="2000" dirty="0"/>
              <a:t>Typical data warehouse and Hadoop environment</a:t>
            </a:r>
          </a:p>
          <a:p>
            <a:pPr algn="just">
              <a:lnSpc>
                <a:spcPct val="150000"/>
              </a:lnSpc>
              <a:spcBef>
                <a:spcPts val="0"/>
              </a:spcBef>
              <a:buFont typeface="Wingdings" panose="05000000000000000000" pitchFamily="2" charset="2"/>
              <a:buChar char="§"/>
            </a:pPr>
            <a:r>
              <a:rPr lang="en-IN" sz="2000" dirty="0"/>
              <a:t>Big Data Analytics: What is Big data Analytics</a:t>
            </a:r>
          </a:p>
          <a:p>
            <a:pPr algn="just">
              <a:lnSpc>
                <a:spcPct val="150000"/>
              </a:lnSpc>
              <a:spcBef>
                <a:spcPts val="0"/>
              </a:spcBef>
              <a:buFont typeface="Wingdings" panose="05000000000000000000" pitchFamily="2" charset="2"/>
              <a:buChar char="§"/>
            </a:pPr>
            <a:r>
              <a:rPr lang="en-IN" sz="2000" dirty="0"/>
              <a:t>Classification of Analytics</a:t>
            </a:r>
          </a:p>
          <a:p>
            <a:pPr algn="just">
              <a:lnSpc>
                <a:spcPct val="150000"/>
              </a:lnSpc>
              <a:spcBef>
                <a:spcPts val="0"/>
              </a:spcBef>
              <a:buFont typeface="Wingdings" panose="05000000000000000000" pitchFamily="2" charset="2"/>
              <a:buChar char="§"/>
            </a:pPr>
            <a:r>
              <a:rPr lang="en-IN" sz="2000" dirty="0"/>
              <a:t>Importance of Big Data Analytics</a:t>
            </a:r>
          </a:p>
          <a:p>
            <a:pPr algn="just">
              <a:lnSpc>
                <a:spcPct val="150000"/>
              </a:lnSpc>
              <a:spcBef>
                <a:spcPts val="0"/>
              </a:spcBef>
              <a:buFont typeface="Wingdings" panose="05000000000000000000" pitchFamily="2" charset="2"/>
              <a:buChar char="§"/>
            </a:pPr>
            <a:r>
              <a:rPr lang="en-IN" sz="2000" dirty="0"/>
              <a:t>Technologies used in Big data Environments</a:t>
            </a:r>
          </a:p>
          <a:p>
            <a:pPr algn="just">
              <a:lnSpc>
                <a:spcPct val="150000"/>
              </a:lnSpc>
              <a:spcBef>
                <a:spcPts val="0"/>
              </a:spcBef>
              <a:buFont typeface="Wingdings" panose="05000000000000000000" pitchFamily="2" charset="2"/>
              <a:buChar char="§"/>
            </a:pPr>
            <a:r>
              <a:rPr lang="en-IN" sz="2000" dirty="0"/>
              <a:t>Few Top Analytical Tools , NoSQL, Hadoop. </a:t>
            </a:r>
            <a:endParaRPr lang="en-US" sz="2000" dirty="0"/>
          </a:p>
        </p:txBody>
      </p:sp>
    </p:spTree>
    <p:extLst>
      <p:ext uri="{BB962C8B-B14F-4D97-AF65-F5344CB8AC3E}">
        <p14:creationId xmlns:p14="http://schemas.microsoft.com/office/powerpoint/2010/main" val="31107638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F5E40C-BC9A-42D0-7741-816C369C7EE3}"/>
            </a:ext>
          </a:extLst>
        </p:cNvPr>
        <p:cNvGrpSpPr/>
        <p:nvPr/>
      </p:nvGrpSpPr>
      <p:grpSpPr>
        <a:xfrm>
          <a:off x="0" y="0"/>
          <a:ext cx="0" cy="0"/>
          <a:chOff x="0" y="0"/>
          <a:chExt cx="0" cy="0"/>
        </a:xfrm>
      </p:grpSpPr>
      <p:pic>
        <p:nvPicPr>
          <p:cNvPr id="4" name="object 15">
            <a:extLst>
              <a:ext uri="{FF2B5EF4-FFF2-40B4-BE49-F238E27FC236}">
                <a16:creationId xmlns:a16="http://schemas.microsoft.com/office/drawing/2014/main" id="{64EA512B-DCAF-0BB1-F881-C53F1177E778}"/>
              </a:ext>
            </a:extLst>
          </p:cNvPr>
          <p:cNvPicPr/>
          <p:nvPr/>
        </p:nvPicPr>
        <p:blipFill>
          <a:blip r:embed="rId2" cstate="print"/>
          <a:stretch>
            <a:fillRect/>
          </a:stretch>
        </p:blipFill>
        <p:spPr>
          <a:xfrm>
            <a:off x="4572" y="81866"/>
            <a:ext cx="2324441" cy="652271"/>
          </a:xfrm>
          <a:prstGeom prst="rect">
            <a:avLst/>
          </a:prstGeom>
        </p:spPr>
      </p:pic>
      <p:grpSp>
        <p:nvGrpSpPr>
          <p:cNvPr id="5" name="Group 11">
            <a:extLst>
              <a:ext uri="{FF2B5EF4-FFF2-40B4-BE49-F238E27FC236}">
                <a16:creationId xmlns:a16="http://schemas.microsoft.com/office/drawing/2014/main" id="{E52F9DF9-BC8C-7F8E-90A5-61E0269A352C}"/>
              </a:ext>
            </a:extLst>
          </p:cNvPr>
          <p:cNvGrpSpPr>
            <a:grpSpLocks/>
          </p:cNvGrpSpPr>
          <p:nvPr/>
        </p:nvGrpSpPr>
        <p:grpSpPr bwMode="auto">
          <a:xfrm>
            <a:off x="6470725" y="99863"/>
            <a:ext cx="1183803" cy="787736"/>
            <a:chOff x="0" y="0"/>
            <a:chExt cx="1110192" cy="778933"/>
          </a:xfrm>
        </p:grpSpPr>
        <p:pic>
          <p:nvPicPr>
            <p:cNvPr id="6" name="Picture 2">
              <a:extLst>
                <a:ext uri="{FF2B5EF4-FFF2-40B4-BE49-F238E27FC236}">
                  <a16:creationId xmlns:a16="http://schemas.microsoft.com/office/drawing/2014/main" id="{CDA245B6-EA5F-F0A2-13AA-05B854EAD7F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110192" cy="7789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3" descr="aja-uk_iso-9001_2015">
              <a:extLst>
                <a:ext uri="{FF2B5EF4-FFF2-40B4-BE49-F238E27FC236}">
                  <a16:creationId xmlns:a16="http://schemas.microsoft.com/office/drawing/2014/main" id="{BDE5B6B5-0DBA-CF1C-5ACC-81C0AED299BA}"/>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l="49130" t="2490"/>
            <a:stretch>
              <a:fillRect/>
            </a:stretch>
          </p:blipFill>
          <p:spPr bwMode="auto">
            <a:xfrm>
              <a:off x="95250" y="116417"/>
              <a:ext cx="360527" cy="499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029" name="Picture 1">
            <a:extLst>
              <a:ext uri="{FF2B5EF4-FFF2-40B4-BE49-F238E27FC236}">
                <a16:creationId xmlns:a16="http://schemas.microsoft.com/office/drawing/2014/main" id="{9613F0D7-E3D5-0C15-FC45-6C323FA0AD1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12020" y="127100"/>
            <a:ext cx="936104" cy="791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0" name="Picture 6" descr="CSE Data science logo-01">
            <a:extLst>
              <a:ext uri="{FF2B5EF4-FFF2-40B4-BE49-F238E27FC236}">
                <a16:creationId xmlns:a16="http://schemas.microsoft.com/office/drawing/2014/main" id="{4A14B949-B792-31EA-1A51-CF314FFFF55A}"/>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812360" y="56804"/>
            <a:ext cx="792088" cy="792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0" name="object 16">
            <a:extLst>
              <a:ext uri="{FF2B5EF4-FFF2-40B4-BE49-F238E27FC236}">
                <a16:creationId xmlns:a16="http://schemas.microsoft.com/office/drawing/2014/main" id="{B9BD8AD5-C0EF-3B14-FE1E-EDF1BDFF2770}"/>
              </a:ext>
            </a:extLst>
          </p:cNvPr>
          <p:cNvGrpSpPr/>
          <p:nvPr/>
        </p:nvGrpSpPr>
        <p:grpSpPr>
          <a:xfrm>
            <a:off x="0" y="6301834"/>
            <a:ext cx="9055735" cy="424180"/>
            <a:chOff x="82296" y="6440423"/>
            <a:chExt cx="9055735" cy="424180"/>
          </a:xfrm>
        </p:grpSpPr>
        <p:sp>
          <p:nvSpPr>
            <p:cNvPr id="11" name="object 17">
              <a:extLst>
                <a:ext uri="{FF2B5EF4-FFF2-40B4-BE49-F238E27FC236}">
                  <a16:creationId xmlns:a16="http://schemas.microsoft.com/office/drawing/2014/main" id="{21A9B21F-F33A-6035-F3CA-D5B50529AA6D}"/>
                </a:ext>
              </a:extLst>
            </p:cNvPr>
            <p:cNvSpPr/>
            <p:nvPr/>
          </p:nvSpPr>
          <p:spPr>
            <a:xfrm>
              <a:off x="86868" y="6444995"/>
              <a:ext cx="9046845" cy="414655"/>
            </a:xfrm>
            <a:custGeom>
              <a:avLst/>
              <a:gdLst/>
              <a:ahLst/>
              <a:cxnLst/>
              <a:rect l="l" t="t" r="r" b="b"/>
              <a:pathLst>
                <a:path w="9046845" h="414654">
                  <a:moveTo>
                    <a:pt x="9046464" y="0"/>
                  </a:moveTo>
                  <a:lnTo>
                    <a:pt x="0" y="0"/>
                  </a:lnTo>
                  <a:lnTo>
                    <a:pt x="0" y="414527"/>
                  </a:lnTo>
                  <a:lnTo>
                    <a:pt x="9046464" y="414527"/>
                  </a:lnTo>
                  <a:lnTo>
                    <a:pt x="9046464" y="0"/>
                  </a:lnTo>
                  <a:close/>
                </a:path>
              </a:pathLst>
            </a:custGeom>
            <a:solidFill>
              <a:srgbClr val="001F5F"/>
            </a:solidFill>
          </p:spPr>
          <p:txBody>
            <a:bodyPr wrap="square" lIns="0" tIns="0" rIns="0" bIns="0" rtlCol="0"/>
            <a:lstStyle/>
            <a:p>
              <a:endParaRPr/>
            </a:p>
          </p:txBody>
        </p:sp>
        <p:sp>
          <p:nvSpPr>
            <p:cNvPr id="12" name="object 18">
              <a:extLst>
                <a:ext uri="{FF2B5EF4-FFF2-40B4-BE49-F238E27FC236}">
                  <a16:creationId xmlns:a16="http://schemas.microsoft.com/office/drawing/2014/main" id="{31E39B52-CBFF-6E2D-16DA-1CD4090CB968}"/>
                </a:ext>
              </a:extLst>
            </p:cNvPr>
            <p:cNvSpPr/>
            <p:nvPr/>
          </p:nvSpPr>
          <p:spPr>
            <a:xfrm>
              <a:off x="86868" y="6444995"/>
              <a:ext cx="9046845" cy="414655"/>
            </a:xfrm>
            <a:custGeom>
              <a:avLst/>
              <a:gdLst/>
              <a:ahLst/>
              <a:cxnLst/>
              <a:rect l="l" t="t" r="r" b="b"/>
              <a:pathLst>
                <a:path w="9046845" h="414654">
                  <a:moveTo>
                    <a:pt x="0" y="414527"/>
                  </a:moveTo>
                  <a:lnTo>
                    <a:pt x="9046464" y="414527"/>
                  </a:lnTo>
                  <a:lnTo>
                    <a:pt x="9046464" y="0"/>
                  </a:lnTo>
                  <a:lnTo>
                    <a:pt x="0" y="0"/>
                  </a:lnTo>
                  <a:lnTo>
                    <a:pt x="0" y="414527"/>
                  </a:lnTo>
                  <a:close/>
                </a:path>
              </a:pathLst>
            </a:custGeom>
            <a:ln w="9144">
              <a:solidFill>
                <a:srgbClr val="000000"/>
              </a:solidFill>
            </a:ln>
          </p:spPr>
          <p:txBody>
            <a:bodyPr wrap="square" lIns="0" tIns="0" rIns="0" bIns="0" rtlCol="0"/>
            <a:lstStyle/>
            <a:p>
              <a:endParaRPr/>
            </a:p>
          </p:txBody>
        </p:sp>
      </p:grpSp>
      <p:sp>
        <p:nvSpPr>
          <p:cNvPr id="13" name="object 19">
            <a:extLst>
              <a:ext uri="{FF2B5EF4-FFF2-40B4-BE49-F238E27FC236}">
                <a16:creationId xmlns:a16="http://schemas.microsoft.com/office/drawing/2014/main" id="{C894C44F-4A06-A98F-ACB1-4B97E5CCE687}"/>
              </a:ext>
            </a:extLst>
          </p:cNvPr>
          <p:cNvSpPr txBox="1"/>
          <p:nvPr/>
        </p:nvSpPr>
        <p:spPr>
          <a:xfrm>
            <a:off x="2140946" y="6381328"/>
            <a:ext cx="4653915" cy="351378"/>
          </a:xfrm>
          <a:prstGeom prst="rect">
            <a:avLst/>
          </a:prstGeom>
        </p:spPr>
        <p:txBody>
          <a:bodyPr vert="horz" wrap="square" lIns="0" tIns="12700" rIns="0" bIns="0" rtlCol="0">
            <a:spAutoFit/>
          </a:bodyPr>
          <a:lstStyle/>
          <a:p>
            <a:pPr marL="12700" algn="ctr">
              <a:lnSpc>
                <a:spcPct val="100000"/>
              </a:lnSpc>
              <a:spcBef>
                <a:spcPts val="100"/>
              </a:spcBef>
            </a:pPr>
            <a:r>
              <a:rPr sz="2200" spc="-5" dirty="0">
                <a:solidFill>
                  <a:srgbClr val="FFFFFF"/>
                </a:solidFill>
                <a:latin typeface="Times New Roman"/>
                <a:cs typeface="Times New Roman"/>
              </a:rPr>
              <a:t>Department</a:t>
            </a:r>
            <a:r>
              <a:rPr sz="2200" spc="30" dirty="0">
                <a:solidFill>
                  <a:srgbClr val="FFFFFF"/>
                </a:solidFill>
                <a:latin typeface="Times New Roman"/>
                <a:cs typeface="Times New Roman"/>
              </a:rPr>
              <a:t> </a:t>
            </a:r>
            <a:r>
              <a:rPr sz="2200" spc="5" dirty="0">
                <a:solidFill>
                  <a:srgbClr val="FFFFFF"/>
                </a:solidFill>
                <a:latin typeface="Times New Roman"/>
                <a:cs typeface="Times New Roman"/>
              </a:rPr>
              <a:t>of</a:t>
            </a:r>
            <a:r>
              <a:rPr lang="en-US" sz="2200" spc="5" dirty="0">
                <a:solidFill>
                  <a:srgbClr val="FFFFFF"/>
                </a:solidFill>
                <a:latin typeface="Times New Roman"/>
                <a:cs typeface="Times New Roman"/>
              </a:rPr>
              <a:t> CSE- Data Science</a:t>
            </a:r>
            <a:endParaRPr sz="2200" dirty="0">
              <a:latin typeface="Times New Roman"/>
              <a:cs typeface="Times New Roman"/>
            </a:endParaRPr>
          </a:p>
        </p:txBody>
      </p:sp>
      <p:sp>
        <p:nvSpPr>
          <p:cNvPr id="3" name="Title 2">
            <a:extLst>
              <a:ext uri="{FF2B5EF4-FFF2-40B4-BE49-F238E27FC236}">
                <a16:creationId xmlns:a16="http://schemas.microsoft.com/office/drawing/2014/main" id="{16F56FF3-9D9D-F83C-E5F0-D120E96CDC88}"/>
              </a:ext>
            </a:extLst>
          </p:cNvPr>
          <p:cNvSpPr>
            <a:spLocks noGrp="1"/>
          </p:cNvSpPr>
          <p:nvPr>
            <p:ph type="title"/>
          </p:nvPr>
        </p:nvSpPr>
        <p:spPr>
          <a:xfrm>
            <a:off x="107504" y="886830"/>
            <a:ext cx="8784976" cy="802109"/>
          </a:xfrm>
        </p:spPr>
        <p:txBody>
          <a:bodyPr>
            <a:normAutofit/>
          </a:bodyPr>
          <a:lstStyle/>
          <a:p>
            <a:pPr algn="l"/>
            <a:r>
              <a:rPr lang="en-IN" sz="2000" b="1" dirty="0">
                <a:solidFill>
                  <a:srgbClr val="C00000"/>
                </a:solidFill>
              </a:rPr>
              <a:t>Introduction </a:t>
            </a:r>
            <a:endParaRPr lang="en-US" sz="2000" b="1" dirty="0">
              <a:solidFill>
                <a:srgbClr val="C00000"/>
              </a:solidFill>
            </a:endParaRPr>
          </a:p>
        </p:txBody>
      </p:sp>
      <p:sp>
        <p:nvSpPr>
          <p:cNvPr id="8" name="Content Placeholder 7">
            <a:extLst>
              <a:ext uri="{FF2B5EF4-FFF2-40B4-BE49-F238E27FC236}">
                <a16:creationId xmlns:a16="http://schemas.microsoft.com/office/drawing/2014/main" id="{17512FCD-8076-BF85-3676-B47AB064F4D8}"/>
              </a:ext>
            </a:extLst>
          </p:cNvPr>
          <p:cNvSpPr>
            <a:spLocks noGrp="1"/>
          </p:cNvSpPr>
          <p:nvPr>
            <p:ph idx="1"/>
          </p:nvPr>
        </p:nvSpPr>
        <p:spPr>
          <a:xfrm>
            <a:off x="107504" y="1521104"/>
            <a:ext cx="9031924" cy="4900057"/>
          </a:xfrm>
        </p:spPr>
        <p:txBody>
          <a:bodyPr>
            <a:noAutofit/>
          </a:bodyPr>
          <a:lstStyle/>
          <a:p>
            <a:pPr algn="just">
              <a:lnSpc>
                <a:spcPct val="150000"/>
              </a:lnSpc>
              <a:spcBef>
                <a:spcPts val="0"/>
              </a:spcBef>
              <a:buFont typeface="Wingdings" panose="05000000000000000000" pitchFamily="2" charset="2"/>
              <a:buChar char="§"/>
            </a:pPr>
            <a:r>
              <a:rPr lang="en-IN" sz="2000" dirty="0"/>
              <a:t>Irrespective of the size of the enterprise (big or small), data continues to be a precious and irreplaceable asset.</a:t>
            </a:r>
          </a:p>
          <a:p>
            <a:pPr algn="just">
              <a:lnSpc>
                <a:spcPct val="150000"/>
              </a:lnSpc>
              <a:spcBef>
                <a:spcPts val="0"/>
              </a:spcBef>
              <a:buFont typeface="Wingdings" panose="05000000000000000000" pitchFamily="2" charset="2"/>
              <a:buChar char="§"/>
            </a:pPr>
            <a:r>
              <a:rPr lang="en-IN" sz="2000" dirty="0"/>
              <a:t>Data is present internal to the enterprise and also exists outside the four walls and firewalls of the enterprise. </a:t>
            </a:r>
          </a:p>
          <a:p>
            <a:pPr algn="just">
              <a:lnSpc>
                <a:spcPct val="150000"/>
              </a:lnSpc>
              <a:spcBef>
                <a:spcPts val="0"/>
              </a:spcBef>
              <a:buFont typeface="Wingdings" panose="05000000000000000000" pitchFamily="2" charset="2"/>
              <a:buChar char="§"/>
            </a:pPr>
            <a:r>
              <a:rPr lang="en-IN" sz="2000" dirty="0"/>
              <a:t>Data is present in homogeneous sources as well as in heterogeneous sources. The need of the hour is to understand, manage, process, and take the data for analysis to draw valuable insights.</a:t>
            </a:r>
          </a:p>
          <a:p>
            <a:pPr marL="0" indent="0" algn="just">
              <a:lnSpc>
                <a:spcPct val="150000"/>
              </a:lnSpc>
              <a:spcBef>
                <a:spcPts val="0"/>
              </a:spcBef>
              <a:buNone/>
            </a:pPr>
            <a:r>
              <a:rPr lang="en-IN" sz="2000" dirty="0"/>
              <a:t>                        Data → Information</a:t>
            </a:r>
          </a:p>
          <a:p>
            <a:pPr marL="0" indent="0" algn="just">
              <a:lnSpc>
                <a:spcPct val="150000"/>
              </a:lnSpc>
              <a:spcBef>
                <a:spcPts val="0"/>
              </a:spcBef>
              <a:buNone/>
            </a:pPr>
            <a:r>
              <a:rPr lang="en-IN" sz="2000" dirty="0"/>
              <a:t>                        Information → Insights</a:t>
            </a:r>
          </a:p>
        </p:txBody>
      </p:sp>
    </p:spTree>
    <p:extLst>
      <p:ext uri="{BB962C8B-B14F-4D97-AF65-F5344CB8AC3E}">
        <p14:creationId xmlns:p14="http://schemas.microsoft.com/office/powerpoint/2010/main" val="36451432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47A5E1-006C-06CD-D7A4-711CE7E26A98}"/>
            </a:ext>
          </a:extLst>
        </p:cNvPr>
        <p:cNvGrpSpPr/>
        <p:nvPr/>
      </p:nvGrpSpPr>
      <p:grpSpPr>
        <a:xfrm>
          <a:off x="0" y="0"/>
          <a:ext cx="0" cy="0"/>
          <a:chOff x="0" y="0"/>
          <a:chExt cx="0" cy="0"/>
        </a:xfrm>
      </p:grpSpPr>
      <p:pic>
        <p:nvPicPr>
          <p:cNvPr id="4" name="object 15">
            <a:extLst>
              <a:ext uri="{FF2B5EF4-FFF2-40B4-BE49-F238E27FC236}">
                <a16:creationId xmlns:a16="http://schemas.microsoft.com/office/drawing/2014/main" id="{AFFCFC8B-CBD3-518D-6FD9-BA8BD4A6B7F8}"/>
              </a:ext>
            </a:extLst>
          </p:cNvPr>
          <p:cNvPicPr/>
          <p:nvPr/>
        </p:nvPicPr>
        <p:blipFill>
          <a:blip r:embed="rId2" cstate="print"/>
          <a:stretch>
            <a:fillRect/>
          </a:stretch>
        </p:blipFill>
        <p:spPr>
          <a:xfrm>
            <a:off x="4572" y="81866"/>
            <a:ext cx="2324441" cy="652271"/>
          </a:xfrm>
          <a:prstGeom prst="rect">
            <a:avLst/>
          </a:prstGeom>
        </p:spPr>
      </p:pic>
      <p:grpSp>
        <p:nvGrpSpPr>
          <p:cNvPr id="5" name="Group 11">
            <a:extLst>
              <a:ext uri="{FF2B5EF4-FFF2-40B4-BE49-F238E27FC236}">
                <a16:creationId xmlns:a16="http://schemas.microsoft.com/office/drawing/2014/main" id="{895D0730-C8AC-A112-9628-D7EDA2F9B48E}"/>
              </a:ext>
            </a:extLst>
          </p:cNvPr>
          <p:cNvGrpSpPr>
            <a:grpSpLocks/>
          </p:cNvGrpSpPr>
          <p:nvPr/>
        </p:nvGrpSpPr>
        <p:grpSpPr bwMode="auto">
          <a:xfrm>
            <a:off x="6470725" y="99863"/>
            <a:ext cx="1183803" cy="787736"/>
            <a:chOff x="0" y="0"/>
            <a:chExt cx="1110192" cy="778933"/>
          </a:xfrm>
        </p:grpSpPr>
        <p:pic>
          <p:nvPicPr>
            <p:cNvPr id="6" name="Picture 2">
              <a:extLst>
                <a:ext uri="{FF2B5EF4-FFF2-40B4-BE49-F238E27FC236}">
                  <a16:creationId xmlns:a16="http://schemas.microsoft.com/office/drawing/2014/main" id="{CEFD07A6-E015-10E3-02FC-48B7FC4CA4D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110192" cy="7789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3" descr="aja-uk_iso-9001_2015">
              <a:extLst>
                <a:ext uri="{FF2B5EF4-FFF2-40B4-BE49-F238E27FC236}">
                  <a16:creationId xmlns:a16="http://schemas.microsoft.com/office/drawing/2014/main" id="{9933A79A-A22C-6491-6645-40E3846DA655}"/>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l="49130" t="2490"/>
            <a:stretch>
              <a:fillRect/>
            </a:stretch>
          </p:blipFill>
          <p:spPr bwMode="auto">
            <a:xfrm>
              <a:off x="95250" y="116417"/>
              <a:ext cx="360527" cy="499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029" name="Picture 1">
            <a:extLst>
              <a:ext uri="{FF2B5EF4-FFF2-40B4-BE49-F238E27FC236}">
                <a16:creationId xmlns:a16="http://schemas.microsoft.com/office/drawing/2014/main" id="{FAB11456-9224-38D2-D316-5B56C0C3181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12020" y="127100"/>
            <a:ext cx="936104" cy="791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0" name="Picture 6" descr="CSE Data science logo-01">
            <a:extLst>
              <a:ext uri="{FF2B5EF4-FFF2-40B4-BE49-F238E27FC236}">
                <a16:creationId xmlns:a16="http://schemas.microsoft.com/office/drawing/2014/main" id="{8BA8EEC4-42F9-3C3B-89D5-ACD3CE265FFA}"/>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812360" y="56804"/>
            <a:ext cx="792088" cy="792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0" name="object 16">
            <a:extLst>
              <a:ext uri="{FF2B5EF4-FFF2-40B4-BE49-F238E27FC236}">
                <a16:creationId xmlns:a16="http://schemas.microsoft.com/office/drawing/2014/main" id="{61EE8ADE-0BC0-53DC-3F3F-2D3AC9C736B6}"/>
              </a:ext>
            </a:extLst>
          </p:cNvPr>
          <p:cNvGrpSpPr/>
          <p:nvPr/>
        </p:nvGrpSpPr>
        <p:grpSpPr>
          <a:xfrm>
            <a:off x="0" y="6301834"/>
            <a:ext cx="9055735" cy="424180"/>
            <a:chOff x="82296" y="6440423"/>
            <a:chExt cx="9055735" cy="424180"/>
          </a:xfrm>
        </p:grpSpPr>
        <p:sp>
          <p:nvSpPr>
            <p:cNvPr id="11" name="object 17">
              <a:extLst>
                <a:ext uri="{FF2B5EF4-FFF2-40B4-BE49-F238E27FC236}">
                  <a16:creationId xmlns:a16="http://schemas.microsoft.com/office/drawing/2014/main" id="{4E95F4D1-1E2C-A2C9-030D-6E5197600A19}"/>
                </a:ext>
              </a:extLst>
            </p:cNvPr>
            <p:cNvSpPr/>
            <p:nvPr/>
          </p:nvSpPr>
          <p:spPr>
            <a:xfrm>
              <a:off x="86868" y="6444995"/>
              <a:ext cx="9046845" cy="414655"/>
            </a:xfrm>
            <a:custGeom>
              <a:avLst/>
              <a:gdLst/>
              <a:ahLst/>
              <a:cxnLst/>
              <a:rect l="l" t="t" r="r" b="b"/>
              <a:pathLst>
                <a:path w="9046845" h="414654">
                  <a:moveTo>
                    <a:pt x="9046464" y="0"/>
                  </a:moveTo>
                  <a:lnTo>
                    <a:pt x="0" y="0"/>
                  </a:lnTo>
                  <a:lnTo>
                    <a:pt x="0" y="414527"/>
                  </a:lnTo>
                  <a:lnTo>
                    <a:pt x="9046464" y="414527"/>
                  </a:lnTo>
                  <a:lnTo>
                    <a:pt x="9046464" y="0"/>
                  </a:lnTo>
                  <a:close/>
                </a:path>
              </a:pathLst>
            </a:custGeom>
            <a:solidFill>
              <a:srgbClr val="001F5F"/>
            </a:solidFill>
          </p:spPr>
          <p:txBody>
            <a:bodyPr wrap="square" lIns="0" tIns="0" rIns="0" bIns="0" rtlCol="0"/>
            <a:lstStyle/>
            <a:p>
              <a:endParaRPr/>
            </a:p>
          </p:txBody>
        </p:sp>
        <p:sp>
          <p:nvSpPr>
            <p:cNvPr id="12" name="object 18">
              <a:extLst>
                <a:ext uri="{FF2B5EF4-FFF2-40B4-BE49-F238E27FC236}">
                  <a16:creationId xmlns:a16="http://schemas.microsoft.com/office/drawing/2014/main" id="{D6F3BCC8-D497-F4DD-4B27-43A5F10F326E}"/>
                </a:ext>
              </a:extLst>
            </p:cNvPr>
            <p:cNvSpPr/>
            <p:nvPr/>
          </p:nvSpPr>
          <p:spPr>
            <a:xfrm>
              <a:off x="86868" y="6444995"/>
              <a:ext cx="9046845" cy="414655"/>
            </a:xfrm>
            <a:custGeom>
              <a:avLst/>
              <a:gdLst/>
              <a:ahLst/>
              <a:cxnLst/>
              <a:rect l="l" t="t" r="r" b="b"/>
              <a:pathLst>
                <a:path w="9046845" h="414654">
                  <a:moveTo>
                    <a:pt x="0" y="414527"/>
                  </a:moveTo>
                  <a:lnTo>
                    <a:pt x="9046464" y="414527"/>
                  </a:lnTo>
                  <a:lnTo>
                    <a:pt x="9046464" y="0"/>
                  </a:lnTo>
                  <a:lnTo>
                    <a:pt x="0" y="0"/>
                  </a:lnTo>
                  <a:lnTo>
                    <a:pt x="0" y="414527"/>
                  </a:lnTo>
                  <a:close/>
                </a:path>
              </a:pathLst>
            </a:custGeom>
            <a:ln w="9144">
              <a:solidFill>
                <a:srgbClr val="000000"/>
              </a:solidFill>
            </a:ln>
          </p:spPr>
          <p:txBody>
            <a:bodyPr wrap="square" lIns="0" tIns="0" rIns="0" bIns="0" rtlCol="0"/>
            <a:lstStyle/>
            <a:p>
              <a:endParaRPr/>
            </a:p>
          </p:txBody>
        </p:sp>
      </p:grpSp>
      <p:sp>
        <p:nvSpPr>
          <p:cNvPr id="13" name="object 19">
            <a:extLst>
              <a:ext uri="{FF2B5EF4-FFF2-40B4-BE49-F238E27FC236}">
                <a16:creationId xmlns:a16="http://schemas.microsoft.com/office/drawing/2014/main" id="{DED559E4-EC95-26C5-EC9A-7F47D2D994FF}"/>
              </a:ext>
            </a:extLst>
          </p:cNvPr>
          <p:cNvSpPr txBox="1"/>
          <p:nvPr/>
        </p:nvSpPr>
        <p:spPr>
          <a:xfrm>
            <a:off x="2140946" y="6381328"/>
            <a:ext cx="4653915" cy="351378"/>
          </a:xfrm>
          <a:prstGeom prst="rect">
            <a:avLst/>
          </a:prstGeom>
        </p:spPr>
        <p:txBody>
          <a:bodyPr vert="horz" wrap="square" lIns="0" tIns="12700" rIns="0" bIns="0" rtlCol="0">
            <a:spAutoFit/>
          </a:bodyPr>
          <a:lstStyle/>
          <a:p>
            <a:pPr marL="12700" algn="ctr">
              <a:lnSpc>
                <a:spcPct val="100000"/>
              </a:lnSpc>
              <a:spcBef>
                <a:spcPts val="100"/>
              </a:spcBef>
            </a:pPr>
            <a:r>
              <a:rPr sz="2200" spc="-5" dirty="0">
                <a:solidFill>
                  <a:srgbClr val="FFFFFF"/>
                </a:solidFill>
                <a:latin typeface="Times New Roman"/>
                <a:cs typeface="Times New Roman"/>
              </a:rPr>
              <a:t>Department</a:t>
            </a:r>
            <a:r>
              <a:rPr sz="2200" spc="30" dirty="0">
                <a:solidFill>
                  <a:srgbClr val="FFFFFF"/>
                </a:solidFill>
                <a:latin typeface="Times New Roman"/>
                <a:cs typeface="Times New Roman"/>
              </a:rPr>
              <a:t> </a:t>
            </a:r>
            <a:r>
              <a:rPr sz="2200" spc="5" dirty="0">
                <a:solidFill>
                  <a:srgbClr val="FFFFFF"/>
                </a:solidFill>
                <a:latin typeface="Times New Roman"/>
                <a:cs typeface="Times New Roman"/>
              </a:rPr>
              <a:t>of</a:t>
            </a:r>
            <a:r>
              <a:rPr lang="en-US" sz="2200" spc="5" dirty="0">
                <a:solidFill>
                  <a:srgbClr val="FFFFFF"/>
                </a:solidFill>
                <a:latin typeface="Times New Roman"/>
                <a:cs typeface="Times New Roman"/>
              </a:rPr>
              <a:t> CSE- Data Science</a:t>
            </a:r>
            <a:endParaRPr sz="2200" dirty="0">
              <a:latin typeface="Times New Roman"/>
              <a:cs typeface="Times New Roman"/>
            </a:endParaRPr>
          </a:p>
        </p:txBody>
      </p:sp>
      <p:sp>
        <p:nvSpPr>
          <p:cNvPr id="3" name="Title 2">
            <a:extLst>
              <a:ext uri="{FF2B5EF4-FFF2-40B4-BE49-F238E27FC236}">
                <a16:creationId xmlns:a16="http://schemas.microsoft.com/office/drawing/2014/main" id="{8D5C2514-FC9A-9FD4-7BBC-0864E7D42184}"/>
              </a:ext>
            </a:extLst>
          </p:cNvPr>
          <p:cNvSpPr>
            <a:spLocks noGrp="1"/>
          </p:cNvSpPr>
          <p:nvPr>
            <p:ph type="title"/>
          </p:nvPr>
        </p:nvSpPr>
        <p:spPr>
          <a:xfrm>
            <a:off x="92582" y="776393"/>
            <a:ext cx="9051417" cy="652272"/>
          </a:xfrm>
        </p:spPr>
        <p:txBody>
          <a:bodyPr>
            <a:normAutofit/>
          </a:bodyPr>
          <a:lstStyle/>
          <a:p>
            <a:pPr algn="l"/>
            <a:r>
              <a:rPr lang="en-IN" sz="2000" b="1" dirty="0">
                <a:solidFill>
                  <a:srgbClr val="C00000"/>
                </a:solidFill>
              </a:rPr>
              <a:t>Classification of Digital data</a:t>
            </a:r>
            <a:endParaRPr lang="en-US" sz="2000" b="1" dirty="0">
              <a:solidFill>
                <a:srgbClr val="C00000"/>
              </a:solidFill>
            </a:endParaRPr>
          </a:p>
        </p:txBody>
      </p:sp>
      <p:pic>
        <p:nvPicPr>
          <p:cNvPr id="2" name="Content Placeholder 1">
            <a:extLst>
              <a:ext uri="{FF2B5EF4-FFF2-40B4-BE49-F238E27FC236}">
                <a16:creationId xmlns:a16="http://schemas.microsoft.com/office/drawing/2014/main" id="{59ACD9D5-E075-0D65-CAF5-73D5DF758DE3}"/>
              </a:ext>
            </a:extLst>
          </p:cNvPr>
          <p:cNvPicPr>
            <a:picLocks noGrp="1" noChangeAspect="1"/>
          </p:cNvPicPr>
          <p:nvPr>
            <p:ph idx="1"/>
          </p:nvPr>
        </p:nvPicPr>
        <p:blipFill>
          <a:blip r:embed="rId7"/>
          <a:srcRect l="2287" t="20884" r="12351"/>
          <a:stretch/>
        </p:blipFill>
        <p:spPr>
          <a:xfrm>
            <a:off x="881746" y="1614980"/>
            <a:ext cx="5913115" cy="3907304"/>
          </a:xfrm>
          <a:prstGeom prst="rect">
            <a:avLst/>
          </a:prstGeom>
        </p:spPr>
      </p:pic>
    </p:spTree>
    <p:extLst>
      <p:ext uri="{BB962C8B-B14F-4D97-AF65-F5344CB8AC3E}">
        <p14:creationId xmlns:p14="http://schemas.microsoft.com/office/powerpoint/2010/main" val="36573306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8C43B6-0567-656E-77A8-55C38EA70FBB}"/>
            </a:ext>
          </a:extLst>
        </p:cNvPr>
        <p:cNvGrpSpPr/>
        <p:nvPr/>
      </p:nvGrpSpPr>
      <p:grpSpPr>
        <a:xfrm>
          <a:off x="0" y="0"/>
          <a:ext cx="0" cy="0"/>
          <a:chOff x="0" y="0"/>
          <a:chExt cx="0" cy="0"/>
        </a:xfrm>
      </p:grpSpPr>
      <p:pic>
        <p:nvPicPr>
          <p:cNvPr id="4" name="object 15">
            <a:extLst>
              <a:ext uri="{FF2B5EF4-FFF2-40B4-BE49-F238E27FC236}">
                <a16:creationId xmlns:a16="http://schemas.microsoft.com/office/drawing/2014/main" id="{FEDD6275-DCF8-343D-C077-85B6D886EA0F}"/>
              </a:ext>
            </a:extLst>
          </p:cNvPr>
          <p:cNvPicPr/>
          <p:nvPr/>
        </p:nvPicPr>
        <p:blipFill>
          <a:blip r:embed="rId2" cstate="print"/>
          <a:stretch>
            <a:fillRect/>
          </a:stretch>
        </p:blipFill>
        <p:spPr>
          <a:xfrm>
            <a:off x="4572" y="81866"/>
            <a:ext cx="2324441" cy="652271"/>
          </a:xfrm>
          <a:prstGeom prst="rect">
            <a:avLst/>
          </a:prstGeom>
        </p:spPr>
      </p:pic>
      <p:grpSp>
        <p:nvGrpSpPr>
          <p:cNvPr id="5" name="Group 11">
            <a:extLst>
              <a:ext uri="{FF2B5EF4-FFF2-40B4-BE49-F238E27FC236}">
                <a16:creationId xmlns:a16="http://schemas.microsoft.com/office/drawing/2014/main" id="{15FFFE40-8EC4-5D04-3EDF-5BF6E93C06D6}"/>
              </a:ext>
            </a:extLst>
          </p:cNvPr>
          <p:cNvGrpSpPr>
            <a:grpSpLocks/>
          </p:cNvGrpSpPr>
          <p:nvPr/>
        </p:nvGrpSpPr>
        <p:grpSpPr bwMode="auto">
          <a:xfrm>
            <a:off x="6470725" y="99863"/>
            <a:ext cx="1183803" cy="787736"/>
            <a:chOff x="0" y="0"/>
            <a:chExt cx="1110192" cy="778933"/>
          </a:xfrm>
        </p:grpSpPr>
        <p:pic>
          <p:nvPicPr>
            <p:cNvPr id="6" name="Picture 2">
              <a:extLst>
                <a:ext uri="{FF2B5EF4-FFF2-40B4-BE49-F238E27FC236}">
                  <a16:creationId xmlns:a16="http://schemas.microsoft.com/office/drawing/2014/main" id="{A114F427-0449-BA6B-2C86-270F5D681F1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110192" cy="7789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3" descr="aja-uk_iso-9001_2015">
              <a:extLst>
                <a:ext uri="{FF2B5EF4-FFF2-40B4-BE49-F238E27FC236}">
                  <a16:creationId xmlns:a16="http://schemas.microsoft.com/office/drawing/2014/main" id="{6C677618-B14E-922D-E0F9-6B7A10ED400E}"/>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l="49130" t="2490"/>
            <a:stretch>
              <a:fillRect/>
            </a:stretch>
          </p:blipFill>
          <p:spPr bwMode="auto">
            <a:xfrm>
              <a:off x="95250" y="116417"/>
              <a:ext cx="360527" cy="499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029" name="Picture 1">
            <a:extLst>
              <a:ext uri="{FF2B5EF4-FFF2-40B4-BE49-F238E27FC236}">
                <a16:creationId xmlns:a16="http://schemas.microsoft.com/office/drawing/2014/main" id="{F61F2BEC-5A08-7CB1-5D9C-B68D1173D34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12020" y="127100"/>
            <a:ext cx="936104" cy="791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0" name="Picture 6" descr="CSE Data science logo-01">
            <a:extLst>
              <a:ext uri="{FF2B5EF4-FFF2-40B4-BE49-F238E27FC236}">
                <a16:creationId xmlns:a16="http://schemas.microsoft.com/office/drawing/2014/main" id="{BD23D6B0-FF22-265A-0F91-95AF3391987C}"/>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812360" y="56804"/>
            <a:ext cx="792088" cy="792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0" name="object 16">
            <a:extLst>
              <a:ext uri="{FF2B5EF4-FFF2-40B4-BE49-F238E27FC236}">
                <a16:creationId xmlns:a16="http://schemas.microsoft.com/office/drawing/2014/main" id="{9027F087-529B-D0BB-81D3-0275F87082A1}"/>
              </a:ext>
            </a:extLst>
          </p:cNvPr>
          <p:cNvGrpSpPr/>
          <p:nvPr/>
        </p:nvGrpSpPr>
        <p:grpSpPr>
          <a:xfrm>
            <a:off x="0" y="6301834"/>
            <a:ext cx="9055735" cy="424180"/>
            <a:chOff x="82296" y="6440423"/>
            <a:chExt cx="9055735" cy="424180"/>
          </a:xfrm>
        </p:grpSpPr>
        <p:sp>
          <p:nvSpPr>
            <p:cNvPr id="11" name="object 17">
              <a:extLst>
                <a:ext uri="{FF2B5EF4-FFF2-40B4-BE49-F238E27FC236}">
                  <a16:creationId xmlns:a16="http://schemas.microsoft.com/office/drawing/2014/main" id="{28F4FADE-8B85-8713-0B09-829968CD1709}"/>
                </a:ext>
              </a:extLst>
            </p:cNvPr>
            <p:cNvSpPr/>
            <p:nvPr/>
          </p:nvSpPr>
          <p:spPr>
            <a:xfrm>
              <a:off x="86868" y="6444995"/>
              <a:ext cx="9046845" cy="414655"/>
            </a:xfrm>
            <a:custGeom>
              <a:avLst/>
              <a:gdLst/>
              <a:ahLst/>
              <a:cxnLst/>
              <a:rect l="l" t="t" r="r" b="b"/>
              <a:pathLst>
                <a:path w="9046845" h="414654">
                  <a:moveTo>
                    <a:pt x="9046464" y="0"/>
                  </a:moveTo>
                  <a:lnTo>
                    <a:pt x="0" y="0"/>
                  </a:lnTo>
                  <a:lnTo>
                    <a:pt x="0" y="414527"/>
                  </a:lnTo>
                  <a:lnTo>
                    <a:pt x="9046464" y="414527"/>
                  </a:lnTo>
                  <a:lnTo>
                    <a:pt x="9046464" y="0"/>
                  </a:lnTo>
                  <a:close/>
                </a:path>
              </a:pathLst>
            </a:custGeom>
            <a:solidFill>
              <a:srgbClr val="001F5F"/>
            </a:solidFill>
          </p:spPr>
          <p:txBody>
            <a:bodyPr wrap="square" lIns="0" tIns="0" rIns="0" bIns="0" rtlCol="0"/>
            <a:lstStyle/>
            <a:p>
              <a:endParaRPr/>
            </a:p>
          </p:txBody>
        </p:sp>
        <p:sp>
          <p:nvSpPr>
            <p:cNvPr id="12" name="object 18">
              <a:extLst>
                <a:ext uri="{FF2B5EF4-FFF2-40B4-BE49-F238E27FC236}">
                  <a16:creationId xmlns:a16="http://schemas.microsoft.com/office/drawing/2014/main" id="{99E37482-55A4-DFD0-ADF9-ACD559A7C47A}"/>
                </a:ext>
              </a:extLst>
            </p:cNvPr>
            <p:cNvSpPr/>
            <p:nvPr/>
          </p:nvSpPr>
          <p:spPr>
            <a:xfrm>
              <a:off x="86868" y="6444995"/>
              <a:ext cx="9046845" cy="414655"/>
            </a:xfrm>
            <a:custGeom>
              <a:avLst/>
              <a:gdLst/>
              <a:ahLst/>
              <a:cxnLst/>
              <a:rect l="l" t="t" r="r" b="b"/>
              <a:pathLst>
                <a:path w="9046845" h="414654">
                  <a:moveTo>
                    <a:pt x="0" y="414527"/>
                  </a:moveTo>
                  <a:lnTo>
                    <a:pt x="9046464" y="414527"/>
                  </a:lnTo>
                  <a:lnTo>
                    <a:pt x="9046464" y="0"/>
                  </a:lnTo>
                  <a:lnTo>
                    <a:pt x="0" y="0"/>
                  </a:lnTo>
                  <a:lnTo>
                    <a:pt x="0" y="414527"/>
                  </a:lnTo>
                  <a:close/>
                </a:path>
              </a:pathLst>
            </a:custGeom>
            <a:ln w="9144">
              <a:solidFill>
                <a:srgbClr val="000000"/>
              </a:solidFill>
            </a:ln>
          </p:spPr>
          <p:txBody>
            <a:bodyPr wrap="square" lIns="0" tIns="0" rIns="0" bIns="0" rtlCol="0"/>
            <a:lstStyle/>
            <a:p>
              <a:endParaRPr/>
            </a:p>
          </p:txBody>
        </p:sp>
      </p:grpSp>
      <p:sp>
        <p:nvSpPr>
          <p:cNvPr id="13" name="object 19">
            <a:extLst>
              <a:ext uri="{FF2B5EF4-FFF2-40B4-BE49-F238E27FC236}">
                <a16:creationId xmlns:a16="http://schemas.microsoft.com/office/drawing/2014/main" id="{C3A41CD9-5A8B-6791-0165-CE28E75E2AAA}"/>
              </a:ext>
            </a:extLst>
          </p:cNvPr>
          <p:cNvSpPr txBox="1"/>
          <p:nvPr/>
        </p:nvSpPr>
        <p:spPr>
          <a:xfrm>
            <a:off x="2140946" y="6381328"/>
            <a:ext cx="4653915" cy="351378"/>
          </a:xfrm>
          <a:prstGeom prst="rect">
            <a:avLst/>
          </a:prstGeom>
        </p:spPr>
        <p:txBody>
          <a:bodyPr vert="horz" wrap="square" lIns="0" tIns="12700" rIns="0" bIns="0" rtlCol="0">
            <a:spAutoFit/>
          </a:bodyPr>
          <a:lstStyle/>
          <a:p>
            <a:pPr marL="12700" algn="ctr">
              <a:lnSpc>
                <a:spcPct val="100000"/>
              </a:lnSpc>
              <a:spcBef>
                <a:spcPts val="100"/>
              </a:spcBef>
            </a:pPr>
            <a:r>
              <a:rPr sz="2200" spc="-5" dirty="0">
                <a:solidFill>
                  <a:srgbClr val="FFFFFF"/>
                </a:solidFill>
                <a:latin typeface="Times New Roman"/>
                <a:cs typeface="Times New Roman"/>
              </a:rPr>
              <a:t>Department</a:t>
            </a:r>
            <a:r>
              <a:rPr sz="2200" spc="30" dirty="0">
                <a:solidFill>
                  <a:srgbClr val="FFFFFF"/>
                </a:solidFill>
                <a:latin typeface="Times New Roman"/>
                <a:cs typeface="Times New Roman"/>
              </a:rPr>
              <a:t> </a:t>
            </a:r>
            <a:r>
              <a:rPr sz="2200" spc="5" dirty="0">
                <a:solidFill>
                  <a:srgbClr val="FFFFFF"/>
                </a:solidFill>
                <a:latin typeface="Times New Roman"/>
                <a:cs typeface="Times New Roman"/>
              </a:rPr>
              <a:t>of</a:t>
            </a:r>
            <a:r>
              <a:rPr lang="en-US" sz="2200" spc="5" dirty="0">
                <a:solidFill>
                  <a:srgbClr val="FFFFFF"/>
                </a:solidFill>
                <a:latin typeface="Times New Roman"/>
                <a:cs typeface="Times New Roman"/>
              </a:rPr>
              <a:t> CSE- Data Science</a:t>
            </a:r>
            <a:endParaRPr sz="2200" dirty="0">
              <a:latin typeface="Times New Roman"/>
              <a:cs typeface="Times New Roman"/>
            </a:endParaRPr>
          </a:p>
        </p:txBody>
      </p:sp>
      <p:sp>
        <p:nvSpPr>
          <p:cNvPr id="3" name="Title 2">
            <a:extLst>
              <a:ext uri="{FF2B5EF4-FFF2-40B4-BE49-F238E27FC236}">
                <a16:creationId xmlns:a16="http://schemas.microsoft.com/office/drawing/2014/main" id="{874E242E-1511-0F57-983D-382603F5F792}"/>
              </a:ext>
            </a:extLst>
          </p:cNvPr>
          <p:cNvSpPr>
            <a:spLocks noGrp="1"/>
          </p:cNvSpPr>
          <p:nvPr>
            <p:ph type="title"/>
          </p:nvPr>
        </p:nvSpPr>
        <p:spPr>
          <a:xfrm>
            <a:off x="62429" y="537847"/>
            <a:ext cx="8229600" cy="1143000"/>
          </a:xfrm>
        </p:spPr>
        <p:txBody>
          <a:bodyPr>
            <a:normAutofit/>
          </a:bodyPr>
          <a:lstStyle/>
          <a:p>
            <a:pPr algn="l"/>
            <a:r>
              <a:rPr lang="en-IN" sz="2000" b="1" dirty="0">
                <a:solidFill>
                  <a:schemeClr val="tx2"/>
                </a:solidFill>
              </a:rPr>
              <a:t>Structured data </a:t>
            </a:r>
            <a:endParaRPr lang="en-US" sz="2000" b="1" dirty="0">
              <a:solidFill>
                <a:schemeClr val="tx2"/>
              </a:solidFill>
            </a:endParaRPr>
          </a:p>
        </p:txBody>
      </p:sp>
      <p:sp>
        <p:nvSpPr>
          <p:cNvPr id="8" name="Content Placeholder 7">
            <a:extLst>
              <a:ext uri="{FF2B5EF4-FFF2-40B4-BE49-F238E27FC236}">
                <a16:creationId xmlns:a16="http://schemas.microsoft.com/office/drawing/2014/main" id="{53473BFF-8E46-95C8-4174-53795E91294D}"/>
              </a:ext>
            </a:extLst>
          </p:cNvPr>
          <p:cNvSpPr>
            <a:spLocks noGrp="1"/>
          </p:cNvSpPr>
          <p:nvPr>
            <p:ph idx="1"/>
          </p:nvPr>
        </p:nvSpPr>
        <p:spPr>
          <a:xfrm>
            <a:off x="0" y="1352046"/>
            <a:ext cx="9046845" cy="4648345"/>
          </a:xfrm>
        </p:spPr>
        <p:txBody>
          <a:bodyPr>
            <a:normAutofit/>
          </a:bodyPr>
          <a:lstStyle/>
          <a:p>
            <a:pPr algn="just">
              <a:lnSpc>
                <a:spcPct val="150000"/>
              </a:lnSpc>
              <a:spcBef>
                <a:spcPts val="0"/>
              </a:spcBef>
              <a:buFont typeface="Wingdings" panose="05000000000000000000" pitchFamily="2" charset="2"/>
              <a:buChar char="§"/>
            </a:pPr>
            <a:r>
              <a:rPr lang="en-IN" sz="2000" spc="-5" dirty="0">
                <a:solidFill>
                  <a:srgbClr val="404040"/>
                </a:solidFill>
                <a:latin typeface="Trebuchet MS"/>
                <a:cs typeface="Trebuchet MS"/>
              </a:rPr>
              <a:t>data which is in an organized form(</a:t>
            </a:r>
            <a:r>
              <a:rPr lang="en-IN" sz="2000" spc="-5" dirty="0" err="1">
                <a:solidFill>
                  <a:srgbClr val="404040"/>
                </a:solidFill>
                <a:latin typeface="Trebuchet MS"/>
                <a:cs typeface="Trebuchet MS"/>
              </a:rPr>
              <a:t>e.g</a:t>
            </a:r>
            <a:r>
              <a:rPr lang="en-IN" sz="2000" spc="-5" dirty="0">
                <a:solidFill>
                  <a:srgbClr val="404040"/>
                </a:solidFill>
                <a:latin typeface="Trebuchet MS"/>
                <a:cs typeface="Trebuchet MS"/>
              </a:rPr>
              <a:t>, rows and columns) and can be easily used by a computer program. </a:t>
            </a:r>
          </a:p>
          <a:p>
            <a:pPr algn="just">
              <a:lnSpc>
                <a:spcPct val="150000"/>
              </a:lnSpc>
              <a:spcBef>
                <a:spcPts val="0"/>
              </a:spcBef>
              <a:buFont typeface="Wingdings" panose="05000000000000000000" pitchFamily="2" charset="2"/>
              <a:buChar char="§"/>
            </a:pPr>
            <a:r>
              <a:rPr lang="en-IN" sz="2000" spc="-5" dirty="0">
                <a:solidFill>
                  <a:srgbClr val="404040"/>
                </a:solidFill>
                <a:latin typeface="Trebuchet MS"/>
                <a:cs typeface="Trebuchet MS"/>
              </a:rPr>
              <a:t>Relationships exist between entities of data, such as classes and their objects. </a:t>
            </a:r>
          </a:p>
          <a:p>
            <a:pPr algn="just">
              <a:lnSpc>
                <a:spcPct val="150000"/>
              </a:lnSpc>
              <a:spcBef>
                <a:spcPts val="0"/>
              </a:spcBef>
              <a:buFont typeface="Wingdings" panose="05000000000000000000" pitchFamily="2" charset="2"/>
              <a:buChar char="§"/>
            </a:pPr>
            <a:r>
              <a:rPr lang="en-IN" sz="2000" spc="-5" dirty="0">
                <a:solidFill>
                  <a:srgbClr val="404040"/>
                </a:solidFill>
                <a:latin typeface="Trebuchet MS"/>
                <a:cs typeface="Trebuchet MS"/>
              </a:rPr>
              <a:t>Data stored in databases is an example of structured data.</a:t>
            </a:r>
            <a:endParaRPr lang="en-IN" sz="2000" dirty="0">
              <a:latin typeface="Trebuchet MS"/>
              <a:cs typeface="Trebuchet MS"/>
            </a:endParaRPr>
          </a:p>
          <a:p>
            <a:pPr algn="just">
              <a:lnSpc>
                <a:spcPct val="150000"/>
              </a:lnSpc>
              <a:spcBef>
                <a:spcPts val="0"/>
              </a:spcBef>
              <a:buFont typeface="Wingdings" panose="05000000000000000000" pitchFamily="2" charset="2"/>
              <a:buChar char="§"/>
            </a:pPr>
            <a:endParaRPr lang="en-US" sz="2000" dirty="0"/>
          </a:p>
        </p:txBody>
      </p:sp>
      <p:pic>
        <p:nvPicPr>
          <p:cNvPr id="2" name="Picture 1">
            <a:extLst>
              <a:ext uri="{FF2B5EF4-FFF2-40B4-BE49-F238E27FC236}">
                <a16:creationId xmlns:a16="http://schemas.microsoft.com/office/drawing/2014/main" id="{6B9FA94E-A8D1-C3C8-1765-2F932630B1F0}"/>
              </a:ext>
            </a:extLst>
          </p:cNvPr>
          <p:cNvPicPr>
            <a:picLocks noChangeAspect="1"/>
          </p:cNvPicPr>
          <p:nvPr/>
        </p:nvPicPr>
        <p:blipFill>
          <a:blip r:embed="rId7"/>
          <a:stretch>
            <a:fillRect/>
          </a:stretch>
        </p:blipFill>
        <p:spPr>
          <a:xfrm>
            <a:off x="1609927" y="3705360"/>
            <a:ext cx="3902486" cy="2369953"/>
          </a:xfrm>
          <a:prstGeom prst="rect">
            <a:avLst/>
          </a:prstGeom>
        </p:spPr>
      </p:pic>
    </p:spTree>
    <p:extLst>
      <p:ext uri="{BB962C8B-B14F-4D97-AF65-F5344CB8AC3E}">
        <p14:creationId xmlns:p14="http://schemas.microsoft.com/office/powerpoint/2010/main" val="24646313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43E8A3-7C14-A0D5-DD15-35624B66677F}"/>
            </a:ext>
          </a:extLst>
        </p:cNvPr>
        <p:cNvGrpSpPr/>
        <p:nvPr/>
      </p:nvGrpSpPr>
      <p:grpSpPr>
        <a:xfrm>
          <a:off x="0" y="0"/>
          <a:ext cx="0" cy="0"/>
          <a:chOff x="0" y="0"/>
          <a:chExt cx="0" cy="0"/>
        </a:xfrm>
      </p:grpSpPr>
      <p:pic>
        <p:nvPicPr>
          <p:cNvPr id="4" name="object 15">
            <a:extLst>
              <a:ext uri="{FF2B5EF4-FFF2-40B4-BE49-F238E27FC236}">
                <a16:creationId xmlns:a16="http://schemas.microsoft.com/office/drawing/2014/main" id="{3639C4F7-7224-6F7B-2C8A-8EB8AE78E2B0}"/>
              </a:ext>
            </a:extLst>
          </p:cNvPr>
          <p:cNvPicPr/>
          <p:nvPr/>
        </p:nvPicPr>
        <p:blipFill>
          <a:blip r:embed="rId2" cstate="print"/>
          <a:stretch>
            <a:fillRect/>
          </a:stretch>
        </p:blipFill>
        <p:spPr>
          <a:xfrm>
            <a:off x="4572" y="81866"/>
            <a:ext cx="2324441" cy="652271"/>
          </a:xfrm>
          <a:prstGeom prst="rect">
            <a:avLst/>
          </a:prstGeom>
        </p:spPr>
      </p:pic>
      <p:grpSp>
        <p:nvGrpSpPr>
          <p:cNvPr id="5" name="Group 11">
            <a:extLst>
              <a:ext uri="{FF2B5EF4-FFF2-40B4-BE49-F238E27FC236}">
                <a16:creationId xmlns:a16="http://schemas.microsoft.com/office/drawing/2014/main" id="{7AD8652F-570C-CF55-7DF7-2BA08DCC7237}"/>
              </a:ext>
            </a:extLst>
          </p:cNvPr>
          <p:cNvGrpSpPr>
            <a:grpSpLocks/>
          </p:cNvGrpSpPr>
          <p:nvPr/>
        </p:nvGrpSpPr>
        <p:grpSpPr bwMode="auto">
          <a:xfrm>
            <a:off x="6470725" y="99863"/>
            <a:ext cx="1183803" cy="787736"/>
            <a:chOff x="0" y="0"/>
            <a:chExt cx="1110192" cy="778933"/>
          </a:xfrm>
        </p:grpSpPr>
        <p:pic>
          <p:nvPicPr>
            <p:cNvPr id="6" name="Picture 2">
              <a:extLst>
                <a:ext uri="{FF2B5EF4-FFF2-40B4-BE49-F238E27FC236}">
                  <a16:creationId xmlns:a16="http://schemas.microsoft.com/office/drawing/2014/main" id="{50BDE652-DB0C-8B33-C274-1D8D48889DB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110192" cy="7789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3" descr="aja-uk_iso-9001_2015">
              <a:extLst>
                <a:ext uri="{FF2B5EF4-FFF2-40B4-BE49-F238E27FC236}">
                  <a16:creationId xmlns:a16="http://schemas.microsoft.com/office/drawing/2014/main" id="{3621C9A0-F776-9E3C-3FA5-D755F43EC593}"/>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l="49130" t="2490"/>
            <a:stretch>
              <a:fillRect/>
            </a:stretch>
          </p:blipFill>
          <p:spPr bwMode="auto">
            <a:xfrm>
              <a:off x="95250" y="116417"/>
              <a:ext cx="360527" cy="499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029" name="Picture 1">
            <a:extLst>
              <a:ext uri="{FF2B5EF4-FFF2-40B4-BE49-F238E27FC236}">
                <a16:creationId xmlns:a16="http://schemas.microsoft.com/office/drawing/2014/main" id="{3AAAEF2E-EEAB-F34E-FD5B-20B273CD2E6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12020" y="127100"/>
            <a:ext cx="936104" cy="791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0" name="Picture 6" descr="CSE Data science logo-01">
            <a:extLst>
              <a:ext uri="{FF2B5EF4-FFF2-40B4-BE49-F238E27FC236}">
                <a16:creationId xmlns:a16="http://schemas.microsoft.com/office/drawing/2014/main" id="{D032F3C7-8D4B-3DCA-08A8-A851FDD6938B}"/>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812360" y="56804"/>
            <a:ext cx="792088" cy="792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0" name="object 16">
            <a:extLst>
              <a:ext uri="{FF2B5EF4-FFF2-40B4-BE49-F238E27FC236}">
                <a16:creationId xmlns:a16="http://schemas.microsoft.com/office/drawing/2014/main" id="{8331BE76-8DFC-6CE8-DF99-A6B7B7336D87}"/>
              </a:ext>
            </a:extLst>
          </p:cNvPr>
          <p:cNvGrpSpPr/>
          <p:nvPr/>
        </p:nvGrpSpPr>
        <p:grpSpPr>
          <a:xfrm>
            <a:off x="0" y="6301834"/>
            <a:ext cx="9055735" cy="424180"/>
            <a:chOff x="82296" y="6440423"/>
            <a:chExt cx="9055735" cy="424180"/>
          </a:xfrm>
        </p:grpSpPr>
        <p:sp>
          <p:nvSpPr>
            <p:cNvPr id="11" name="object 17">
              <a:extLst>
                <a:ext uri="{FF2B5EF4-FFF2-40B4-BE49-F238E27FC236}">
                  <a16:creationId xmlns:a16="http://schemas.microsoft.com/office/drawing/2014/main" id="{EEA3C39B-CF28-2727-6AFC-EFD453B657F6}"/>
                </a:ext>
              </a:extLst>
            </p:cNvPr>
            <p:cNvSpPr/>
            <p:nvPr/>
          </p:nvSpPr>
          <p:spPr>
            <a:xfrm>
              <a:off x="86868" y="6444995"/>
              <a:ext cx="9046845" cy="414655"/>
            </a:xfrm>
            <a:custGeom>
              <a:avLst/>
              <a:gdLst/>
              <a:ahLst/>
              <a:cxnLst/>
              <a:rect l="l" t="t" r="r" b="b"/>
              <a:pathLst>
                <a:path w="9046845" h="414654">
                  <a:moveTo>
                    <a:pt x="9046464" y="0"/>
                  </a:moveTo>
                  <a:lnTo>
                    <a:pt x="0" y="0"/>
                  </a:lnTo>
                  <a:lnTo>
                    <a:pt x="0" y="414527"/>
                  </a:lnTo>
                  <a:lnTo>
                    <a:pt x="9046464" y="414527"/>
                  </a:lnTo>
                  <a:lnTo>
                    <a:pt x="9046464" y="0"/>
                  </a:lnTo>
                  <a:close/>
                </a:path>
              </a:pathLst>
            </a:custGeom>
            <a:solidFill>
              <a:srgbClr val="001F5F"/>
            </a:solidFill>
          </p:spPr>
          <p:txBody>
            <a:bodyPr wrap="square" lIns="0" tIns="0" rIns="0" bIns="0" rtlCol="0"/>
            <a:lstStyle/>
            <a:p>
              <a:endParaRPr/>
            </a:p>
          </p:txBody>
        </p:sp>
        <p:sp>
          <p:nvSpPr>
            <p:cNvPr id="12" name="object 18">
              <a:extLst>
                <a:ext uri="{FF2B5EF4-FFF2-40B4-BE49-F238E27FC236}">
                  <a16:creationId xmlns:a16="http://schemas.microsoft.com/office/drawing/2014/main" id="{F4F59D0F-1170-E6EF-FB77-EF0188609D41}"/>
                </a:ext>
              </a:extLst>
            </p:cNvPr>
            <p:cNvSpPr/>
            <p:nvPr/>
          </p:nvSpPr>
          <p:spPr>
            <a:xfrm>
              <a:off x="86868" y="6444995"/>
              <a:ext cx="9046845" cy="414655"/>
            </a:xfrm>
            <a:custGeom>
              <a:avLst/>
              <a:gdLst/>
              <a:ahLst/>
              <a:cxnLst/>
              <a:rect l="l" t="t" r="r" b="b"/>
              <a:pathLst>
                <a:path w="9046845" h="414654">
                  <a:moveTo>
                    <a:pt x="0" y="414527"/>
                  </a:moveTo>
                  <a:lnTo>
                    <a:pt x="9046464" y="414527"/>
                  </a:lnTo>
                  <a:lnTo>
                    <a:pt x="9046464" y="0"/>
                  </a:lnTo>
                  <a:lnTo>
                    <a:pt x="0" y="0"/>
                  </a:lnTo>
                  <a:lnTo>
                    <a:pt x="0" y="414527"/>
                  </a:lnTo>
                  <a:close/>
                </a:path>
              </a:pathLst>
            </a:custGeom>
            <a:ln w="9144">
              <a:solidFill>
                <a:srgbClr val="000000"/>
              </a:solidFill>
            </a:ln>
          </p:spPr>
          <p:txBody>
            <a:bodyPr wrap="square" lIns="0" tIns="0" rIns="0" bIns="0" rtlCol="0"/>
            <a:lstStyle/>
            <a:p>
              <a:endParaRPr/>
            </a:p>
          </p:txBody>
        </p:sp>
      </p:grpSp>
      <p:sp>
        <p:nvSpPr>
          <p:cNvPr id="13" name="object 19">
            <a:extLst>
              <a:ext uri="{FF2B5EF4-FFF2-40B4-BE49-F238E27FC236}">
                <a16:creationId xmlns:a16="http://schemas.microsoft.com/office/drawing/2014/main" id="{31DBC9ED-33D1-5176-FC4F-4F2EE6E8E4C1}"/>
              </a:ext>
            </a:extLst>
          </p:cNvPr>
          <p:cNvSpPr txBox="1"/>
          <p:nvPr/>
        </p:nvSpPr>
        <p:spPr>
          <a:xfrm>
            <a:off x="2140946" y="6381328"/>
            <a:ext cx="4653915" cy="351378"/>
          </a:xfrm>
          <a:prstGeom prst="rect">
            <a:avLst/>
          </a:prstGeom>
        </p:spPr>
        <p:txBody>
          <a:bodyPr vert="horz" wrap="square" lIns="0" tIns="12700" rIns="0" bIns="0" rtlCol="0">
            <a:spAutoFit/>
          </a:bodyPr>
          <a:lstStyle/>
          <a:p>
            <a:pPr marL="12700" algn="ctr">
              <a:lnSpc>
                <a:spcPct val="100000"/>
              </a:lnSpc>
              <a:spcBef>
                <a:spcPts val="100"/>
              </a:spcBef>
            </a:pPr>
            <a:r>
              <a:rPr sz="2200" spc="-5" dirty="0">
                <a:solidFill>
                  <a:srgbClr val="FFFFFF"/>
                </a:solidFill>
                <a:latin typeface="Times New Roman"/>
                <a:cs typeface="Times New Roman"/>
              </a:rPr>
              <a:t>Department</a:t>
            </a:r>
            <a:r>
              <a:rPr sz="2200" spc="30" dirty="0">
                <a:solidFill>
                  <a:srgbClr val="FFFFFF"/>
                </a:solidFill>
                <a:latin typeface="Times New Roman"/>
                <a:cs typeface="Times New Roman"/>
              </a:rPr>
              <a:t> </a:t>
            </a:r>
            <a:r>
              <a:rPr sz="2200" spc="5" dirty="0">
                <a:solidFill>
                  <a:srgbClr val="FFFFFF"/>
                </a:solidFill>
                <a:latin typeface="Times New Roman"/>
                <a:cs typeface="Times New Roman"/>
              </a:rPr>
              <a:t>of</a:t>
            </a:r>
            <a:r>
              <a:rPr lang="en-US" sz="2200" spc="5" dirty="0">
                <a:solidFill>
                  <a:srgbClr val="FFFFFF"/>
                </a:solidFill>
                <a:latin typeface="Times New Roman"/>
                <a:cs typeface="Times New Roman"/>
              </a:rPr>
              <a:t> CSE- Data Science</a:t>
            </a:r>
            <a:endParaRPr sz="2200" dirty="0">
              <a:latin typeface="Times New Roman"/>
              <a:cs typeface="Times New Roman"/>
            </a:endParaRPr>
          </a:p>
        </p:txBody>
      </p:sp>
      <p:sp>
        <p:nvSpPr>
          <p:cNvPr id="3" name="Title 2">
            <a:extLst>
              <a:ext uri="{FF2B5EF4-FFF2-40B4-BE49-F238E27FC236}">
                <a16:creationId xmlns:a16="http://schemas.microsoft.com/office/drawing/2014/main" id="{2D5C072D-B900-AC77-72E1-A6E1979EDA05}"/>
              </a:ext>
            </a:extLst>
          </p:cNvPr>
          <p:cNvSpPr>
            <a:spLocks noGrp="1"/>
          </p:cNvSpPr>
          <p:nvPr>
            <p:ph type="title"/>
          </p:nvPr>
        </p:nvSpPr>
        <p:spPr>
          <a:xfrm>
            <a:off x="92583" y="741295"/>
            <a:ext cx="8229600" cy="652271"/>
          </a:xfrm>
        </p:spPr>
        <p:txBody>
          <a:bodyPr>
            <a:normAutofit/>
          </a:bodyPr>
          <a:lstStyle/>
          <a:p>
            <a:pPr algn="l"/>
            <a:r>
              <a:rPr lang="en-IN" sz="2000" b="1" dirty="0">
                <a:solidFill>
                  <a:schemeClr val="tx2"/>
                </a:solidFill>
                <a:cs typeface="Trebuchet MS"/>
              </a:rPr>
              <a:t>Semi</a:t>
            </a:r>
            <a:r>
              <a:rPr lang="en-IN" sz="2000" b="1" spc="-5" dirty="0">
                <a:solidFill>
                  <a:schemeClr val="tx2"/>
                </a:solidFill>
                <a:cs typeface="Trebuchet MS"/>
              </a:rPr>
              <a:t>-</a:t>
            </a:r>
            <a:r>
              <a:rPr lang="en-IN" sz="2000" b="1" dirty="0">
                <a:solidFill>
                  <a:schemeClr val="tx2"/>
                </a:solidFill>
                <a:cs typeface="Trebuchet MS"/>
              </a:rPr>
              <a:t>struct</a:t>
            </a:r>
            <a:r>
              <a:rPr lang="en-IN" sz="2000" b="1" spc="-5" dirty="0">
                <a:solidFill>
                  <a:schemeClr val="tx2"/>
                </a:solidFill>
                <a:cs typeface="Trebuchet MS"/>
              </a:rPr>
              <a:t>u</a:t>
            </a:r>
            <a:r>
              <a:rPr lang="en-IN" sz="2000" b="1" dirty="0">
                <a:solidFill>
                  <a:schemeClr val="tx2"/>
                </a:solidFill>
                <a:cs typeface="Trebuchet MS"/>
              </a:rPr>
              <a:t>red</a:t>
            </a:r>
            <a:r>
              <a:rPr lang="en-IN" sz="2000" b="1" spc="15" dirty="0">
                <a:solidFill>
                  <a:schemeClr val="tx2"/>
                </a:solidFill>
                <a:cs typeface="Trebuchet MS"/>
              </a:rPr>
              <a:t> </a:t>
            </a:r>
            <a:r>
              <a:rPr lang="en-IN" sz="2000" b="1" spc="5" dirty="0">
                <a:solidFill>
                  <a:schemeClr val="tx2"/>
                </a:solidFill>
                <a:cs typeface="Trebuchet MS"/>
              </a:rPr>
              <a:t>d</a:t>
            </a:r>
            <a:r>
              <a:rPr lang="en-IN" sz="2000" b="1" dirty="0">
                <a:solidFill>
                  <a:schemeClr val="tx2"/>
                </a:solidFill>
                <a:cs typeface="Trebuchet MS"/>
              </a:rPr>
              <a:t>a</a:t>
            </a:r>
            <a:r>
              <a:rPr lang="en-IN" sz="2000" b="1" spc="-5" dirty="0">
                <a:solidFill>
                  <a:schemeClr val="tx2"/>
                </a:solidFill>
                <a:cs typeface="Trebuchet MS"/>
              </a:rPr>
              <a:t>ta</a:t>
            </a:r>
            <a:endParaRPr lang="en-US" sz="2000" b="1" dirty="0">
              <a:solidFill>
                <a:schemeClr val="tx2"/>
              </a:solidFill>
            </a:endParaRPr>
          </a:p>
        </p:txBody>
      </p:sp>
      <p:sp>
        <p:nvSpPr>
          <p:cNvPr id="8" name="Content Placeholder 7">
            <a:extLst>
              <a:ext uri="{FF2B5EF4-FFF2-40B4-BE49-F238E27FC236}">
                <a16:creationId xmlns:a16="http://schemas.microsoft.com/office/drawing/2014/main" id="{60A87B41-D119-10A7-08AC-AE96A3989505}"/>
              </a:ext>
            </a:extLst>
          </p:cNvPr>
          <p:cNvSpPr>
            <a:spLocks noGrp="1"/>
          </p:cNvSpPr>
          <p:nvPr>
            <p:ph idx="1"/>
          </p:nvPr>
        </p:nvSpPr>
        <p:spPr>
          <a:xfrm>
            <a:off x="92583" y="1376051"/>
            <a:ext cx="9046845" cy="4876973"/>
          </a:xfrm>
        </p:spPr>
        <p:txBody>
          <a:bodyPr>
            <a:normAutofit/>
          </a:bodyPr>
          <a:lstStyle/>
          <a:p>
            <a:pPr algn="just">
              <a:lnSpc>
                <a:spcPct val="150000"/>
              </a:lnSpc>
              <a:spcBef>
                <a:spcPts val="0"/>
              </a:spcBef>
              <a:buFont typeface="Wingdings" panose="05000000000000000000" pitchFamily="2" charset="2"/>
              <a:buChar char="§"/>
            </a:pPr>
            <a:r>
              <a:rPr lang="en-IN" sz="2000" spc="-5" dirty="0">
                <a:solidFill>
                  <a:srgbClr val="404040"/>
                </a:solidFill>
                <a:latin typeface="+mj-lt"/>
                <a:cs typeface="Trebuchet MS"/>
              </a:rPr>
              <a:t>Data which does not conform to a data model but has some structure. </a:t>
            </a:r>
          </a:p>
          <a:p>
            <a:pPr algn="just">
              <a:lnSpc>
                <a:spcPct val="150000"/>
              </a:lnSpc>
              <a:spcBef>
                <a:spcPts val="0"/>
              </a:spcBef>
              <a:buFont typeface="Wingdings" panose="05000000000000000000" pitchFamily="2" charset="2"/>
              <a:buChar char="§"/>
            </a:pPr>
            <a:r>
              <a:rPr lang="en-IN" sz="2000" spc="-5" dirty="0">
                <a:solidFill>
                  <a:srgbClr val="404040"/>
                </a:solidFill>
                <a:latin typeface="+mj-lt"/>
                <a:cs typeface="Trebuchet MS"/>
              </a:rPr>
              <a:t>It is not in a form which can be used easily by a computer program.</a:t>
            </a:r>
          </a:p>
          <a:p>
            <a:pPr algn="just">
              <a:lnSpc>
                <a:spcPct val="150000"/>
              </a:lnSpc>
              <a:spcBef>
                <a:spcPts val="0"/>
              </a:spcBef>
              <a:buFont typeface="Wingdings" panose="05000000000000000000" pitchFamily="2" charset="2"/>
              <a:buChar char="§"/>
            </a:pPr>
            <a:r>
              <a:rPr lang="en-IN" sz="2000" spc="-5" dirty="0">
                <a:solidFill>
                  <a:srgbClr val="404040"/>
                </a:solidFill>
                <a:latin typeface="+mj-lt"/>
                <a:cs typeface="Trebuchet MS"/>
              </a:rPr>
              <a:t>For example, emails, XML, markup languages like HTML etc., </a:t>
            </a:r>
            <a:endParaRPr lang="en-IN" sz="2000" dirty="0">
              <a:latin typeface="+mj-lt"/>
              <a:cs typeface="Trebuchet MS"/>
            </a:endParaRPr>
          </a:p>
          <a:p>
            <a:pPr algn="just">
              <a:lnSpc>
                <a:spcPct val="150000"/>
              </a:lnSpc>
              <a:spcBef>
                <a:spcPts val="0"/>
              </a:spcBef>
              <a:buFont typeface="Wingdings" panose="05000000000000000000" pitchFamily="2" charset="2"/>
              <a:buChar char="§"/>
            </a:pPr>
            <a:endParaRPr lang="en-US" sz="2000" dirty="0"/>
          </a:p>
        </p:txBody>
      </p:sp>
      <p:pic>
        <p:nvPicPr>
          <p:cNvPr id="2" name="Picture 1">
            <a:extLst>
              <a:ext uri="{FF2B5EF4-FFF2-40B4-BE49-F238E27FC236}">
                <a16:creationId xmlns:a16="http://schemas.microsoft.com/office/drawing/2014/main" id="{39085542-247A-452D-300F-74B4E1DD18D9}"/>
              </a:ext>
            </a:extLst>
          </p:cNvPr>
          <p:cNvPicPr>
            <a:picLocks noChangeAspect="1"/>
          </p:cNvPicPr>
          <p:nvPr/>
        </p:nvPicPr>
        <p:blipFill>
          <a:blip r:embed="rId7"/>
          <a:stretch>
            <a:fillRect/>
          </a:stretch>
        </p:blipFill>
        <p:spPr>
          <a:xfrm>
            <a:off x="2178601" y="2996952"/>
            <a:ext cx="2469924" cy="2974826"/>
          </a:xfrm>
          <a:prstGeom prst="rect">
            <a:avLst/>
          </a:prstGeom>
        </p:spPr>
      </p:pic>
    </p:spTree>
    <p:extLst>
      <p:ext uri="{BB962C8B-B14F-4D97-AF65-F5344CB8AC3E}">
        <p14:creationId xmlns:p14="http://schemas.microsoft.com/office/powerpoint/2010/main" val="35254703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56D9EF-A8F5-7EA9-C59D-A99AFA1980E9}"/>
            </a:ext>
          </a:extLst>
        </p:cNvPr>
        <p:cNvGrpSpPr/>
        <p:nvPr/>
      </p:nvGrpSpPr>
      <p:grpSpPr>
        <a:xfrm>
          <a:off x="0" y="0"/>
          <a:ext cx="0" cy="0"/>
          <a:chOff x="0" y="0"/>
          <a:chExt cx="0" cy="0"/>
        </a:xfrm>
      </p:grpSpPr>
      <p:pic>
        <p:nvPicPr>
          <p:cNvPr id="4" name="object 15">
            <a:extLst>
              <a:ext uri="{FF2B5EF4-FFF2-40B4-BE49-F238E27FC236}">
                <a16:creationId xmlns:a16="http://schemas.microsoft.com/office/drawing/2014/main" id="{DC48FB7D-113A-4E43-A903-2F16B2719159}"/>
              </a:ext>
            </a:extLst>
          </p:cNvPr>
          <p:cNvPicPr/>
          <p:nvPr/>
        </p:nvPicPr>
        <p:blipFill>
          <a:blip r:embed="rId2" cstate="print"/>
          <a:stretch>
            <a:fillRect/>
          </a:stretch>
        </p:blipFill>
        <p:spPr>
          <a:xfrm>
            <a:off x="4572" y="81866"/>
            <a:ext cx="2324441" cy="652271"/>
          </a:xfrm>
          <a:prstGeom prst="rect">
            <a:avLst/>
          </a:prstGeom>
        </p:spPr>
      </p:pic>
      <p:grpSp>
        <p:nvGrpSpPr>
          <p:cNvPr id="5" name="Group 11">
            <a:extLst>
              <a:ext uri="{FF2B5EF4-FFF2-40B4-BE49-F238E27FC236}">
                <a16:creationId xmlns:a16="http://schemas.microsoft.com/office/drawing/2014/main" id="{D3BC76F6-7AAC-2B03-3F90-43B0E160BE21}"/>
              </a:ext>
            </a:extLst>
          </p:cNvPr>
          <p:cNvGrpSpPr>
            <a:grpSpLocks/>
          </p:cNvGrpSpPr>
          <p:nvPr/>
        </p:nvGrpSpPr>
        <p:grpSpPr bwMode="auto">
          <a:xfrm>
            <a:off x="6470725" y="99863"/>
            <a:ext cx="1183803" cy="787736"/>
            <a:chOff x="0" y="0"/>
            <a:chExt cx="1110192" cy="778933"/>
          </a:xfrm>
        </p:grpSpPr>
        <p:pic>
          <p:nvPicPr>
            <p:cNvPr id="6" name="Picture 2">
              <a:extLst>
                <a:ext uri="{FF2B5EF4-FFF2-40B4-BE49-F238E27FC236}">
                  <a16:creationId xmlns:a16="http://schemas.microsoft.com/office/drawing/2014/main" id="{FA127F37-1231-23CE-C277-D0D3C9302CC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110192" cy="7789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3" descr="aja-uk_iso-9001_2015">
              <a:extLst>
                <a:ext uri="{FF2B5EF4-FFF2-40B4-BE49-F238E27FC236}">
                  <a16:creationId xmlns:a16="http://schemas.microsoft.com/office/drawing/2014/main" id="{7338970A-FB73-F01D-4679-03A266D39712}"/>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l="49130" t="2490"/>
            <a:stretch>
              <a:fillRect/>
            </a:stretch>
          </p:blipFill>
          <p:spPr bwMode="auto">
            <a:xfrm>
              <a:off x="95250" y="116417"/>
              <a:ext cx="360527" cy="499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029" name="Picture 1">
            <a:extLst>
              <a:ext uri="{FF2B5EF4-FFF2-40B4-BE49-F238E27FC236}">
                <a16:creationId xmlns:a16="http://schemas.microsoft.com/office/drawing/2014/main" id="{659A22E5-F745-0240-28B8-9B0A8CA7620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12020" y="127100"/>
            <a:ext cx="936104" cy="791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0" name="Picture 6" descr="CSE Data science logo-01">
            <a:extLst>
              <a:ext uri="{FF2B5EF4-FFF2-40B4-BE49-F238E27FC236}">
                <a16:creationId xmlns:a16="http://schemas.microsoft.com/office/drawing/2014/main" id="{C3A06C92-5972-CD9E-75E3-19831EAA0272}"/>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812360" y="56804"/>
            <a:ext cx="792088" cy="792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0" name="object 16">
            <a:extLst>
              <a:ext uri="{FF2B5EF4-FFF2-40B4-BE49-F238E27FC236}">
                <a16:creationId xmlns:a16="http://schemas.microsoft.com/office/drawing/2014/main" id="{31239C98-9D41-1C75-2C71-2DC7DE30BAD4}"/>
              </a:ext>
            </a:extLst>
          </p:cNvPr>
          <p:cNvGrpSpPr/>
          <p:nvPr/>
        </p:nvGrpSpPr>
        <p:grpSpPr>
          <a:xfrm>
            <a:off x="0" y="6301834"/>
            <a:ext cx="9055735" cy="424180"/>
            <a:chOff x="82296" y="6440423"/>
            <a:chExt cx="9055735" cy="424180"/>
          </a:xfrm>
        </p:grpSpPr>
        <p:sp>
          <p:nvSpPr>
            <p:cNvPr id="11" name="object 17">
              <a:extLst>
                <a:ext uri="{FF2B5EF4-FFF2-40B4-BE49-F238E27FC236}">
                  <a16:creationId xmlns:a16="http://schemas.microsoft.com/office/drawing/2014/main" id="{70FBFDB3-8DD3-71C3-B56B-490E21364BDA}"/>
                </a:ext>
              </a:extLst>
            </p:cNvPr>
            <p:cNvSpPr/>
            <p:nvPr/>
          </p:nvSpPr>
          <p:spPr>
            <a:xfrm>
              <a:off x="86868" y="6444995"/>
              <a:ext cx="9046845" cy="414655"/>
            </a:xfrm>
            <a:custGeom>
              <a:avLst/>
              <a:gdLst/>
              <a:ahLst/>
              <a:cxnLst/>
              <a:rect l="l" t="t" r="r" b="b"/>
              <a:pathLst>
                <a:path w="9046845" h="414654">
                  <a:moveTo>
                    <a:pt x="9046464" y="0"/>
                  </a:moveTo>
                  <a:lnTo>
                    <a:pt x="0" y="0"/>
                  </a:lnTo>
                  <a:lnTo>
                    <a:pt x="0" y="414527"/>
                  </a:lnTo>
                  <a:lnTo>
                    <a:pt x="9046464" y="414527"/>
                  </a:lnTo>
                  <a:lnTo>
                    <a:pt x="9046464" y="0"/>
                  </a:lnTo>
                  <a:close/>
                </a:path>
              </a:pathLst>
            </a:custGeom>
            <a:solidFill>
              <a:srgbClr val="001F5F"/>
            </a:solidFill>
          </p:spPr>
          <p:txBody>
            <a:bodyPr wrap="square" lIns="0" tIns="0" rIns="0" bIns="0" rtlCol="0"/>
            <a:lstStyle/>
            <a:p>
              <a:endParaRPr/>
            </a:p>
          </p:txBody>
        </p:sp>
        <p:sp>
          <p:nvSpPr>
            <p:cNvPr id="12" name="object 18">
              <a:extLst>
                <a:ext uri="{FF2B5EF4-FFF2-40B4-BE49-F238E27FC236}">
                  <a16:creationId xmlns:a16="http://schemas.microsoft.com/office/drawing/2014/main" id="{3AB64AEA-D7ED-540C-1689-F8D4872E752E}"/>
                </a:ext>
              </a:extLst>
            </p:cNvPr>
            <p:cNvSpPr/>
            <p:nvPr/>
          </p:nvSpPr>
          <p:spPr>
            <a:xfrm>
              <a:off x="86868" y="6444995"/>
              <a:ext cx="9046845" cy="414655"/>
            </a:xfrm>
            <a:custGeom>
              <a:avLst/>
              <a:gdLst/>
              <a:ahLst/>
              <a:cxnLst/>
              <a:rect l="l" t="t" r="r" b="b"/>
              <a:pathLst>
                <a:path w="9046845" h="414654">
                  <a:moveTo>
                    <a:pt x="0" y="414527"/>
                  </a:moveTo>
                  <a:lnTo>
                    <a:pt x="9046464" y="414527"/>
                  </a:lnTo>
                  <a:lnTo>
                    <a:pt x="9046464" y="0"/>
                  </a:lnTo>
                  <a:lnTo>
                    <a:pt x="0" y="0"/>
                  </a:lnTo>
                  <a:lnTo>
                    <a:pt x="0" y="414527"/>
                  </a:lnTo>
                  <a:close/>
                </a:path>
              </a:pathLst>
            </a:custGeom>
            <a:ln w="9144">
              <a:solidFill>
                <a:srgbClr val="000000"/>
              </a:solidFill>
            </a:ln>
          </p:spPr>
          <p:txBody>
            <a:bodyPr wrap="square" lIns="0" tIns="0" rIns="0" bIns="0" rtlCol="0"/>
            <a:lstStyle/>
            <a:p>
              <a:endParaRPr/>
            </a:p>
          </p:txBody>
        </p:sp>
      </p:grpSp>
      <p:sp>
        <p:nvSpPr>
          <p:cNvPr id="13" name="object 19">
            <a:extLst>
              <a:ext uri="{FF2B5EF4-FFF2-40B4-BE49-F238E27FC236}">
                <a16:creationId xmlns:a16="http://schemas.microsoft.com/office/drawing/2014/main" id="{186D26D5-6981-C0A1-A9F3-623D11DD723E}"/>
              </a:ext>
            </a:extLst>
          </p:cNvPr>
          <p:cNvSpPr txBox="1"/>
          <p:nvPr/>
        </p:nvSpPr>
        <p:spPr>
          <a:xfrm>
            <a:off x="2140946" y="6381328"/>
            <a:ext cx="4653915" cy="351378"/>
          </a:xfrm>
          <a:prstGeom prst="rect">
            <a:avLst/>
          </a:prstGeom>
        </p:spPr>
        <p:txBody>
          <a:bodyPr vert="horz" wrap="square" lIns="0" tIns="12700" rIns="0" bIns="0" rtlCol="0">
            <a:spAutoFit/>
          </a:bodyPr>
          <a:lstStyle/>
          <a:p>
            <a:pPr marL="12700" algn="ctr">
              <a:lnSpc>
                <a:spcPct val="100000"/>
              </a:lnSpc>
              <a:spcBef>
                <a:spcPts val="100"/>
              </a:spcBef>
            </a:pPr>
            <a:r>
              <a:rPr sz="2200" spc="-5" dirty="0">
                <a:solidFill>
                  <a:srgbClr val="FFFFFF"/>
                </a:solidFill>
                <a:latin typeface="Times New Roman"/>
                <a:cs typeface="Times New Roman"/>
              </a:rPr>
              <a:t>Department</a:t>
            </a:r>
            <a:r>
              <a:rPr sz="2200" spc="30" dirty="0">
                <a:solidFill>
                  <a:srgbClr val="FFFFFF"/>
                </a:solidFill>
                <a:latin typeface="Times New Roman"/>
                <a:cs typeface="Times New Roman"/>
              </a:rPr>
              <a:t> </a:t>
            </a:r>
            <a:r>
              <a:rPr sz="2200" spc="5" dirty="0">
                <a:solidFill>
                  <a:srgbClr val="FFFFFF"/>
                </a:solidFill>
                <a:latin typeface="Times New Roman"/>
                <a:cs typeface="Times New Roman"/>
              </a:rPr>
              <a:t>of</a:t>
            </a:r>
            <a:r>
              <a:rPr lang="en-US" sz="2200" spc="5" dirty="0">
                <a:solidFill>
                  <a:srgbClr val="FFFFFF"/>
                </a:solidFill>
                <a:latin typeface="Times New Roman"/>
                <a:cs typeface="Times New Roman"/>
              </a:rPr>
              <a:t> CSE- Data Science</a:t>
            </a:r>
            <a:endParaRPr sz="2200" dirty="0">
              <a:latin typeface="Times New Roman"/>
              <a:cs typeface="Times New Roman"/>
            </a:endParaRPr>
          </a:p>
        </p:txBody>
      </p:sp>
      <p:sp>
        <p:nvSpPr>
          <p:cNvPr id="3" name="Title 2">
            <a:extLst>
              <a:ext uri="{FF2B5EF4-FFF2-40B4-BE49-F238E27FC236}">
                <a16:creationId xmlns:a16="http://schemas.microsoft.com/office/drawing/2014/main" id="{B1BC4E48-790E-9DFC-F107-35734F96C660}"/>
              </a:ext>
            </a:extLst>
          </p:cNvPr>
          <p:cNvSpPr>
            <a:spLocks noGrp="1"/>
          </p:cNvSpPr>
          <p:nvPr>
            <p:ph type="title"/>
          </p:nvPr>
        </p:nvSpPr>
        <p:spPr>
          <a:xfrm>
            <a:off x="48577" y="806976"/>
            <a:ext cx="8229600" cy="649780"/>
          </a:xfrm>
        </p:spPr>
        <p:txBody>
          <a:bodyPr>
            <a:normAutofit/>
          </a:bodyPr>
          <a:lstStyle/>
          <a:p>
            <a:pPr algn="l"/>
            <a:r>
              <a:rPr lang="en-IN" sz="2000" b="1" spc="-5" dirty="0">
                <a:solidFill>
                  <a:schemeClr val="tx2"/>
                </a:solidFill>
                <a:cs typeface="Trebuchet MS"/>
              </a:rPr>
              <a:t>Unst</a:t>
            </a:r>
            <a:r>
              <a:rPr lang="en-IN" sz="2000" b="1" spc="-10" dirty="0">
                <a:solidFill>
                  <a:schemeClr val="tx2"/>
                </a:solidFill>
                <a:cs typeface="Trebuchet MS"/>
              </a:rPr>
              <a:t>r</a:t>
            </a:r>
            <a:r>
              <a:rPr lang="en-IN" sz="2000" b="1" spc="-5" dirty="0">
                <a:solidFill>
                  <a:schemeClr val="tx2"/>
                </a:solidFill>
                <a:cs typeface="Trebuchet MS"/>
              </a:rPr>
              <a:t>uc</a:t>
            </a:r>
            <a:r>
              <a:rPr lang="en-IN" sz="2000" b="1" spc="-10" dirty="0">
                <a:solidFill>
                  <a:schemeClr val="tx2"/>
                </a:solidFill>
                <a:cs typeface="Trebuchet MS"/>
              </a:rPr>
              <a:t>t</a:t>
            </a:r>
            <a:r>
              <a:rPr lang="en-IN" sz="2000" b="1" spc="-5" dirty="0">
                <a:solidFill>
                  <a:schemeClr val="tx2"/>
                </a:solidFill>
                <a:cs typeface="Trebuchet MS"/>
              </a:rPr>
              <a:t>ure</a:t>
            </a:r>
            <a:r>
              <a:rPr lang="en-IN" sz="2000" b="1" dirty="0">
                <a:solidFill>
                  <a:schemeClr val="tx2"/>
                </a:solidFill>
                <a:cs typeface="Trebuchet MS"/>
              </a:rPr>
              <a:t>d</a:t>
            </a:r>
            <a:r>
              <a:rPr lang="en-IN" sz="2000" b="1" spc="10" dirty="0">
                <a:solidFill>
                  <a:schemeClr val="tx2"/>
                </a:solidFill>
                <a:cs typeface="Trebuchet MS"/>
              </a:rPr>
              <a:t> </a:t>
            </a:r>
            <a:r>
              <a:rPr lang="en-IN" sz="2000" b="1" dirty="0">
                <a:solidFill>
                  <a:schemeClr val="tx2"/>
                </a:solidFill>
                <a:cs typeface="Trebuchet MS"/>
              </a:rPr>
              <a:t>d</a:t>
            </a:r>
            <a:r>
              <a:rPr lang="en-IN" sz="2000" b="1" spc="-5" dirty="0">
                <a:solidFill>
                  <a:schemeClr val="tx2"/>
                </a:solidFill>
                <a:cs typeface="Trebuchet MS"/>
              </a:rPr>
              <a:t>ata</a:t>
            </a:r>
            <a:endParaRPr lang="en-US" sz="2000" b="1" dirty="0">
              <a:solidFill>
                <a:schemeClr val="tx2"/>
              </a:solidFill>
            </a:endParaRPr>
          </a:p>
        </p:txBody>
      </p:sp>
      <p:sp>
        <p:nvSpPr>
          <p:cNvPr id="8" name="Content Placeholder 7">
            <a:extLst>
              <a:ext uri="{FF2B5EF4-FFF2-40B4-BE49-F238E27FC236}">
                <a16:creationId xmlns:a16="http://schemas.microsoft.com/office/drawing/2014/main" id="{427F620D-9E53-D64B-BACA-C3796E413F47}"/>
              </a:ext>
            </a:extLst>
          </p:cNvPr>
          <p:cNvSpPr>
            <a:spLocks noGrp="1"/>
          </p:cNvSpPr>
          <p:nvPr>
            <p:ph idx="1"/>
          </p:nvPr>
        </p:nvSpPr>
        <p:spPr>
          <a:xfrm>
            <a:off x="99604" y="1418466"/>
            <a:ext cx="9002840" cy="4648345"/>
          </a:xfrm>
        </p:spPr>
        <p:txBody>
          <a:bodyPr>
            <a:normAutofit/>
          </a:bodyPr>
          <a:lstStyle/>
          <a:p>
            <a:pPr algn="just">
              <a:lnSpc>
                <a:spcPct val="150000"/>
              </a:lnSpc>
              <a:spcBef>
                <a:spcPts val="0"/>
              </a:spcBef>
              <a:buFont typeface="Wingdings" panose="05000000000000000000" pitchFamily="2" charset="2"/>
              <a:buChar char="§"/>
            </a:pPr>
            <a:r>
              <a:rPr lang="en-IN" sz="2000" spc="-5" dirty="0">
                <a:latin typeface="+mj-lt"/>
                <a:cs typeface="Trebuchet MS"/>
              </a:rPr>
              <a:t>Data which does not conform to a data model or is not in a form which can be used easily by a computer program. </a:t>
            </a:r>
          </a:p>
          <a:p>
            <a:pPr algn="just">
              <a:lnSpc>
                <a:spcPct val="150000"/>
              </a:lnSpc>
              <a:spcBef>
                <a:spcPts val="0"/>
              </a:spcBef>
              <a:buFont typeface="Wingdings" panose="05000000000000000000" pitchFamily="2" charset="2"/>
              <a:buChar char="§"/>
            </a:pPr>
            <a:r>
              <a:rPr lang="en-IN" sz="2000" spc="-5" dirty="0">
                <a:latin typeface="+mj-lt"/>
                <a:cs typeface="Trebuchet MS"/>
              </a:rPr>
              <a:t>About 80%-90% data of an organization is in this format </a:t>
            </a:r>
          </a:p>
          <a:p>
            <a:pPr algn="just">
              <a:lnSpc>
                <a:spcPct val="150000"/>
              </a:lnSpc>
              <a:spcBef>
                <a:spcPts val="0"/>
              </a:spcBef>
              <a:buFont typeface="Wingdings" panose="05000000000000000000" pitchFamily="2" charset="2"/>
              <a:buChar char="§"/>
            </a:pPr>
            <a:r>
              <a:rPr lang="en-IN" sz="2000" spc="-5" dirty="0">
                <a:latin typeface="+mj-lt"/>
                <a:cs typeface="Trebuchet MS"/>
              </a:rPr>
              <a:t>For example, memos, chat rooms, </a:t>
            </a:r>
            <a:r>
              <a:rPr lang="en-IN" sz="2000" spc="-5" dirty="0" err="1">
                <a:latin typeface="+mj-lt"/>
                <a:cs typeface="Trebuchet MS"/>
              </a:rPr>
              <a:t>powerpoint</a:t>
            </a:r>
            <a:r>
              <a:rPr lang="en-IN" sz="2000" spc="-5" dirty="0">
                <a:latin typeface="+mj-lt"/>
                <a:cs typeface="Trebuchet MS"/>
              </a:rPr>
              <a:t> presentations, images, videos, letters etc,.</a:t>
            </a:r>
            <a:endParaRPr lang="en-US" sz="2000" dirty="0">
              <a:latin typeface="+mj-lt"/>
            </a:endParaRPr>
          </a:p>
        </p:txBody>
      </p:sp>
      <p:pic>
        <p:nvPicPr>
          <p:cNvPr id="2" name="Picture 1">
            <a:extLst>
              <a:ext uri="{FF2B5EF4-FFF2-40B4-BE49-F238E27FC236}">
                <a16:creationId xmlns:a16="http://schemas.microsoft.com/office/drawing/2014/main" id="{2CD90204-44E0-BAE6-C786-A77CC0F63AA2}"/>
              </a:ext>
            </a:extLst>
          </p:cNvPr>
          <p:cNvPicPr>
            <a:picLocks noChangeAspect="1"/>
          </p:cNvPicPr>
          <p:nvPr/>
        </p:nvPicPr>
        <p:blipFill>
          <a:blip r:embed="rId7"/>
          <a:srcRect l="6568" t="16039" r="5883" b="20346"/>
          <a:stretch/>
        </p:blipFill>
        <p:spPr>
          <a:xfrm>
            <a:off x="2329013" y="3632318"/>
            <a:ext cx="5913318" cy="2418705"/>
          </a:xfrm>
          <a:prstGeom prst="rect">
            <a:avLst/>
          </a:prstGeom>
        </p:spPr>
      </p:pic>
    </p:spTree>
    <p:extLst>
      <p:ext uri="{BB962C8B-B14F-4D97-AF65-F5344CB8AC3E}">
        <p14:creationId xmlns:p14="http://schemas.microsoft.com/office/powerpoint/2010/main" val="42687753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7BF9C5-B495-A6DE-BC37-4D0CA7AB7246}"/>
            </a:ext>
          </a:extLst>
        </p:cNvPr>
        <p:cNvGrpSpPr/>
        <p:nvPr/>
      </p:nvGrpSpPr>
      <p:grpSpPr>
        <a:xfrm>
          <a:off x="0" y="0"/>
          <a:ext cx="0" cy="0"/>
          <a:chOff x="0" y="0"/>
          <a:chExt cx="0" cy="0"/>
        </a:xfrm>
      </p:grpSpPr>
      <p:pic>
        <p:nvPicPr>
          <p:cNvPr id="4" name="object 15">
            <a:extLst>
              <a:ext uri="{FF2B5EF4-FFF2-40B4-BE49-F238E27FC236}">
                <a16:creationId xmlns:a16="http://schemas.microsoft.com/office/drawing/2014/main" id="{E3D61D46-184A-9900-BA4B-188C58BB7C34}"/>
              </a:ext>
            </a:extLst>
          </p:cNvPr>
          <p:cNvPicPr/>
          <p:nvPr/>
        </p:nvPicPr>
        <p:blipFill>
          <a:blip r:embed="rId2" cstate="print"/>
          <a:stretch>
            <a:fillRect/>
          </a:stretch>
        </p:blipFill>
        <p:spPr>
          <a:xfrm>
            <a:off x="4572" y="81866"/>
            <a:ext cx="2324441" cy="652271"/>
          </a:xfrm>
          <a:prstGeom prst="rect">
            <a:avLst/>
          </a:prstGeom>
        </p:spPr>
      </p:pic>
      <p:grpSp>
        <p:nvGrpSpPr>
          <p:cNvPr id="5" name="Group 11">
            <a:extLst>
              <a:ext uri="{FF2B5EF4-FFF2-40B4-BE49-F238E27FC236}">
                <a16:creationId xmlns:a16="http://schemas.microsoft.com/office/drawing/2014/main" id="{356F29EE-CC3F-0663-9B9B-34723E0D52B5}"/>
              </a:ext>
            </a:extLst>
          </p:cNvPr>
          <p:cNvGrpSpPr>
            <a:grpSpLocks/>
          </p:cNvGrpSpPr>
          <p:nvPr/>
        </p:nvGrpSpPr>
        <p:grpSpPr bwMode="auto">
          <a:xfrm>
            <a:off x="6470725" y="99863"/>
            <a:ext cx="1183803" cy="787736"/>
            <a:chOff x="0" y="0"/>
            <a:chExt cx="1110192" cy="778933"/>
          </a:xfrm>
        </p:grpSpPr>
        <p:pic>
          <p:nvPicPr>
            <p:cNvPr id="6" name="Picture 2">
              <a:extLst>
                <a:ext uri="{FF2B5EF4-FFF2-40B4-BE49-F238E27FC236}">
                  <a16:creationId xmlns:a16="http://schemas.microsoft.com/office/drawing/2014/main" id="{8876F589-CCC2-501B-6FE0-9D545C87035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110192" cy="7789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3" descr="aja-uk_iso-9001_2015">
              <a:extLst>
                <a:ext uri="{FF2B5EF4-FFF2-40B4-BE49-F238E27FC236}">
                  <a16:creationId xmlns:a16="http://schemas.microsoft.com/office/drawing/2014/main" id="{33EF6F14-9401-FD62-B367-D4E9939F0AF7}"/>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l="49130" t="2490"/>
            <a:stretch>
              <a:fillRect/>
            </a:stretch>
          </p:blipFill>
          <p:spPr bwMode="auto">
            <a:xfrm>
              <a:off x="95250" y="116417"/>
              <a:ext cx="360527" cy="499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029" name="Picture 1">
            <a:extLst>
              <a:ext uri="{FF2B5EF4-FFF2-40B4-BE49-F238E27FC236}">
                <a16:creationId xmlns:a16="http://schemas.microsoft.com/office/drawing/2014/main" id="{D8556305-9CCD-C5A8-9074-D00E7A28649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12020" y="127100"/>
            <a:ext cx="936104" cy="791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0" name="Picture 6" descr="CSE Data science logo-01">
            <a:extLst>
              <a:ext uri="{FF2B5EF4-FFF2-40B4-BE49-F238E27FC236}">
                <a16:creationId xmlns:a16="http://schemas.microsoft.com/office/drawing/2014/main" id="{5AE14F6E-26FA-7554-65F5-FD1BEE757638}"/>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812360" y="56804"/>
            <a:ext cx="792088" cy="792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0" name="object 16">
            <a:extLst>
              <a:ext uri="{FF2B5EF4-FFF2-40B4-BE49-F238E27FC236}">
                <a16:creationId xmlns:a16="http://schemas.microsoft.com/office/drawing/2014/main" id="{35C5035B-3E5C-326A-C3F7-76599BC7750B}"/>
              </a:ext>
            </a:extLst>
          </p:cNvPr>
          <p:cNvGrpSpPr/>
          <p:nvPr/>
        </p:nvGrpSpPr>
        <p:grpSpPr>
          <a:xfrm>
            <a:off x="0" y="6301834"/>
            <a:ext cx="9055735" cy="424180"/>
            <a:chOff x="82296" y="6440423"/>
            <a:chExt cx="9055735" cy="424180"/>
          </a:xfrm>
        </p:grpSpPr>
        <p:sp>
          <p:nvSpPr>
            <p:cNvPr id="11" name="object 17">
              <a:extLst>
                <a:ext uri="{FF2B5EF4-FFF2-40B4-BE49-F238E27FC236}">
                  <a16:creationId xmlns:a16="http://schemas.microsoft.com/office/drawing/2014/main" id="{FDE128F3-27E7-04E2-3341-1DA5B9832B60}"/>
                </a:ext>
              </a:extLst>
            </p:cNvPr>
            <p:cNvSpPr/>
            <p:nvPr/>
          </p:nvSpPr>
          <p:spPr>
            <a:xfrm>
              <a:off x="86868" y="6444995"/>
              <a:ext cx="9046845" cy="414655"/>
            </a:xfrm>
            <a:custGeom>
              <a:avLst/>
              <a:gdLst/>
              <a:ahLst/>
              <a:cxnLst/>
              <a:rect l="l" t="t" r="r" b="b"/>
              <a:pathLst>
                <a:path w="9046845" h="414654">
                  <a:moveTo>
                    <a:pt x="9046464" y="0"/>
                  </a:moveTo>
                  <a:lnTo>
                    <a:pt x="0" y="0"/>
                  </a:lnTo>
                  <a:lnTo>
                    <a:pt x="0" y="414527"/>
                  </a:lnTo>
                  <a:lnTo>
                    <a:pt x="9046464" y="414527"/>
                  </a:lnTo>
                  <a:lnTo>
                    <a:pt x="9046464" y="0"/>
                  </a:lnTo>
                  <a:close/>
                </a:path>
              </a:pathLst>
            </a:custGeom>
            <a:solidFill>
              <a:srgbClr val="001F5F"/>
            </a:solidFill>
          </p:spPr>
          <p:txBody>
            <a:bodyPr wrap="square" lIns="0" tIns="0" rIns="0" bIns="0" rtlCol="0"/>
            <a:lstStyle/>
            <a:p>
              <a:endParaRPr/>
            </a:p>
          </p:txBody>
        </p:sp>
        <p:sp>
          <p:nvSpPr>
            <p:cNvPr id="12" name="object 18">
              <a:extLst>
                <a:ext uri="{FF2B5EF4-FFF2-40B4-BE49-F238E27FC236}">
                  <a16:creationId xmlns:a16="http://schemas.microsoft.com/office/drawing/2014/main" id="{0A173DFA-3A97-7D19-027E-349024B1A0E5}"/>
                </a:ext>
              </a:extLst>
            </p:cNvPr>
            <p:cNvSpPr/>
            <p:nvPr/>
          </p:nvSpPr>
          <p:spPr>
            <a:xfrm>
              <a:off x="86868" y="6444995"/>
              <a:ext cx="9046845" cy="414655"/>
            </a:xfrm>
            <a:custGeom>
              <a:avLst/>
              <a:gdLst/>
              <a:ahLst/>
              <a:cxnLst/>
              <a:rect l="l" t="t" r="r" b="b"/>
              <a:pathLst>
                <a:path w="9046845" h="414654">
                  <a:moveTo>
                    <a:pt x="0" y="414527"/>
                  </a:moveTo>
                  <a:lnTo>
                    <a:pt x="9046464" y="414527"/>
                  </a:lnTo>
                  <a:lnTo>
                    <a:pt x="9046464" y="0"/>
                  </a:lnTo>
                  <a:lnTo>
                    <a:pt x="0" y="0"/>
                  </a:lnTo>
                  <a:lnTo>
                    <a:pt x="0" y="414527"/>
                  </a:lnTo>
                  <a:close/>
                </a:path>
              </a:pathLst>
            </a:custGeom>
            <a:ln w="9144">
              <a:solidFill>
                <a:srgbClr val="000000"/>
              </a:solidFill>
            </a:ln>
          </p:spPr>
          <p:txBody>
            <a:bodyPr wrap="square" lIns="0" tIns="0" rIns="0" bIns="0" rtlCol="0"/>
            <a:lstStyle/>
            <a:p>
              <a:endParaRPr/>
            </a:p>
          </p:txBody>
        </p:sp>
      </p:grpSp>
      <p:sp>
        <p:nvSpPr>
          <p:cNvPr id="13" name="object 19">
            <a:extLst>
              <a:ext uri="{FF2B5EF4-FFF2-40B4-BE49-F238E27FC236}">
                <a16:creationId xmlns:a16="http://schemas.microsoft.com/office/drawing/2014/main" id="{6141000E-CFA2-2C55-A2DD-CA75FA09DA06}"/>
              </a:ext>
            </a:extLst>
          </p:cNvPr>
          <p:cNvSpPr txBox="1"/>
          <p:nvPr/>
        </p:nvSpPr>
        <p:spPr>
          <a:xfrm>
            <a:off x="2140946" y="6381328"/>
            <a:ext cx="4653915" cy="351378"/>
          </a:xfrm>
          <a:prstGeom prst="rect">
            <a:avLst/>
          </a:prstGeom>
        </p:spPr>
        <p:txBody>
          <a:bodyPr vert="horz" wrap="square" lIns="0" tIns="12700" rIns="0" bIns="0" rtlCol="0">
            <a:spAutoFit/>
          </a:bodyPr>
          <a:lstStyle/>
          <a:p>
            <a:pPr marL="12700" algn="ctr">
              <a:lnSpc>
                <a:spcPct val="100000"/>
              </a:lnSpc>
              <a:spcBef>
                <a:spcPts val="100"/>
              </a:spcBef>
            </a:pPr>
            <a:r>
              <a:rPr sz="2200" spc="-5" dirty="0">
                <a:solidFill>
                  <a:srgbClr val="FFFFFF"/>
                </a:solidFill>
                <a:latin typeface="Times New Roman"/>
                <a:cs typeface="Times New Roman"/>
              </a:rPr>
              <a:t>Department</a:t>
            </a:r>
            <a:r>
              <a:rPr sz="2200" spc="30" dirty="0">
                <a:solidFill>
                  <a:srgbClr val="FFFFFF"/>
                </a:solidFill>
                <a:latin typeface="Times New Roman"/>
                <a:cs typeface="Times New Roman"/>
              </a:rPr>
              <a:t> </a:t>
            </a:r>
            <a:r>
              <a:rPr sz="2200" spc="5" dirty="0">
                <a:solidFill>
                  <a:srgbClr val="FFFFFF"/>
                </a:solidFill>
                <a:latin typeface="Times New Roman"/>
                <a:cs typeface="Times New Roman"/>
              </a:rPr>
              <a:t>of</a:t>
            </a:r>
            <a:r>
              <a:rPr lang="en-US" sz="2200" spc="5" dirty="0">
                <a:solidFill>
                  <a:srgbClr val="FFFFFF"/>
                </a:solidFill>
                <a:latin typeface="Times New Roman"/>
                <a:cs typeface="Times New Roman"/>
              </a:rPr>
              <a:t> CSE- Data Science</a:t>
            </a:r>
            <a:endParaRPr sz="2200" dirty="0">
              <a:latin typeface="Times New Roman"/>
              <a:cs typeface="Times New Roman"/>
            </a:endParaRPr>
          </a:p>
        </p:txBody>
      </p:sp>
      <p:sp>
        <p:nvSpPr>
          <p:cNvPr id="3" name="Title 2">
            <a:extLst>
              <a:ext uri="{FF2B5EF4-FFF2-40B4-BE49-F238E27FC236}">
                <a16:creationId xmlns:a16="http://schemas.microsoft.com/office/drawing/2014/main" id="{B094F359-9BD7-FD40-EFC2-22FABC2BB106}"/>
              </a:ext>
            </a:extLst>
          </p:cNvPr>
          <p:cNvSpPr>
            <a:spLocks noGrp="1"/>
          </p:cNvSpPr>
          <p:nvPr>
            <p:ph type="title"/>
          </p:nvPr>
        </p:nvSpPr>
        <p:spPr>
          <a:xfrm>
            <a:off x="9236" y="780340"/>
            <a:ext cx="8229600" cy="787736"/>
          </a:xfrm>
        </p:spPr>
        <p:txBody>
          <a:bodyPr>
            <a:normAutofit/>
          </a:bodyPr>
          <a:lstStyle/>
          <a:p>
            <a:pPr algn="l"/>
            <a:r>
              <a:rPr lang="en-IN" sz="2000" b="1" dirty="0">
                <a:solidFill>
                  <a:srgbClr val="002060"/>
                </a:solidFill>
              </a:rPr>
              <a:t>Structured Data</a:t>
            </a:r>
            <a:endParaRPr lang="en-US" sz="2000" b="1" dirty="0">
              <a:solidFill>
                <a:srgbClr val="002060"/>
              </a:solidFill>
            </a:endParaRPr>
          </a:p>
        </p:txBody>
      </p:sp>
      <p:sp>
        <p:nvSpPr>
          <p:cNvPr id="8" name="Content Placeholder 7">
            <a:extLst>
              <a:ext uri="{FF2B5EF4-FFF2-40B4-BE49-F238E27FC236}">
                <a16:creationId xmlns:a16="http://schemas.microsoft.com/office/drawing/2014/main" id="{38EC7A7F-2750-03AF-56C5-BA112BF362E8}"/>
              </a:ext>
            </a:extLst>
          </p:cNvPr>
          <p:cNvSpPr>
            <a:spLocks noGrp="1"/>
          </p:cNvSpPr>
          <p:nvPr>
            <p:ph idx="1"/>
          </p:nvPr>
        </p:nvSpPr>
        <p:spPr>
          <a:xfrm>
            <a:off x="112076" y="1594369"/>
            <a:ext cx="9031924" cy="4432321"/>
          </a:xfrm>
        </p:spPr>
        <p:txBody>
          <a:bodyPr>
            <a:normAutofit/>
          </a:bodyPr>
          <a:lstStyle/>
          <a:p>
            <a:pPr marL="0" indent="0" algn="just">
              <a:lnSpc>
                <a:spcPct val="150000"/>
              </a:lnSpc>
              <a:spcBef>
                <a:spcPts val="0"/>
              </a:spcBef>
              <a:buNone/>
            </a:pPr>
            <a:r>
              <a:rPr lang="en-US" sz="2000" b="1" spc="-5" dirty="0">
                <a:solidFill>
                  <a:schemeClr val="tx2"/>
                </a:solidFill>
              </a:rPr>
              <a:t>Sou</a:t>
            </a:r>
            <a:r>
              <a:rPr lang="en-US" sz="2000" b="1" spc="-15" dirty="0">
                <a:solidFill>
                  <a:schemeClr val="tx2"/>
                </a:solidFill>
              </a:rPr>
              <a:t>r</a:t>
            </a:r>
            <a:r>
              <a:rPr lang="en-US" sz="2000" b="1" spc="-5" dirty="0">
                <a:solidFill>
                  <a:schemeClr val="tx2"/>
                </a:solidFill>
              </a:rPr>
              <a:t>ces</a:t>
            </a:r>
            <a:r>
              <a:rPr lang="en-US" sz="2000" b="1" dirty="0">
                <a:solidFill>
                  <a:schemeClr val="tx2"/>
                </a:solidFill>
              </a:rPr>
              <a:t> </a:t>
            </a:r>
            <a:r>
              <a:rPr lang="en-US" sz="2000" b="1" spc="-5" dirty="0">
                <a:solidFill>
                  <a:schemeClr val="tx2"/>
                </a:solidFill>
              </a:rPr>
              <a:t>of</a:t>
            </a:r>
            <a:r>
              <a:rPr lang="en-US" sz="2000" b="1" spc="5" dirty="0">
                <a:solidFill>
                  <a:schemeClr val="tx2"/>
                </a:solidFill>
              </a:rPr>
              <a:t> </a:t>
            </a:r>
            <a:r>
              <a:rPr lang="en-US" sz="2000" b="1" spc="-5" dirty="0">
                <a:solidFill>
                  <a:schemeClr val="tx2"/>
                </a:solidFill>
              </a:rPr>
              <a:t>St</a:t>
            </a:r>
            <a:r>
              <a:rPr lang="en-US" sz="2000" b="1" spc="-15" dirty="0">
                <a:solidFill>
                  <a:schemeClr val="tx2"/>
                </a:solidFill>
              </a:rPr>
              <a:t>r</a:t>
            </a:r>
            <a:r>
              <a:rPr lang="en-US" sz="2000" b="1" spc="-5" dirty="0">
                <a:solidFill>
                  <a:schemeClr val="tx2"/>
                </a:solidFill>
              </a:rPr>
              <a:t>u</a:t>
            </a:r>
            <a:r>
              <a:rPr lang="en-US" sz="2000" b="1" spc="-15" dirty="0">
                <a:solidFill>
                  <a:schemeClr val="tx2"/>
                </a:solidFill>
              </a:rPr>
              <a:t>c</a:t>
            </a:r>
            <a:r>
              <a:rPr lang="en-US" sz="2000" b="1" spc="-5" dirty="0">
                <a:solidFill>
                  <a:schemeClr val="tx2"/>
                </a:solidFill>
              </a:rPr>
              <a:t>tu</a:t>
            </a:r>
            <a:r>
              <a:rPr lang="en-US" sz="2000" b="1" spc="-10" dirty="0">
                <a:solidFill>
                  <a:schemeClr val="tx2"/>
                </a:solidFill>
              </a:rPr>
              <a:t>r</a:t>
            </a:r>
            <a:r>
              <a:rPr lang="en-US" sz="2000" b="1" spc="-5" dirty="0">
                <a:solidFill>
                  <a:schemeClr val="tx2"/>
                </a:solidFill>
              </a:rPr>
              <a:t>ed</a:t>
            </a:r>
            <a:r>
              <a:rPr lang="en-US" sz="2000" b="1" spc="5" dirty="0">
                <a:solidFill>
                  <a:schemeClr val="tx2"/>
                </a:solidFill>
              </a:rPr>
              <a:t> </a:t>
            </a:r>
            <a:r>
              <a:rPr lang="en-US" sz="2000" b="1" spc="-5" dirty="0">
                <a:solidFill>
                  <a:schemeClr val="tx2"/>
                </a:solidFill>
              </a:rPr>
              <a:t>D</a:t>
            </a:r>
            <a:r>
              <a:rPr lang="en-US" sz="2000" b="1" dirty="0">
                <a:solidFill>
                  <a:schemeClr val="tx2"/>
                </a:solidFill>
              </a:rPr>
              <a:t>a</a:t>
            </a:r>
            <a:r>
              <a:rPr lang="en-US" sz="2000" b="1" spc="-5" dirty="0">
                <a:solidFill>
                  <a:schemeClr val="tx2"/>
                </a:solidFill>
              </a:rPr>
              <a:t>ta   </a:t>
            </a:r>
          </a:p>
          <a:p>
            <a:pPr marL="0" indent="0" algn="just">
              <a:lnSpc>
                <a:spcPct val="150000"/>
              </a:lnSpc>
              <a:spcBef>
                <a:spcPts val="0"/>
              </a:spcBef>
              <a:buNone/>
            </a:pPr>
            <a:endParaRPr lang="en-US" sz="2000" b="1" dirty="0">
              <a:solidFill>
                <a:schemeClr val="tx2"/>
              </a:solidFill>
            </a:endParaRPr>
          </a:p>
        </p:txBody>
      </p:sp>
      <p:pic>
        <p:nvPicPr>
          <p:cNvPr id="9" name="Picture 8">
            <a:extLst>
              <a:ext uri="{FF2B5EF4-FFF2-40B4-BE49-F238E27FC236}">
                <a16:creationId xmlns:a16="http://schemas.microsoft.com/office/drawing/2014/main" id="{28B1B600-6004-0453-E4D2-88937907E4AB}"/>
              </a:ext>
            </a:extLst>
          </p:cNvPr>
          <p:cNvPicPr>
            <a:picLocks noChangeAspect="1"/>
          </p:cNvPicPr>
          <p:nvPr/>
        </p:nvPicPr>
        <p:blipFill>
          <a:blip r:embed="rId7"/>
          <a:stretch>
            <a:fillRect/>
          </a:stretch>
        </p:blipFill>
        <p:spPr>
          <a:xfrm>
            <a:off x="1166792" y="2548292"/>
            <a:ext cx="4486275" cy="2924175"/>
          </a:xfrm>
          <a:prstGeom prst="rect">
            <a:avLst/>
          </a:prstGeom>
        </p:spPr>
      </p:pic>
    </p:spTree>
    <p:extLst>
      <p:ext uri="{BB962C8B-B14F-4D97-AF65-F5344CB8AC3E}">
        <p14:creationId xmlns:p14="http://schemas.microsoft.com/office/powerpoint/2010/main" val="38884677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B15E13-4D75-49C2-CD42-E86540125AD9}"/>
            </a:ext>
          </a:extLst>
        </p:cNvPr>
        <p:cNvGrpSpPr/>
        <p:nvPr/>
      </p:nvGrpSpPr>
      <p:grpSpPr>
        <a:xfrm>
          <a:off x="0" y="0"/>
          <a:ext cx="0" cy="0"/>
          <a:chOff x="0" y="0"/>
          <a:chExt cx="0" cy="0"/>
        </a:xfrm>
      </p:grpSpPr>
      <p:pic>
        <p:nvPicPr>
          <p:cNvPr id="4" name="object 15">
            <a:extLst>
              <a:ext uri="{FF2B5EF4-FFF2-40B4-BE49-F238E27FC236}">
                <a16:creationId xmlns:a16="http://schemas.microsoft.com/office/drawing/2014/main" id="{913429D3-3FE8-6B99-4417-AA635F4D0E30}"/>
              </a:ext>
            </a:extLst>
          </p:cNvPr>
          <p:cNvPicPr/>
          <p:nvPr/>
        </p:nvPicPr>
        <p:blipFill>
          <a:blip r:embed="rId2" cstate="print"/>
          <a:stretch>
            <a:fillRect/>
          </a:stretch>
        </p:blipFill>
        <p:spPr>
          <a:xfrm>
            <a:off x="4572" y="81866"/>
            <a:ext cx="2324441" cy="652271"/>
          </a:xfrm>
          <a:prstGeom prst="rect">
            <a:avLst/>
          </a:prstGeom>
        </p:spPr>
      </p:pic>
      <p:grpSp>
        <p:nvGrpSpPr>
          <p:cNvPr id="5" name="Group 11">
            <a:extLst>
              <a:ext uri="{FF2B5EF4-FFF2-40B4-BE49-F238E27FC236}">
                <a16:creationId xmlns:a16="http://schemas.microsoft.com/office/drawing/2014/main" id="{FE48F78C-F614-2586-DDCE-8947993E0DF1}"/>
              </a:ext>
            </a:extLst>
          </p:cNvPr>
          <p:cNvGrpSpPr>
            <a:grpSpLocks/>
          </p:cNvGrpSpPr>
          <p:nvPr/>
        </p:nvGrpSpPr>
        <p:grpSpPr bwMode="auto">
          <a:xfrm>
            <a:off x="6470725" y="99863"/>
            <a:ext cx="1183803" cy="787736"/>
            <a:chOff x="0" y="0"/>
            <a:chExt cx="1110192" cy="778933"/>
          </a:xfrm>
        </p:grpSpPr>
        <p:pic>
          <p:nvPicPr>
            <p:cNvPr id="6" name="Picture 2">
              <a:extLst>
                <a:ext uri="{FF2B5EF4-FFF2-40B4-BE49-F238E27FC236}">
                  <a16:creationId xmlns:a16="http://schemas.microsoft.com/office/drawing/2014/main" id="{6A4F09BC-0FFB-9FA6-7DE5-6E2C7B3A400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110192" cy="7789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3" descr="aja-uk_iso-9001_2015">
              <a:extLst>
                <a:ext uri="{FF2B5EF4-FFF2-40B4-BE49-F238E27FC236}">
                  <a16:creationId xmlns:a16="http://schemas.microsoft.com/office/drawing/2014/main" id="{C0F79016-F578-7C0D-1487-5881D8107103}"/>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l="49130" t="2490"/>
            <a:stretch>
              <a:fillRect/>
            </a:stretch>
          </p:blipFill>
          <p:spPr bwMode="auto">
            <a:xfrm>
              <a:off x="95250" y="116417"/>
              <a:ext cx="360527" cy="499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029" name="Picture 1">
            <a:extLst>
              <a:ext uri="{FF2B5EF4-FFF2-40B4-BE49-F238E27FC236}">
                <a16:creationId xmlns:a16="http://schemas.microsoft.com/office/drawing/2014/main" id="{60759399-B9A2-EBB5-5BEF-81651B76B7E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12020" y="127100"/>
            <a:ext cx="936104" cy="791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0" name="Picture 6" descr="CSE Data science logo-01">
            <a:extLst>
              <a:ext uri="{FF2B5EF4-FFF2-40B4-BE49-F238E27FC236}">
                <a16:creationId xmlns:a16="http://schemas.microsoft.com/office/drawing/2014/main" id="{011C05E7-63D0-6733-F90D-5A63523B4F05}"/>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812360" y="56804"/>
            <a:ext cx="792088" cy="792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0" name="object 16">
            <a:extLst>
              <a:ext uri="{FF2B5EF4-FFF2-40B4-BE49-F238E27FC236}">
                <a16:creationId xmlns:a16="http://schemas.microsoft.com/office/drawing/2014/main" id="{80A6EC95-2A60-F46D-A178-1D27170475FB}"/>
              </a:ext>
            </a:extLst>
          </p:cNvPr>
          <p:cNvGrpSpPr/>
          <p:nvPr/>
        </p:nvGrpSpPr>
        <p:grpSpPr>
          <a:xfrm>
            <a:off x="0" y="6301834"/>
            <a:ext cx="9055735" cy="424180"/>
            <a:chOff x="82296" y="6440423"/>
            <a:chExt cx="9055735" cy="424180"/>
          </a:xfrm>
        </p:grpSpPr>
        <p:sp>
          <p:nvSpPr>
            <p:cNvPr id="11" name="object 17">
              <a:extLst>
                <a:ext uri="{FF2B5EF4-FFF2-40B4-BE49-F238E27FC236}">
                  <a16:creationId xmlns:a16="http://schemas.microsoft.com/office/drawing/2014/main" id="{3DE88DDB-11E2-061A-D1AA-2E8F54EBBE28}"/>
                </a:ext>
              </a:extLst>
            </p:cNvPr>
            <p:cNvSpPr/>
            <p:nvPr/>
          </p:nvSpPr>
          <p:spPr>
            <a:xfrm>
              <a:off x="86868" y="6444995"/>
              <a:ext cx="9046845" cy="414655"/>
            </a:xfrm>
            <a:custGeom>
              <a:avLst/>
              <a:gdLst/>
              <a:ahLst/>
              <a:cxnLst/>
              <a:rect l="l" t="t" r="r" b="b"/>
              <a:pathLst>
                <a:path w="9046845" h="414654">
                  <a:moveTo>
                    <a:pt x="9046464" y="0"/>
                  </a:moveTo>
                  <a:lnTo>
                    <a:pt x="0" y="0"/>
                  </a:lnTo>
                  <a:lnTo>
                    <a:pt x="0" y="414527"/>
                  </a:lnTo>
                  <a:lnTo>
                    <a:pt x="9046464" y="414527"/>
                  </a:lnTo>
                  <a:lnTo>
                    <a:pt x="9046464" y="0"/>
                  </a:lnTo>
                  <a:close/>
                </a:path>
              </a:pathLst>
            </a:custGeom>
            <a:solidFill>
              <a:srgbClr val="001F5F"/>
            </a:solidFill>
          </p:spPr>
          <p:txBody>
            <a:bodyPr wrap="square" lIns="0" tIns="0" rIns="0" bIns="0" rtlCol="0"/>
            <a:lstStyle/>
            <a:p>
              <a:endParaRPr/>
            </a:p>
          </p:txBody>
        </p:sp>
        <p:sp>
          <p:nvSpPr>
            <p:cNvPr id="12" name="object 18">
              <a:extLst>
                <a:ext uri="{FF2B5EF4-FFF2-40B4-BE49-F238E27FC236}">
                  <a16:creationId xmlns:a16="http://schemas.microsoft.com/office/drawing/2014/main" id="{99B6E4F2-AA9A-3D61-412B-8ECCD3BC85B4}"/>
                </a:ext>
              </a:extLst>
            </p:cNvPr>
            <p:cNvSpPr/>
            <p:nvPr/>
          </p:nvSpPr>
          <p:spPr>
            <a:xfrm>
              <a:off x="86868" y="6444995"/>
              <a:ext cx="9046845" cy="414655"/>
            </a:xfrm>
            <a:custGeom>
              <a:avLst/>
              <a:gdLst/>
              <a:ahLst/>
              <a:cxnLst/>
              <a:rect l="l" t="t" r="r" b="b"/>
              <a:pathLst>
                <a:path w="9046845" h="414654">
                  <a:moveTo>
                    <a:pt x="0" y="414527"/>
                  </a:moveTo>
                  <a:lnTo>
                    <a:pt x="9046464" y="414527"/>
                  </a:lnTo>
                  <a:lnTo>
                    <a:pt x="9046464" y="0"/>
                  </a:lnTo>
                  <a:lnTo>
                    <a:pt x="0" y="0"/>
                  </a:lnTo>
                  <a:lnTo>
                    <a:pt x="0" y="414527"/>
                  </a:lnTo>
                  <a:close/>
                </a:path>
              </a:pathLst>
            </a:custGeom>
            <a:ln w="9144">
              <a:solidFill>
                <a:srgbClr val="000000"/>
              </a:solidFill>
            </a:ln>
          </p:spPr>
          <p:txBody>
            <a:bodyPr wrap="square" lIns="0" tIns="0" rIns="0" bIns="0" rtlCol="0"/>
            <a:lstStyle/>
            <a:p>
              <a:endParaRPr/>
            </a:p>
          </p:txBody>
        </p:sp>
      </p:grpSp>
      <p:sp>
        <p:nvSpPr>
          <p:cNvPr id="13" name="object 19">
            <a:extLst>
              <a:ext uri="{FF2B5EF4-FFF2-40B4-BE49-F238E27FC236}">
                <a16:creationId xmlns:a16="http://schemas.microsoft.com/office/drawing/2014/main" id="{6A24E7DE-8EC3-70E6-366F-C2551B6B9C46}"/>
              </a:ext>
            </a:extLst>
          </p:cNvPr>
          <p:cNvSpPr txBox="1"/>
          <p:nvPr/>
        </p:nvSpPr>
        <p:spPr>
          <a:xfrm>
            <a:off x="2140946" y="6381328"/>
            <a:ext cx="4653915" cy="351378"/>
          </a:xfrm>
          <a:prstGeom prst="rect">
            <a:avLst/>
          </a:prstGeom>
        </p:spPr>
        <p:txBody>
          <a:bodyPr vert="horz" wrap="square" lIns="0" tIns="12700" rIns="0" bIns="0" rtlCol="0">
            <a:spAutoFit/>
          </a:bodyPr>
          <a:lstStyle/>
          <a:p>
            <a:pPr marL="12700" algn="ctr">
              <a:lnSpc>
                <a:spcPct val="100000"/>
              </a:lnSpc>
              <a:spcBef>
                <a:spcPts val="100"/>
              </a:spcBef>
            </a:pPr>
            <a:r>
              <a:rPr sz="2200" spc="-5" dirty="0">
                <a:solidFill>
                  <a:srgbClr val="FFFFFF"/>
                </a:solidFill>
                <a:latin typeface="Times New Roman"/>
                <a:cs typeface="Times New Roman"/>
              </a:rPr>
              <a:t>Department</a:t>
            </a:r>
            <a:r>
              <a:rPr sz="2200" spc="30" dirty="0">
                <a:solidFill>
                  <a:srgbClr val="FFFFFF"/>
                </a:solidFill>
                <a:latin typeface="Times New Roman"/>
                <a:cs typeface="Times New Roman"/>
              </a:rPr>
              <a:t> </a:t>
            </a:r>
            <a:r>
              <a:rPr sz="2200" spc="5" dirty="0">
                <a:solidFill>
                  <a:srgbClr val="FFFFFF"/>
                </a:solidFill>
                <a:latin typeface="Times New Roman"/>
                <a:cs typeface="Times New Roman"/>
              </a:rPr>
              <a:t>of</a:t>
            </a:r>
            <a:r>
              <a:rPr lang="en-US" sz="2200" spc="5" dirty="0">
                <a:solidFill>
                  <a:srgbClr val="FFFFFF"/>
                </a:solidFill>
                <a:latin typeface="Times New Roman"/>
                <a:cs typeface="Times New Roman"/>
              </a:rPr>
              <a:t> CSE- Data Science</a:t>
            </a:r>
            <a:endParaRPr sz="2200" dirty="0">
              <a:latin typeface="Times New Roman"/>
              <a:cs typeface="Times New Roman"/>
            </a:endParaRPr>
          </a:p>
        </p:txBody>
      </p:sp>
      <p:sp>
        <p:nvSpPr>
          <p:cNvPr id="8" name="Content Placeholder 7">
            <a:extLst>
              <a:ext uri="{FF2B5EF4-FFF2-40B4-BE49-F238E27FC236}">
                <a16:creationId xmlns:a16="http://schemas.microsoft.com/office/drawing/2014/main" id="{87007895-5987-0725-D20A-CE91FAB86BC7}"/>
              </a:ext>
            </a:extLst>
          </p:cNvPr>
          <p:cNvSpPr>
            <a:spLocks noGrp="1"/>
          </p:cNvSpPr>
          <p:nvPr>
            <p:ph idx="1"/>
          </p:nvPr>
        </p:nvSpPr>
        <p:spPr>
          <a:xfrm>
            <a:off x="46146" y="862018"/>
            <a:ext cx="9031924" cy="5358787"/>
          </a:xfrm>
        </p:spPr>
        <p:txBody>
          <a:bodyPr>
            <a:normAutofit/>
          </a:bodyPr>
          <a:lstStyle/>
          <a:p>
            <a:pPr marL="0" indent="0" algn="just">
              <a:lnSpc>
                <a:spcPct val="150000"/>
              </a:lnSpc>
              <a:spcBef>
                <a:spcPts val="0"/>
              </a:spcBef>
              <a:buNone/>
            </a:pPr>
            <a:r>
              <a:rPr lang="en-IN" sz="1800" b="1" i="0" u="none" strike="noStrike" baseline="0" dirty="0">
                <a:solidFill>
                  <a:schemeClr val="tx2"/>
                </a:solidFill>
                <a:latin typeface="GlyphLessFont"/>
              </a:rPr>
              <a:t>Ease of Working with Structured Data</a:t>
            </a:r>
            <a:endParaRPr lang="en-US" sz="2000" b="1" dirty="0">
              <a:solidFill>
                <a:schemeClr val="tx2"/>
              </a:solidFill>
            </a:endParaRPr>
          </a:p>
        </p:txBody>
      </p:sp>
      <p:pic>
        <p:nvPicPr>
          <p:cNvPr id="9" name="Picture 8">
            <a:extLst>
              <a:ext uri="{FF2B5EF4-FFF2-40B4-BE49-F238E27FC236}">
                <a16:creationId xmlns:a16="http://schemas.microsoft.com/office/drawing/2014/main" id="{49BB0557-AB8E-FD4E-2B76-E1BFA0C0E263}"/>
              </a:ext>
            </a:extLst>
          </p:cNvPr>
          <p:cNvPicPr>
            <a:picLocks noChangeAspect="1"/>
          </p:cNvPicPr>
          <p:nvPr/>
        </p:nvPicPr>
        <p:blipFill>
          <a:blip r:embed="rId7"/>
          <a:stretch>
            <a:fillRect/>
          </a:stretch>
        </p:blipFill>
        <p:spPr>
          <a:xfrm>
            <a:off x="1166792" y="1699867"/>
            <a:ext cx="4533900" cy="3876675"/>
          </a:xfrm>
          <a:prstGeom prst="rect">
            <a:avLst/>
          </a:prstGeom>
        </p:spPr>
      </p:pic>
    </p:spTree>
    <p:extLst>
      <p:ext uri="{BB962C8B-B14F-4D97-AF65-F5344CB8AC3E}">
        <p14:creationId xmlns:p14="http://schemas.microsoft.com/office/powerpoint/2010/main" val="21553140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C00A8B-24E6-5DA7-1F2C-735B360C866E}"/>
            </a:ext>
          </a:extLst>
        </p:cNvPr>
        <p:cNvGrpSpPr/>
        <p:nvPr/>
      </p:nvGrpSpPr>
      <p:grpSpPr>
        <a:xfrm>
          <a:off x="0" y="0"/>
          <a:ext cx="0" cy="0"/>
          <a:chOff x="0" y="0"/>
          <a:chExt cx="0" cy="0"/>
        </a:xfrm>
      </p:grpSpPr>
      <p:pic>
        <p:nvPicPr>
          <p:cNvPr id="4" name="object 15">
            <a:extLst>
              <a:ext uri="{FF2B5EF4-FFF2-40B4-BE49-F238E27FC236}">
                <a16:creationId xmlns:a16="http://schemas.microsoft.com/office/drawing/2014/main" id="{857B3C31-4E9D-AF36-DB31-E188D2288165}"/>
              </a:ext>
            </a:extLst>
          </p:cNvPr>
          <p:cNvPicPr/>
          <p:nvPr/>
        </p:nvPicPr>
        <p:blipFill>
          <a:blip r:embed="rId2" cstate="print"/>
          <a:stretch>
            <a:fillRect/>
          </a:stretch>
        </p:blipFill>
        <p:spPr>
          <a:xfrm>
            <a:off x="4572" y="81866"/>
            <a:ext cx="2324441" cy="652271"/>
          </a:xfrm>
          <a:prstGeom prst="rect">
            <a:avLst/>
          </a:prstGeom>
        </p:spPr>
      </p:pic>
      <p:grpSp>
        <p:nvGrpSpPr>
          <p:cNvPr id="5" name="Group 11">
            <a:extLst>
              <a:ext uri="{FF2B5EF4-FFF2-40B4-BE49-F238E27FC236}">
                <a16:creationId xmlns:a16="http://schemas.microsoft.com/office/drawing/2014/main" id="{2F61DC4E-EECF-FB6D-9AC2-928621705D2D}"/>
              </a:ext>
            </a:extLst>
          </p:cNvPr>
          <p:cNvGrpSpPr>
            <a:grpSpLocks/>
          </p:cNvGrpSpPr>
          <p:nvPr/>
        </p:nvGrpSpPr>
        <p:grpSpPr bwMode="auto">
          <a:xfrm>
            <a:off x="6470725" y="99863"/>
            <a:ext cx="1183803" cy="787736"/>
            <a:chOff x="0" y="0"/>
            <a:chExt cx="1110192" cy="778933"/>
          </a:xfrm>
        </p:grpSpPr>
        <p:pic>
          <p:nvPicPr>
            <p:cNvPr id="6" name="Picture 2">
              <a:extLst>
                <a:ext uri="{FF2B5EF4-FFF2-40B4-BE49-F238E27FC236}">
                  <a16:creationId xmlns:a16="http://schemas.microsoft.com/office/drawing/2014/main" id="{6CC825F6-1DBE-C385-F251-63D866ADCED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110192" cy="7789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3" descr="aja-uk_iso-9001_2015">
              <a:extLst>
                <a:ext uri="{FF2B5EF4-FFF2-40B4-BE49-F238E27FC236}">
                  <a16:creationId xmlns:a16="http://schemas.microsoft.com/office/drawing/2014/main" id="{6690D6F8-186C-6502-D5E2-F3F20F3D9F68}"/>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l="49130" t="2490"/>
            <a:stretch>
              <a:fillRect/>
            </a:stretch>
          </p:blipFill>
          <p:spPr bwMode="auto">
            <a:xfrm>
              <a:off x="95250" y="116417"/>
              <a:ext cx="360527" cy="499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029" name="Picture 1">
            <a:extLst>
              <a:ext uri="{FF2B5EF4-FFF2-40B4-BE49-F238E27FC236}">
                <a16:creationId xmlns:a16="http://schemas.microsoft.com/office/drawing/2014/main" id="{247C435C-0187-5A45-DDEF-3ACB8605CCB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12020" y="127100"/>
            <a:ext cx="936104" cy="791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0" name="Picture 6" descr="CSE Data science logo-01">
            <a:extLst>
              <a:ext uri="{FF2B5EF4-FFF2-40B4-BE49-F238E27FC236}">
                <a16:creationId xmlns:a16="http://schemas.microsoft.com/office/drawing/2014/main" id="{B701BD74-95D0-858C-0573-CDB0B51C799B}"/>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812360" y="56804"/>
            <a:ext cx="792088" cy="792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0" name="object 16">
            <a:extLst>
              <a:ext uri="{FF2B5EF4-FFF2-40B4-BE49-F238E27FC236}">
                <a16:creationId xmlns:a16="http://schemas.microsoft.com/office/drawing/2014/main" id="{6BA4A22E-6DA5-556E-122E-84317F1E6666}"/>
              </a:ext>
            </a:extLst>
          </p:cNvPr>
          <p:cNvGrpSpPr/>
          <p:nvPr/>
        </p:nvGrpSpPr>
        <p:grpSpPr>
          <a:xfrm>
            <a:off x="0" y="6301834"/>
            <a:ext cx="9055735" cy="424180"/>
            <a:chOff x="82296" y="6440423"/>
            <a:chExt cx="9055735" cy="424180"/>
          </a:xfrm>
        </p:grpSpPr>
        <p:sp>
          <p:nvSpPr>
            <p:cNvPr id="11" name="object 17">
              <a:extLst>
                <a:ext uri="{FF2B5EF4-FFF2-40B4-BE49-F238E27FC236}">
                  <a16:creationId xmlns:a16="http://schemas.microsoft.com/office/drawing/2014/main" id="{E7791337-8360-8529-939D-F41A359538AC}"/>
                </a:ext>
              </a:extLst>
            </p:cNvPr>
            <p:cNvSpPr/>
            <p:nvPr/>
          </p:nvSpPr>
          <p:spPr>
            <a:xfrm>
              <a:off x="86868" y="6444995"/>
              <a:ext cx="9046845" cy="414655"/>
            </a:xfrm>
            <a:custGeom>
              <a:avLst/>
              <a:gdLst/>
              <a:ahLst/>
              <a:cxnLst/>
              <a:rect l="l" t="t" r="r" b="b"/>
              <a:pathLst>
                <a:path w="9046845" h="414654">
                  <a:moveTo>
                    <a:pt x="9046464" y="0"/>
                  </a:moveTo>
                  <a:lnTo>
                    <a:pt x="0" y="0"/>
                  </a:lnTo>
                  <a:lnTo>
                    <a:pt x="0" y="414527"/>
                  </a:lnTo>
                  <a:lnTo>
                    <a:pt x="9046464" y="414527"/>
                  </a:lnTo>
                  <a:lnTo>
                    <a:pt x="9046464" y="0"/>
                  </a:lnTo>
                  <a:close/>
                </a:path>
              </a:pathLst>
            </a:custGeom>
            <a:solidFill>
              <a:srgbClr val="001F5F"/>
            </a:solidFill>
          </p:spPr>
          <p:txBody>
            <a:bodyPr wrap="square" lIns="0" tIns="0" rIns="0" bIns="0" rtlCol="0"/>
            <a:lstStyle/>
            <a:p>
              <a:endParaRPr/>
            </a:p>
          </p:txBody>
        </p:sp>
        <p:sp>
          <p:nvSpPr>
            <p:cNvPr id="12" name="object 18">
              <a:extLst>
                <a:ext uri="{FF2B5EF4-FFF2-40B4-BE49-F238E27FC236}">
                  <a16:creationId xmlns:a16="http://schemas.microsoft.com/office/drawing/2014/main" id="{4B3EB417-768A-F83E-D7AC-025B5575AA04}"/>
                </a:ext>
              </a:extLst>
            </p:cNvPr>
            <p:cNvSpPr/>
            <p:nvPr/>
          </p:nvSpPr>
          <p:spPr>
            <a:xfrm>
              <a:off x="86868" y="6444995"/>
              <a:ext cx="9046845" cy="414655"/>
            </a:xfrm>
            <a:custGeom>
              <a:avLst/>
              <a:gdLst/>
              <a:ahLst/>
              <a:cxnLst/>
              <a:rect l="l" t="t" r="r" b="b"/>
              <a:pathLst>
                <a:path w="9046845" h="414654">
                  <a:moveTo>
                    <a:pt x="0" y="414527"/>
                  </a:moveTo>
                  <a:lnTo>
                    <a:pt x="9046464" y="414527"/>
                  </a:lnTo>
                  <a:lnTo>
                    <a:pt x="9046464" y="0"/>
                  </a:lnTo>
                  <a:lnTo>
                    <a:pt x="0" y="0"/>
                  </a:lnTo>
                  <a:lnTo>
                    <a:pt x="0" y="414527"/>
                  </a:lnTo>
                  <a:close/>
                </a:path>
              </a:pathLst>
            </a:custGeom>
            <a:ln w="9144">
              <a:solidFill>
                <a:srgbClr val="000000"/>
              </a:solidFill>
            </a:ln>
          </p:spPr>
          <p:txBody>
            <a:bodyPr wrap="square" lIns="0" tIns="0" rIns="0" bIns="0" rtlCol="0"/>
            <a:lstStyle/>
            <a:p>
              <a:endParaRPr/>
            </a:p>
          </p:txBody>
        </p:sp>
      </p:grpSp>
      <p:sp>
        <p:nvSpPr>
          <p:cNvPr id="13" name="object 19">
            <a:extLst>
              <a:ext uri="{FF2B5EF4-FFF2-40B4-BE49-F238E27FC236}">
                <a16:creationId xmlns:a16="http://schemas.microsoft.com/office/drawing/2014/main" id="{5180DF5A-9E6F-DB8E-3BC5-CE03E394E383}"/>
              </a:ext>
            </a:extLst>
          </p:cNvPr>
          <p:cNvSpPr txBox="1"/>
          <p:nvPr/>
        </p:nvSpPr>
        <p:spPr>
          <a:xfrm>
            <a:off x="2140946" y="6381328"/>
            <a:ext cx="4653915" cy="351378"/>
          </a:xfrm>
          <a:prstGeom prst="rect">
            <a:avLst/>
          </a:prstGeom>
        </p:spPr>
        <p:txBody>
          <a:bodyPr vert="horz" wrap="square" lIns="0" tIns="12700" rIns="0" bIns="0" rtlCol="0">
            <a:spAutoFit/>
          </a:bodyPr>
          <a:lstStyle/>
          <a:p>
            <a:pPr marL="12700" algn="ctr">
              <a:lnSpc>
                <a:spcPct val="100000"/>
              </a:lnSpc>
              <a:spcBef>
                <a:spcPts val="100"/>
              </a:spcBef>
            </a:pPr>
            <a:r>
              <a:rPr sz="2200" spc="-5" dirty="0">
                <a:solidFill>
                  <a:srgbClr val="FFFFFF"/>
                </a:solidFill>
                <a:latin typeface="Times New Roman"/>
                <a:cs typeface="Times New Roman"/>
              </a:rPr>
              <a:t>Department</a:t>
            </a:r>
            <a:r>
              <a:rPr sz="2200" spc="30" dirty="0">
                <a:solidFill>
                  <a:srgbClr val="FFFFFF"/>
                </a:solidFill>
                <a:latin typeface="Times New Roman"/>
                <a:cs typeface="Times New Roman"/>
              </a:rPr>
              <a:t> </a:t>
            </a:r>
            <a:r>
              <a:rPr sz="2200" spc="5" dirty="0">
                <a:solidFill>
                  <a:srgbClr val="FFFFFF"/>
                </a:solidFill>
                <a:latin typeface="Times New Roman"/>
                <a:cs typeface="Times New Roman"/>
              </a:rPr>
              <a:t>of</a:t>
            </a:r>
            <a:r>
              <a:rPr lang="en-US" sz="2200" spc="5" dirty="0">
                <a:solidFill>
                  <a:srgbClr val="FFFFFF"/>
                </a:solidFill>
                <a:latin typeface="Times New Roman"/>
                <a:cs typeface="Times New Roman"/>
              </a:rPr>
              <a:t> CSE- Data Science</a:t>
            </a:r>
            <a:endParaRPr sz="2200" dirty="0">
              <a:latin typeface="Times New Roman"/>
              <a:cs typeface="Times New Roman"/>
            </a:endParaRPr>
          </a:p>
        </p:txBody>
      </p:sp>
      <p:sp>
        <p:nvSpPr>
          <p:cNvPr id="2" name="Title 1">
            <a:extLst>
              <a:ext uri="{FF2B5EF4-FFF2-40B4-BE49-F238E27FC236}">
                <a16:creationId xmlns:a16="http://schemas.microsoft.com/office/drawing/2014/main" id="{5788366D-9CED-4AF7-E06A-AD6596CD8390}"/>
              </a:ext>
            </a:extLst>
          </p:cNvPr>
          <p:cNvSpPr>
            <a:spLocks noGrp="1"/>
          </p:cNvSpPr>
          <p:nvPr>
            <p:ph type="title"/>
          </p:nvPr>
        </p:nvSpPr>
        <p:spPr>
          <a:xfrm>
            <a:off x="0" y="684226"/>
            <a:ext cx="8229600" cy="787736"/>
          </a:xfrm>
        </p:spPr>
        <p:txBody>
          <a:bodyPr>
            <a:normAutofit/>
          </a:bodyPr>
          <a:lstStyle/>
          <a:p>
            <a:pPr algn="l"/>
            <a:r>
              <a:rPr lang="en-US" sz="2000" b="1" spc="-5" dirty="0">
                <a:solidFill>
                  <a:srgbClr val="002060"/>
                </a:solidFill>
              </a:rPr>
              <a:t>Semi</a:t>
            </a:r>
            <a:r>
              <a:rPr lang="en-US" sz="2000" b="1" spc="-10" dirty="0">
                <a:solidFill>
                  <a:srgbClr val="002060"/>
                </a:solidFill>
              </a:rPr>
              <a:t>-</a:t>
            </a:r>
            <a:r>
              <a:rPr lang="en-US" sz="2000" b="1" dirty="0">
                <a:solidFill>
                  <a:srgbClr val="002060"/>
                </a:solidFill>
              </a:rPr>
              <a:t>st</a:t>
            </a:r>
            <a:r>
              <a:rPr lang="en-US" sz="2000" b="1" spc="-15" dirty="0">
                <a:solidFill>
                  <a:srgbClr val="002060"/>
                </a:solidFill>
              </a:rPr>
              <a:t>r</a:t>
            </a:r>
            <a:r>
              <a:rPr lang="en-US" sz="2000" b="1" dirty="0">
                <a:solidFill>
                  <a:srgbClr val="002060"/>
                </a:solidFill>
              </a:rPr>
              <a:t>u</a:t>
            </a:r>
            <a:r>
              <a:rPr lang="en-US" sz="2000" b="1" spc="-10" dirty="0">
                <a:solidFill>
                  <a:srgbClr val="002060"/>
                </a:solidFill>
              </a:rPr>
              <a:t>c</a:t>
            </a:r>
            <a:r>
              <a:rPr lang="en-US" sz="2000" b="1" spc="-5" dirty="0">
                <a:solidFill>
                  <a:srgbClr val="002060"/>
                </a:solidFill>
              </a:rPr>
              <a:t>tu</a:t>
            </a:r>
            <a:r>
              <a:rPr lang="en-US" sz="2000" b="1" spc="-15" dirty="0">
                <a:solidFill>
                  <a:srgbClr val="002060"/>
                </a:solidFill>
              </a:rPr>
              <a:t>r</a:t>
            </a:r>
            <a:r>
              <a:rPr lang="en-US" sz="2000" b="1" dirty="0">
                <a:solidFill>
                  <a:srgbClr val="002060"/>
                </a:solidFill>
              </a:rPr>
              <a:t>ed D</a:t>
            </a:r>
            <a:r>
              <a:rPr lang="en-US" sz="2000" b="1" spc="5" dirty="0">
                <a:solidFill>
                  <a:srgbClr val="002060"/>
                </a:solidFill>
              </a:rPr>
              <a:t>a</a:t>
            </a:r>
            <a:r>
              <a:rPr lang="en-US" sz="2000" b="1" spc="-5" dirty="0">
                <a:solidFill>
                  <a:srgbClr val="002060"/>
                </a:solidFill>
              </a:rPr>
              <a:t>ta</a:t>
            </a:r>
            <a:endParaRPr lang="en-US" sz="2000" b="1" dirty="0">
              <a:solidFill>
                <a:srgbClr val="002060"/>
              </a:solidFill>
            </a:endParaRPr>
          </a:p>
        </p:txBody>
      </p:sp>
      <p:sp>
        <p:nvSpPr>
          <p:cNvPr id="19" name="TextBox 18">
            <a:extLst>
              <a:ext uri="{FF2B5EF4-FFF2-40B4-BE49-F238E27FC236}">
                <a16:creationId xmlns:a16="http://schemas.microsoft.com/office/drawing/2014/main" id="{72574FEC-6233-1314-7F84-E4C5C5E6769A}"/>
              </a:ext>
            </a:extLst>
          </p:cNvPr>
          <p:cNvSpPr txBox="1"/>
          <p:nvPr/>
        </p:nvSpPr>
        <p:spPr>
          <a:xfrm>
            <a:off x="25954" y="1362218"/>
            <a:ext cx="4606118" cy="400110"/>
          </a:xfrm>
          <a:prstGeom prst="rect">
            <a:avLst/>
          </a:prstGeom>
          <a:noFill/>
        </p:spPr>
        <p:txBody>
          <a:bodyPr wrap="square">
            <a:spAutoFit/>
          </a:bodyPr>
          <a:lstStyle/>
          <a:p>
            <a:r>
              <a:rPr lang="en-US" sz="2000" b="1" i="0" u="none" strike="noStrike" baseline="0" dirty="0">
                <a:solidFill>
                  <a:schemeClr val="tx2"/>
                </a:solidFill>
                <a:latin typeface="+mj-lt"/>
              </a:rPr>
              <a:t>Characteristics of semi-structured data</a:t>
            </a:r>
            <a:endParaRPr lang="en-US" sz="2000" dirty="0">
              <a:solidFill>
                <a:schemeClr val="tx2"/>
              </a:solidFill>
              <a:latin typeface="+mj-lt"/>
            </a:endParaRPr>
          </a:p>
        </p:txBody>
      </p:sp>
      <p:pic>
        <p:nvPicPr>
          <p:cNvPr id="23" name="Content Placeholder 22">
            <a:extLst>
              <a:ext uri="{FF2B5EF4-FFF2-40B4-BE49-F238E27FC236}">
                <a16:creationId xmlns:a16="http://schemas.microsoft.com/office/drawing/2014/main" id="{25230DE2-F23A-F57C-15C3-B8DB76412497}"/>
              </a:ext>
            </a:extLst>
          </p:cNvPr>
          <p:cNvPicPr>
            <a:picLocks noGrp="1" noChangeAspect="1"/>
          </p:cNvPicPr>
          <p:nvPr>
            <p:ph idx="1"/>
          </p:nvPr>
        </p:nvPicPr>
        <p:blipFill>
          <a:blip r:embed="rId7"/>
          <a:stretch>
            <a:fillRect/>
          </a:stretch>
        </p:blipFill>
        <p:spPr>
          <a:xfrm>
            <a:off x="979747" y="2104743"/>
            <a:ext cx="5442117" cy="3100741"/>
          </a:xfrm>
        </p:spPr>
      </p:pic>
    </p:spTree>
    <p:extLst>
      <p:ext uri="{BB962C8B-B14F-4D97-AF65-F5344CB8AC3E}">
        <p14:creationId xmlns:p14="http://schemas.microsoft.com/office/powerpoint/2010/main" val="19722341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EF01EB-E86A-AA12-FA2A-01FBE842BCE7}"/>
            </a:ext>
          </a:extLst>
        </p:cNvPr>
        <p:cNvGrpSpPr/>
        <p:nvPr/>
      </p:nvGrpSpPr>
      <p:grpSpPr>
        <a:xfrm>
          <a:off x="0" y="0"/>
          <a:ext cx="0" cy="0"/>
          <a:chOff x="0" y="0"/>
          <a:chExt cx="0" cy="0"/>
        </a:xfrm>
      </p:grpSpPr>
      <p:pic>
        <p:nvPicPr>
          <p:cNvPr id="4" name="object 15">
            <a:extLst>
              <a:ext uri="{FF2B5EF4-FFF2-40B4-BE49-F238E27FC236}">
                <a16:creationId xmlns:a16="http://schemas.microsoft.com/office/drawing/2014/main" id="{4C9E4170-F593-B0D7-F883-77017588F5C2}"/>
              </a:ext>
            </a:extLst>
          </p:cNvPr>
          <p:cNvPicPr/>
          <p:nvPr/>
        </p:nvPicPr>
        <p:blipFill>
          <a:blip r:embed="rId2" cstate="print"/>
          <a:stretch>
            <a:fillRect/>
          </a:stretch>
        </p:blipFill>
        <p:spPr>
          <a:xfrm>
            <a:off x="4572" y="81866"/>
            <a:ext cx="2324441" cy="652271"/>
          </a:xfrm>
          <a:prstGeom prst="rect">
            <a:avLst/>
          </a:prstGeom>
        </p:spPr>
      </p:pic>
      <p:grpSp>
        <p:nvGrpSpPr>
          <p:cNvPr id="5" name="Group 11">
            <a:extLst>
              <a:ext uri="{FF2B5EF4-FFF2-40B4-BE49-F238E27FC236}">
                <a16:creationId xmlns:a16="http://schemas.microsoft.com/office/drawing/2014/main" id="{F50F5B9C-4B25-F9F1-C233-77A8A8C21160}"/>
              </a:ext>
            </a:extLst>
          </p:cNvPr>
          <p:cNvGrpSpPr>
            <a:grpSpLocks/>
          </p:cNvGrpSpPr>
          <p:nvPr/>
        </p:nvGrpSpPr>
        <p:grpSpPr bwMode="auto">
          <a:xfrm>
            <a:off x="6470725" y="99863"/>
            <a:ext cx="1183803" cy="787736"/>
            <a:chOff x="0" y="0"/>
            <a:chExt cx="1110192" cy="778933"/>
          </a:xfrm>
        </p:grpSpPr>
        <p:pic>
          <p:nvPicPr>
            <p:cNvPr id="6" name="Picture 2">
              <a:extLst>
                <a:ext uri="{FF2B5EF4-FFF2-40B4-BE49-F238E27FC236}">
                  <a16:creationId xmlns:a16="http://schemas.microsoft.com/office/drawing/2014/main" id="{6B09BFD6-AFCF-8C30-8DB8-4385FEFEBDF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110192" cy="7789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3" descr="aja-uk_iso-9001_2015">
              <a:extLst>
                <a:ext uri="{FF2B5EF4-FFF2-40B4-BE49-F238E27FC236}">
                  <a16:creationId xmlns:a16="http://schemas.microsoft.com/office/drawing/2014/main" id="{0E0CE9E9-D210-EDC2-8F9F-E2AF97A65228}"/>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l="49130" t="2490"/>
            <a:stretch>
              <a:fillRect/>
            </a:stretch>
          </p:blipFill>
          <p:spPr bwMode="auto">
            <a:xfrm>
              <a:off x="95250" y="116417"/>
              <a:ext cx="360527" cy="499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029" name="Picture 1">
            <a:extLst>
              <a:ext uri="{FF2B5EF4-FFF2-40B4-BE49-F238E27FC236}">
                <a16:creationId xmlns:a16="http://schemas.microsoft.com/office/drawing/2014/main" id="{DBD2979B-30B4-4573-ECE1-4F662C0983F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12020" y="127100"/>
            <a:ext cx="936104" cy="791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0" name="Picture 6" descr="CSE Data science logo-01">
            <a:extLst>
              <a:ext uri="{FF2B5EF4-FFF2-40B4-BE49-F238E27FC236}">
                <a16:creationId xmlns:a16="http://schemas.microsoft.com/office/drawing/2014/main" id="{3F98609A-891E-38A5-7424-80514EDDDB54}"/>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812360" y="56804"/>
            <a:ext cx="792088" cy="792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0" name="object 16">
            <a:extLst>
              <a:ext uri="{FF2B5EF4-FFF2-40B4-BE49-F238E27FC236}">
                <a16:creationId xmlns:a16="http://schemas.microsoft.com/office/drawing/2014/main" id="{58C1E5AA-FC3A-5D03-C458-7D021172DBFE}"/>
              </a:ext>
            </a:extLst>
          </p:cNvPr>
          <p:cNvGrpSpPr/>
          <p:nvPr/>
        </p:nvGrpSpPr>
        <p:grpSpPr>
          <a:xfrm>
            <a:off x="0" y="6301834"/>
            <a:ext cx="9055735" cy="424180"/>
            <a:chOff x="82296" y="6440423"/>
            <a:chExt cx="9055735" cy="424180"/>
          </a:xfrm>
        </p:grpSpPr>
        <p:sp>
          <p:nvSpPr>
            <p:cNvPr id="11" name="object 17">
              <a:extLst>
                <a:ext uri="{FF2B5EF4-FFF2-40B4-BE49-F238E27FC236}">
                  <a16:creationId xmlns:a16="http://schemas.microsoft.com/office/drawing/2014/main" id="{94EBC5DE-F510-8920-4486-44AF9453BB9D}"/>
                </a:ext>
              </a:extLst>
            </p:cNvPr>
            <p:cNvSpPr/>
            <p:nvPr/>
          </p:nvSpPr>
          <p:spPr>
            <a:xfrm>
              <a:off x="86868" y="6444995"/>
              <a:ext cx="9046845" cy="414655"/>
            </a:xfrm>
            <a:custGeom>
              <a:avLst/>
              <a:gdLst/>
              <a:ahLst/>
              <a:cxnLst/>
              <a:rect l="l" t="t" r="r" b="b"/>
              <a:pathLst>
                <a:path w="9046845" h="414654">
                  <a:moveTo>
                    <a:pt x="9046464" y="0"/>
                  </a:moveTo>
                  <a:lnTo>
                    <a:pt x="0" y="0"/>
                  </a:lnTo>
                  <a:lnTo>
                    <a:pt x="0" y="414527"/>
                  </a:lnTo>
                  <a:lnTo>
                    <a:pt x="9046464" y="414527"/>
                  </a:lnTo>
                  <a:lnTo>
                    <a:pt x="9046464" y="0"/>
                  </a:lnTo>
                  <a:close/>
                </a:path>
              </a:pathLst>
            </a:custGeom>
            <a:solidFill>
              <a:srgbClr val="001F5F"/>
            </a:solidFill>
          </p:spPr>
          <p:txBody>
            <a:bodyPr wrap="square" lIns="0" tIns="0" rIns="0" bIns="0" rtlCol="0"/>
            <a:lstStyle/>
            <a:p>
              <a:endParaRPr/>
            </a:p>
          </p:txBody>
        </p:sp>
        <p:sp>
          <p:nvSpPr>
            <p:cNvPr id="12" name="object 18">
              <a:extLst>
                <a:ext uri="{FF2B5EF4-FFF2-40B4-BE49-F238E27FC236}">
                  <a16:creationId xmlns:a16="http://schemas.microsoft.com/office/drawing/2014/main" id="{7F1367B3-8CF8-1252-323B-2CE588B01E36}"/>
                </a:ext>
              </a:extLst>
            </p:cNvPr>
            <p:cNvSpPr/>
            <p:nvPr/>
          </p:nvSpPr>
          <p:spPr>
            <a:xfrm>
              <a:off x="86868" y="6444995"/>
              <a:ext cx="9046845" cy="414655"/>
            </a:xfrm>
            <a:custGeom>
              <a:avLst/>
              <a:gdLst/>
              <a:ahLst/>
              <a:cxnLst/>
              <a:rect l="l" t="t" r="r" b="b"/>
              <a:pathLst>
                <a:path w="9046845" h="414654">
                  <a:moveTo>
                    <a:pt x="0" y="414527"/>
                  </a:moveTo>
                  <a:lnTo>
                    <a:pt x="9046464" y="414527"/>
                  </a:lnTo>
                  <a:lnTo>
                    <a:pt x="9046464" y="0"/>
                  </a:lnTo>
                  <a:lnTo>
                    <a:pt x="0" y="0"/>
                  </a:lnTo>
                  <a:lnTo>
                    <a:pt x="0" y="414527"/>
                  </a:lnTo>
                  <a:close/>
                </a:path>
              </a:pathLst>
            </a:custGeom>
            <a:ln w="9144">
              <a:solidFill>
                <a:srgbClr val="000000"/>
              </a:solidFill>
            </a:ln>
          </p:spPr>
          <p:txBody>
            <a:bodyPr wrap="square" lIns="0" tIns="0" rIns="0" bIns="0" rtlCol="0"/>
            <a:lstStyle/>
            <a:p>
              <a:endParaRPr/>
            </a:p>
          </p:txBody>
        </p:sp>
      </p:grpSp>
      <p:sp>
        <p:nvSpPr>
          <p:cNvPr id="13" name="object 19">
            <a:extLst>
              <a:ext uri="{FF2B5EF4-FFF2-40B4-BE49-F238E27FC236}">
                <a16:creationId xmlns:a16="http://schemas.microsoft.com/office/drawing/2014/main" id="{D577CDA3-4BF0-33B6-02DF-1D995DC1699D}"/>
              </a:ext>
            </a:extLst>
          </p:cNvPr>
          <p:cNvSpPr txBox="1"/>
          <p:nvPr/>
        </p:nvSpPr>
        <p:spPr>
          <a:xfrm>
            <a:off x="2140946" y="6381328"/>
            <a:ext cx="4653915" cy="351378"/>
          </a:xfrm>
          <a:prstGeom prst="rect">
            <a:avLst/>
          </a:prstGeom>
        </p:spPr>
        <p:txBody>
          <a:bodyPr vert="horz" wrap="square" lIns="0" tIns="12700" rIns="0" bIns="0" rtlCol="0">
            <a:spAutoFit/>
          </a:bodyPr>
          <a:lstStyle/>
          <a:p>
            <a:pPr marL="12700" algn="ctr">
              <a:lnSpc>
                <a:spcPct val="100000"/>
              </a:lnSpc>
              <a:spcBef>
                <a:spcPts val="100"/>
              </a:spcBef>
            </a:pPr>
            <a:r>
              <a:rPr sz="2200" spc="-5" dirty="0">
                <a:solidFill>
                  <a:srgbClr val="FFFFFF"/>
                </a:solidFill>
                <a:latin typeface="Times New Roman"/>
                <a:cs typeface="Times New Roman"/>
              </a:rPr>
              <a:t>Department</a:t>
            </a:r>
            <a:r>
              <a:rPr sz="2200" spc="30" dirty="0">
                <a:solidFill>
                  <a:srgbClr val="FFFFFF"/>
                </a:solidFill>
                <a:latin typeface="Times New Roman"/>
                <a:cs typeface="Times New Roman"/>
              </a:rPr>
              <a:t> </a:t>
            </a:r>
            <a:r>
              <a:rPr sz="2200" spc="5" dirty="0">
                <a:solidFill>
                  <a:srgbClr val="FFFFFF"/>
                </a:solidFill>
                <a:latin typeface="Times New Roman"/>
                <a:cs typeface="Times New Roman"/>
              </a:rPr>
              <a:t>of</a:t>
            </a:r>
            <a:r>
              <a:rPr lang="en-US" sz="2200" spc="5" dirty="0">
                <a:solidFill>
                  <a:srgbClr val="FFFFFF"/>
                </a:solidFill>
                <a:latin typeface="Times New Roman"/>
                <a:cs typeface="Times New Roman"/>
              </a:rPr>
              <a:t> CSE- Data Science</a:t>
            </a:r>
            <a:endParaRPr sz="2200" dirty="0">
              <a:latin typeface="Times New Roman"/>
              <a:cs typeface="Times New Roman"/>
            </a:endParaRPr>
          </a:p>
        </p:txBody>
      </p:sp>
      <p:sp>
        <p:nvSpPr>
          <p:cNvPr id="8" name="Content Placeholder 7">
            <a:extLst>
              <a:ext uri="{FF2B5EF4-FFF2-40B4-BE49-F238E27FC236}">
                <a16:creationId xmlns:a16="http://schemas.microsoft.com/office/drawing/2014/main" id="{7DC99090-75DE-0A50-5673-080CDA80EA6E}"/>
              </a:ext>
            </a:extLst>
          </p:cNvPr>
          <p:cNvSpPr>
            <a:spLocks noGrp="1"/>
          </p:cNvSpPr>
          <p:nvPr>
            <p:ph idx="1"/>
          </p:nvPr>
        </p:nvSpPr>
        <p:spPr>
          <a:xfrm>
            <a:off x="107504" y="1062374"/>
            <a:ext cx="9031924" cy="5358787"/>
          </a:xfrm>
        </p:spPr>
        <p:txBody>
          <a:bodyPr>
            <a:normAutofit/>
          </a:bodyPr>
          <a:lstStyle/>
          <a:p>
            <a:pPr marL="0" indent="0" algn="just">
              <a:lnSpc>
                <a:spcPct val="150000"/>
              </a:lnSpc>
              <a:spcBef>
                <a:spcPts val="0"/>
              </a:spcBef>
              <a:buNone/>
            </a:pPr>
            <a:r>
              <a:rPr lang="en-US" sz="1800" b="1" i="0" u="none" strike="noStrike" baseline="0" dirty="0">
                <a:solidFill>
                  <a:schemeClr val="tx2"/>
                </a:solidFill>
                <a:latin typeface="+mj-lt"/>
              </a:rPr>
              <a:t>Sources of Semi-Structured Data</a:t>
            </a:r>
            <a:endParaRPr lang="en-US" sz="2000" b="1" dirty="0">
              <a:solidFill>
                <a:schemeClr val="tx2"/>
              </a:solidFill>
              <a:latin typeface="+mj-lt"/>
            </a:endParaRPr>
          </a:p>
        </p:txBody>
      </p:sp>
      <p:pic>
        <p:nvPicPr>
          <p:cNvPr id="17" name="Content Placeholder 16">
            <a:extLst>
              <a:ext uri="{FF2B5EF4-FFF2-40B4-BE49-F238E27FC236}">
                <a16:creationId xmlns:a16="http://schemas.microsoft.com/office/drawing/2014/main" id="{6F94224B-92C3-06C6-9031-5662F0ECFFAC}"/>
              </a:ext>
            </a:extLst>
          </p:cNvPr>
          <p:cNvPicPr>
            <a:picLocks noChangeAspect="1"/>
          </p:cNvPicPr>
          <p:nvPr/>
        </p:nvPicPr>
        <p:blipFill>
          <a:blip r:embed="rId7"/>
          <a:srcRect l="5337"/>
          <a:stretch/>
        </p:blipFill>
        <p:spPr>
          <a:xfrm>
            <a:off x="1393467" y="1721941"/>
            <a:ext cx="5563256" cy="3048000"/>
          </a:xfrm>
          <a:prstGeom prst="rect">
            <a:avLst/>
          </a:prstGeom>
        </p:spPr>
      </p:pic>
    </p:spTree>
    <p:extLst>
      <p:ext uri="{BB962C8B-B14F-4D97-AF65-F5344CB8AC3E}">
        <p14:creationId xmlns:p14="http://schemas.microsoft.com/office/powerpoint/2010/main" val="36715480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039342-B38B-6E17-5502-87D7267D50DD}"/>
            </a:ext>
          </a:extLst>
        </p:cNvPr>
        <p:cNvGrpSpPr/>
        <p:nvPr/>
      </p:nvGrpSpPr>
      <p:grpSpPr>
        <a:xfrm>
          <a:off x="0" y="0"/>
          <a:ext cx="0" cy="0"/>
          <a:chOff x="0" y="0"/>
          <a:chExt cx="0" cy="0"/>
        </a:xfrm>
      </p:grpSpPr>
      <p:pic>
        <p:nvPicPr>
          <p:cNvPr id="4" name="object 15">
            <a:extLst>
              <a:ext uri="{FF2B5EF4-FFF2-40B4-BE49-F238E27FC236}">
                <a16:creationId xmlns:a16="http://schemas.microsoft.com/office/drawing/2014/main" id="{9B0DA7F7-A06B-271E-85ED-1A031F5CAA2B}"/>
              </a:ext>
            </a:extLst>
          </p:cNvPr>
          <p:cNvPicPr/>
          <p:nvPr/>
        </p:nvPicPr>
        <p:blipFill>
          <a:blip r:embed="rId2" cstate="print"/>
          <a:stretch>
            <a:fillRect/>
          </a:stretch>
        </p:blipFill>
        <p:spPr>
          <a:xfrm>
            <a:off x="4572" y="81866"/>
            <a:ext cx="2324441" cy="652271"/>
          </a:xfrm>
          <a:prstGeom prst="rect">
            <a:avLst/>
          </a:prstGeom>
        </p:spPr>
      </p:pic>
      <p:grpSp>
        <p:nvGrpSpPr>
          <p:cNvPr id="5" name="Group 11">
            <a:extLst>
              <a:ext uri="{FF2B5EF4-FFF2-40B4-BE49-F238E27FC236}">
                <a16:creationId xmlns:a16="http://schemas.microsoft.com/office/drawing/2014/main" id="{AF9CE3CC-86FA-2F41-D96B-7D4661AC434F}"/>
              </a:ext>
            </a:extLst>
          </p:cNvPr>
          <p:cNvGrpSpPr>
            <a:grpSpLocks/>
          </p:cNvGrpSpPr>
          <p:nvPr/>
        </p:nvGrpSpPr>
        <p:grpSpPr bwMode="auto">
          <a:xfrm>
            <a:off x="6470725" y="99863"/>
            <a:ext cx="1183803" cy="787736"/>
            <a:chOff x="0" y="0"/>
            <a:chExt cx="1110192" cy="778933"/>
          </a:xfrm>
        </p:grpSpPr>
        <p:pic>
          <p:nvPicPr>
            <p:cNvPr id="6" name="Picture 2">
              <a:extLst>
                <a:ext uri="{FF2B5EF4-FFF2-40B4-BE49-F238E27FC236}">
                  <a16:creationId xmlns:a16="http://schemas.microsoft.com/office/drawing/2014/main" id="{498B823B-0A94-B272-F990-9DC2730F38C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110192" cy="7789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3" descr="aja-uk_iso-9001_2015">
              <a:extLst>
                <a:ext uri="{FF2B5EF4-FFF2-40B4-BE49-F238E27FC236}">
                  <a16:creationId xmlns:a16="http://schemas.microsoft.com/office/drawing/2014/main" id="{CCB2A460-CB75-196A-72FB-1519F82D57A2}"/>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l="49130" t="2490"/>
            <a:stretch>
              <a:fillRect/>
            </a:stretch>
          </p:blipFill>
          <p:spPr bwMode="auto">
            <a:xfrm>
              <a:off x="95250" y="116417"/>
              <a:ext cx="360527" cy="499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029" name="Picture 1">
            <a:extLst>
              <a:ext uri="{FF2B5EF4-FFF2-40B4-BE49-F238E27FC236}">
                <a16:creationId xmlns:a16="http://schemas.microsoft.com/office/drawing/2014/main" id="{3C43AAEE-7DBA-7B5E-1EE4-AB219BD12D7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12020" y="127100"/>
            <a:ext cx="936104" cy="791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0" name="Picture 6" descr="CSE Data science logo-01">
            <a:extLst>
              <a:ext uri="{FF2B5EF4-FFF2-40B4-BE49-F238E27FC236}">
                <a16:creationId xmlns:a16="http://schemas.microsoft.com/office/drawing/2014/main" id="{95B7D4D9-83D1-A687-B736-A467B0E97059}"/>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812360" y="56804"/>
            <a:ext cx="792088" cy="792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0" name="object 16">
            <a:extLst>
              <a:ext uri="{FF2B5EF4-FFF2-40B4-BE49-F238E27FC236}">
                <a16:creationId xmlns:a16="http://schemas.microsoft.com/office/drawing/2014/main" id="{59D8D7CA-110F-429A-A5F7-39434A2D1483}"/>
              </a:ext>
            </a:extLst>
          </p:cNvPr>
          <p:cNvGrpSpPr/>
          <p:nvPr/>
        </p:nvGrpSpPr>
        <p:grpSpPr>
          <a:xfrm>
            <a:off x="0" y="6301834"/>
            <a:ext cx="9055735" cy="424180"/>
            <a:chOff x="82296" y="6440423"/>
            <a:chExt cx="9055735" cy="424180"/>
          </a:xfrm>
        </p:grpSpPr>
        <p:sp>
          <p:nvSpPr>
            <p:cNvPr id="11" name="object 17">
              <a:extLst>
                <a:ext uri="{FF2B5EF4-FFF2-40B4-BE49-F238E27FC236}">
                  <a16:creationId xmlns:a16="http://schemas.microsoft.com/office/drawing/2014/main" id="{6ADDD23C-AA29-2915-707A-9F95D563ACEF}"/>
                </a:ext>
              </a:extLst>
            </p:cNvPr>
            <p:cNvSpPr/>
            <p:nvPr/>
          </p:nvSpPr>
          <p:spPr>
            <a:xfrm>
              <a:off x="86868" y="6444995"/>
              <a:ext cx="9046845" cy="414655"/>
            </a:xfrm>
            <a:custGeom>
              <a:avLst/>
              <a:gdLst/>
              <a:ahLst/>
              <a:cxnLst/>
              <a:rect l="l" t="t" r="r" b="b"/>
              <a:pathLst>
                <a:path w="9046845" h="414654">
                  <a:moveTo>
                    <a:pt x="9046464" y="0"/>
                  </a:moveTo>
                  <a:lnTo>
                    <a:pt x="0" y="0"/>
                  </a:lnTo>
                  <a:lnTo>
                    <a:pt x="0" y="414527"/>
                  </a:lnTo>
                  <a:lnTo>
                    <a:pt x="9046464" y="414527"/>
                  </a:lnTo>
                  <a:lnTo>
                    <a:pt x="9046464" y="0"/>
                  </a:lnTo>
                  <a:close/>
                </a:path>
              </a:pathLst>
            </a:custGeom>
            <a:solidFill>
              <a:srgbClr val="001F5F"/>
            </a:solidFill>
          </p:spPr>
          <p:txBody>
            <a:bodyPr wrap="square" lIns="0" tIns="0" rIns="0" bIns="0" rtlCol="0"/>
            <a:lstStyle/>
            <a:p>
              <a:endParaRPr/>
            </a:p>
          </p:txBody>
        </p:sp>
        <p:sp>
          <p:nvSpPr>
            <p:cNvPr id="12" name="object 18">
              <a:extLst>
                <a:ext uri="{FF2B5EF4-FFF2-40B4-BE49-F238E27FC236}">
                  <a16:creationId xmlns:a16="http://schemas.microsoft.com/office/drawing/2014/main" id="{0BC49013-FC5D-0219-D176-023C93A0C7FA}"/>
                </a:ext>
              </a:extLst>
            </p:cNvPr>
            <p:cNvSpPr/>
            <p:nvPr/>
          </p:nvSpPr>
          <p:spPr>
            <a:xfrm>
              <a:off x="86868" y="6444995"/>
              <a:ext cx="9046845" cy="414655"/>
            </a:xfrm>
            <a:custGeom>
              <a:avLst/>
              <a:gdLst/>
              <a:ahLst/>
              <a:cxnLst/>
              <a:rect l="l" t="t" r="r" b="b"/>
              <a:pathLst>
                <a:path w="9046845" h="414654">
                  <a:moveTo>
                    <a:pt x="0" y="414527"/>
                  </a:moveTo>
                  <a:lnTo>
                    <a:pt x="9046464" y="414527"/>
                  </a:lnTo>
                  <a:lnTo>
                    <a:pt x="9046464" y="0"/>
                  </a:lnTo>
                  <a:lnTo>
                    <a:pt x="0" y="0"/>
                  </a:lnTo>
                  <a:lnTo>
                    <a:pt x="0" y="414527"/>
                  </a:lnTo>
                  <a:close/>
                </a:path>
              </a:pathLst>
            </a:custGeom>
            <a:ln w="9144">
              <a:solidFill>
                <a:srgbClr val="000000"/>
              </a:solidFill>
            </a:ln>
          </p:spPr>
          <p:txBody>
            <a:bodyPr wrap="square" lIns="0" tIns="0" rIns="0" bIns="0" rtlCol="0"/>
            <a:lstStyle/>
            <a:p>
              <a:endParaRPr/>
            </a:p>
          </p:txBody>
        </p:sp>
      </p:grpSp>
      <p:sp>
        <p:nvSpPr>
          <p:cNvPr id="13" name="object 19">
            <a:extLst>
              <a:ext uri="{FF2B5EF4-FFF2-40B4-BE49-F238E27FC236}">
                <a16:creationId xmlns:a16="http://schemas.microsoft.com/office/drawing/2014/main" id="{2121A72E-83E8-D784-CC33-DB39A05CF5A5}"/>
              </a:ext>
            </a:extLst>
          </p:cNvPr>
          <p:cNvSpPr txBox="1"/>
          <p:nvPr/>
        </p:nvSpPr>
        <p:spPr>
          <a:xfrm>
            <a:off x="2140946" y="6381328"/>
            <a:ext cx="4653915" cy="351378"/>
          </a:xfrm>
          <a:prstGeom prst="rect">
            <a:avLst/>
          </a:prstGeom>
        </p:spPr>
        <p:txBody>
          <a:bodyPr vert="horz" wrap="square" lIns="0" tIns="12700" rIns="0" bIns="0" rtlCol="0">
            <a:spAutoFit/>
          </a:bodyPr>
          <a:lstStyle/>
          <a:p>
            <a:pPr marL="12700" algn="ctr">
              <a:lnSpc>
                <a:spcPct val="100000"/>
              </a:lnSpc>
              <a:spcBef>
                <a:spcPts val="100"/>
              </a:spcBef>
            </a:pPr>
            <a:r>
              <a:rPr sz="2200" spc="-5" dirty="0">
                <a:solidFill>
                  <a:srgbClr val="FFFFFF"/>
                </a:solidFill>
                <a:latin typeface="Times New Roman"/>
                <a:cs typeface="Times New Roman"/>
              </a:rPr>
              <a:t>Department</a:t>
            </a:r>
            <a:r>
              <a:rPr sz="2200" spc="30" dirty="0">
                <a:solidFill>
                  <a:srgbClr val="FFFFFF"/>
                </a:solidFill>
                <a:latin typeface="Times New Roman"/>
                <a:cs typeface="Times New Roman"/>
              </a:rPr>
              <a:t> </a:t>
            </a:r>
            <a:r>
              <a:rPr sz="2200" spc="5" dirty="0">
                <a:solidFill>
                  <a:srgbClr val="FFFFFF"/>
                </a:solidFill>
                <a:latin typeface="Times New Roman"/>
                <a:cs typeface="Times New Roman"/>
              </a:rPr>
              <a:t>of</a:t>
            </a:r>
            <a:r>
              <a:rPr lang="en-US" sz="2200" spc="5" dirty="0">
                <a:solidFill>
                  <a:srgbClr val="FFFFFF"/>
                </a:solidFill>
                <a:latin typeface="Times New Roman"/>
                <a:cs typeface="Times New Roman"/>
              </a:rPr>
              <a:t> CSE- Data Science</a:t>
            </a:r>
            <a:endParaRPr sz="2200" dirty="0">
              <a:latin typeface="Times New Roman"/>
              <a:cs typeface="Times New Roman"/>
            </a:endParaRPr>
          </a:p>
        </p:txBody>
      </p:sp>
      <p:sp>
        <p:nvSpPr>
          <p:cNvPr id="2" name="Title 1">
            <a:extLst>
              <a:ext uri="{FF2B5EF4-FFF2-40B4-BE49-F238E27FC236}">
                <a16:creationId xmlns:a16="http://schemas.microsoft.com/office/drawing/2014/main" id="{A4DF81A4-7717-129B-8D76-76ABD6527D15}"/>
              </a:ext>
            </a:extLst>
          </p:cNvPr>
          <p:cNvSpPr>
            <a:spLocks noGrp="1"/>
          </p:cNvSpPr>
          <p:nvPr>
            <p:ph type="title"/>
          </p:nvPr>
        </p:nvSpPr>
        <p:spPr>
          <a:xfrm>
            <a:off x="0" y="589531"/>
            <a:ext cx="8892480" cy="857207"/>
          </a:xfrm>
        </p:spPr>
        <p:txBody>
          <a:bodyPr>
            <a:normAutofit/>
          </a:bodyPr>
          <a:lstStyle/>
          <a:p>
            <a:pPr algn="l"/>
            <a:r>
              <a:rPr lang="en-US" sz="2000" b="1" i="0" u="none" strike="noStrike" baseline="0" dirty="0">
                <a:solidFill>
                  <a:srgbClr val="002060"/>
                </a:solidFill>
              </a:rPr>
              <a:t>Unstructured Data</a:t>
            </a:r>
            <a:endParaRPr lang="en-US" sz="2000" b="1" dirty="0">
              <a:solidFill>
                <a:srgbClr val="002060"/>
              </a:solidFill>
            </a:endParaRPr>
          </a:p>
        </p:txBody>
      </p:sp>
      <p:sp>
        <p:nvSpPr>
          <p:cNvPr id="9" name="Content Placeholder 8">
            <a:extLst>
              <a:ext uri="{FF2B5EF4-FFF2-40B4-BE49-F238E27FC236}">
                <a16:creationId xmlns:a16="http://schemas.microsoft.com/office/drawing/2014/main" id="{B34BA55F-D683-4B5D-F029-5097A1EFD49A}"/>
              </a:ext>
            </a:extLst>
          </p:cNvPr>
          <p:cNvSpPr>
            <a:spLocks noGrp="1"/>
          </p:cNvSpPr>
          <p:nvPr>
            <p:ph idx="1"/>
          </p:nvPr>
        </p:nvSpPr>
        <p:spPr>
          <a:xfrm>
            <a:off x="136104" y="1290765"/>
            <a:ext cx="8784976" cy="4835398"/>
          </a:xfrm>
        </p:spPr>
        <p:txBody>
          <a:bodyPr>
            <a:normAutofit/>
          </a:bodyPr>
          <a:lstStyle/>
          <a:p>
            <a:pPr marL="0" indent="0">
              <a:buNone/>
            </a:pPr>
            <a:r>
              <a:rPr lang="en-US" sz="2000" b="1" spc="-5" dirty="0">
                <a:solidFill>
                  <a:schemeClr val="tx2"/>
                </a:solidFill>
              </a:rPr>
              <a:t>Sou</a:t>
            </a:r>
            <a:r>
              <a:rPr lang="en-US" sz="2000" b="1" spc="-15" dirty="0">
                <a:solidFill>
                  <a:schemeClr val="tx2"/>
                </a:solidFill>
              </a:rPr>
              <a:t>r</a:t>
            </a:r>
            <a:r>
              <a:rPr lang="en-US" sz="2000" b="1" spc="-5" dirty="0">
                <a:solidFill>
                  <a:schemeClr val="tx2"/>
                </a:solidFill>
              </a:rPr>
              <a:t>ces</a:t>
            </a:r>
            <a:r>
              <a:rPr lang="en-US" sz="2000" b="1" dirty="0">
                <a:solidFill>
                  <a:schemeClr val="tx2"/>
                </a:solidFill>
              </a:rPr>
              <a:t> </a:t>
            </a:r>
            <a:r>
              <a:rPr lang="en-US" sz="2000" b="1" spc="-5" dirty="0">
                <a:solidFill>
                  <a:schemeClr val="tx2"/>
                </a:solidFill>
              </a:rPr>
              <a:t>of</a:t>
            </a:r>
            <a:r>
              <a:rPr lang="en-US" sz="2000" b="1" spc="5" dirty="0">
                <a:solidFill>
                  <a:schemeClr val="tx2"/>
                </a:solidFill>
              </a:rPr>
              <a:t> </a:t>
            </a:r>
            <a:r>
              <a:rPr lang="en-US" sz="2000" b="1" dirty="0">
                <a:solidFill>
                  <a:schemeClr val="tx2"/>
                </a:solidFill>
              </a:rPr>
              <a:t>Unstr</a:t>
            </a:r>
            <a:r>
              <a:rPr lang="en-US" sz="2000" b="1" spc="-15" dirty="0">
                <a:solidFill>
                  <a:schemeClr val="tx2"/>
                </a:solidFill>
              </a:rPr>
              <a:t>u</a:t>
            </a:r>
            <a:r>
              <a:rPr lang="en-US" sz="2000" b="1" dirty="0">
                <a:solidFill>
                  <a:schemeClr val="tx2"/>
                </a:solidFill>
              </a:rPr>
              <a:t>c</a:t>
            </a:r>
            <a:r>
              <a:rPr lang="en-US" sz="2000" b="1" spc="-10" dirty="0">
                <a:solidFill>
                  <a:schemeClr val="tx2"/>
                </a:solidFill>
              </a:rPr>
              <a:t>t</a:t>
            </a:r>
            <a:r>
              <a:rPr lang="en-US" sz="2000" b="1" dirty="0">
                <a:solidFill>
                  <a:schemeClr val="tx2"/>
                </a:solidFill>
              </a:rPr>
              <a:t>u</a:t>
            </a:r>
            <a:r>
              <a:rPr lang="en-US" sz="2000" b="1" spc="-10" dirty="0">
                <a:solidFill>
                  <a:schemeClr val="tx2"/>
                </a:solidFill>
              </a:rPr>
              <a:t>r</a:t>
            </a:r>
            <a:r>
              <a:rPr lang="en-US" sz="2000" b="1" spc="-5" dirty="0">
                <a:solidFill>
                  <a:schemeClr val="tx2"/>
                </a:solidFill>
              </a:rPr>
              <a:t>ed</a:t>
            </a:r>
            <a:r>
              <a:rPr lang="en-US" sz="2000" b="1" dirty="0">
                <a:solidFill>
                  <a:schemeClr val="tx2"/>
                </a:solidFill>
              </a:rPr>
              <a:t> </a:t>
            </a:r>
            <a:r>
              <a:rPr lang="en-US" sz="2000" b="1" spc="-5" dirty="0">
                <a:solidFill>
                  <a:schemeClr val="tx2"/>
                </a:solidFill>
              </a:rPr>
              <a:t>Data   </a:t>
            </a:r>
          </a:p>
          <a:p>
            <a:pPr marL="0" indent="0">
              <a:buNone/>
            </a:pPr>
            <a:endParaRPr lang="en-US" sz="2000" b="1" dirty="0">
              <a:solidFill>
                <a:schemeClr val="tx2"/>
              </a:solidFill>
            </a:endParaRPr>
          </a:p>
        </p:txBody>
      </p:sp>
      <p:pic>
        <p:nvPicPr>
          <p:cNvPr id="15" name="Picture 14">
            <a:extLst>
              <a:ext uri="{FF2B5EF4-FFF2-40B4-BE49-F238E27FC236}">
                <a16:creationId xmlns:a16="http://schemas.microsoft.com/office/drawing/2014/main" id="{D3FF8905-B0AE-0542-6494-8066FA2175F4}"/>
              </a:ext>
            </a:extLst>
          </p:cNvPr>
          <p:cNvPicPr>
            <a:picLocks noChangeAspect="1"/>
          </p:cNvPicPr>
          <p:nvPr/>
        </p:nvPicPr>
        <p:blipFill>
          <a:blip r:embed="rId7"/>
          <a:stretch>
            <a:fillRect/>
          </a:stretch>
        </p:blipFill>
        <p:spPr>
          <a:xfrm>
            <a:off x="838374" y="1866449"/>
            <a:ext cx="3744416" cy="4153071"/>
          </a:xfrm>
          <a:prstGeom prst="rect">
            <a:avLst/>
          </a:prstGeom>
        </p:spPr>
      </p:pic>
    </p:spTree>
    <p:extLst>
      <p:ext uri="{BB962C8B-B14F-4D97-AF65-F5344CB8AC3E}">
        <p14:creationId xmlns:p14="http://schemas.microsoft.com/office/powerpoint/2010/main" val="320351421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8B899D-4E5C-E69C-B4B0-A747639C57A4}"/>
            </a:ext>
          </a:extLst>
        </p:cNvPr>
        <p:cNvGrpSpPr/>
        <p:nvPr/>
      </p:nvGrpSpPr>
      <p:grpSpPr>
        <a:xfrm>
          <a:off x="0" y="0"/>
          <a:ext cx="0" cy="0"/>
          <a:chOff x="0" y="0"/>
          <a:chExt cx="0" cy="0"/>
        </a:xfrm>
      </p:grpSpPr>
      <p:pic>
        <p:nvPicPr>
          <p:cNvPr id="4" name="object 15">
            <a:extLst>
              <a:ext uri="{FF2B5EF4-FFF2-40B4-BE49-F238E27FC236}">
                <a16:creationId xmlns:a16="http://schemas.microsoft.com/office/drawing/2014/main" id="{B15B700C-7366-76F6-6A9C-1754A6AD3572}"/>
              </a:ext>
            </a:extLst>
          </p:cNvPr>
          <p:cNvPicPr/>
          <p:nvPr/>
        </p:nvPicPr>
        <p:blipFill>
          <a:blip r:embed="rId2" cstate="print"/>
          <a:stretch>
            <a:fillRect/>
          </a:stretch>
        </p:blipFill>
        <p:spPr>
          <a:xfrm>
            <a:off x="4572" y="81866"/>
            <a:ext cx="2324441" cy="652271"/>
          </a:xfrm>
          <a:prstGeom prst="rect">
            <a:avLst/>
          </a:prstGeom>
        </p:spPr>
      </p:pic>
      <p:grpSp>
        <p:nvGrpSpPr>
          <p:cNvPr id="5" name="Group 11">
            <a:extLst>
              <a:ext uri="{FF2B5EF4-FFF2-40B4-BE49-F238E27FC236}">
                <a16:creationId xmlns:a16="http://schemas.microsoft.com/office/drawing/2014/main" id="{E20A795E-A00B-F2CA-BC7A-97F98CD620B6}"/>
              </a:ext>
            </a:extLst>
          </p:cNvPr>
          <p:cNvGrpSpPr>
            <a:grpSpLocks/>
          </p:cNvGrpSpPr>
          <p:nvPr/>
        </p:nvGrpSpPr>
        <p:grpSpPr bwMode="auto">
          <a:xfrm>
            <a:off x="6470725" y="99863"/>
            <a:ext cx="1183803" cy="787736"/>
            <a:chOff x="0" y="0"/>
            <a:chExt cx="1110192" cy="778933"/>
          </a:xfrm>
        </p:grpSpPr>
        <p:pic>
          <p:nvPicPr>
            <p:cNvPr id="6" name="Picture 2">
              <a:extLst>
                <a:ext uri="{FF2B5EF4-FFF2-40B4-BE49-F238E27FC236}">
                  <a16:creationId xmlns:a16="http://schemas.microsoft.com/office/drawing/2014/main" id="{79594C94-8A24-ED91-1CA5-F09E812A28C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110192" cy="7789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3" descr="aja-uk_iso-9001_2015">
              <a:extLst>
                <a:ext uri="{FF2B5EF4-FFF2-40B4-BE49-F238E27FC236}">
                  <a16:creationId xmlns:a16="http://schemas.microsoft.com/office/drawing/2014/main" id="{3DCE5832-FA29-C4A1-403B-C1ABC5754B01}"/>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l="49130" t="2490"/>
            <a:stretch>
              <a:fillRect/>
            </a:stretch>
          </p:blipFill>
          <p:spPr bwMode="auto">
            <a:xfrm>
              <a:off x="95250" y="116417"/>
              <a:ext cx="360527" cy="499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029" name="Picture 1">
            <a:extLst>
              <a:ext uri="{FF2B5EF4-FFF2-40B4-BE49-F238E27FC236}">
                <a16:creationId xmlns:a16="http://schemas.microsoft.com/office/drawing/2014/main" id="{B7613ECD-F594-C920-1D75-B8809C04EAE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12020" y="127100"/>
            <a:ext cx="936104" cy="791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0" name="Picture 6" descr="CSE Data science logo-01">
            <a:extLst>
              <a:ext uri="{FF2B5EF4-FFF2-40B4-BE49-F238E27FC236}">
                <a16:creationId xmlns:a16="http://schemas.microsoft.com/office/drawing/2014/main" id="{CCDBB7A9-2287-71DA-4AB8-10191A3F35C9}"/>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812360" y="56804"/>
            <a:ext cx="792088" cy="792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0" name="object 16">
            <a:extLst>
              <a:ext uri="{FF2B5EF4-FFF2-40B4-BE49-F238E27FC236}">
                <a16:creationId xmlns:a16="http://schemas.microsoft.com/office/drawing/2014/main" id="{7EAAD6A1-42AB-1E3E-448C-24D8FEDCC109}"/>
              </a:ext>
            </a:extLst>
          </p:cNvPr>
          <p:cNvGrpSpPr/>
          <p:nvPr/>
        </p:nvGrpSpPr>
        <p:grpSpPr>
          <a:xfrm>
            <a:off x="0" y="6301834"/>
            <a:ext cx="9055735" cy="424180"/>
            <a:chOff x="82296" y="6440423"/>
            <a:chExt cx="9055735" cy="424180"/>
          </a:xfrm>
        </p:grpSpPr>
        <p:sp>
          <p:nvSpPr>
            <p:cNvPr id="11" name="object 17">
              <a:extLst>
                <a:ext uri="{FF2B5EF4-FFF2-40B4-BE49-F238E27FC236}">
                  <a16:creationId xmlns:a16="http://schemas.microsoft.com/office/drawing/2014/main" id="{E19B4191-83D5-5AD7-9793-5C362E1A2297}"/>
                </a:ext>
              </a:extLst>
            </p:cNvPr>
            <p:cNvSpPr/>
            <p:nvPr/>
          </p:nvSpPr>
          <p:spPr>
            <a:xfrm>
              <a:off x="86868" y="6444995"/>
              <a:ext cx="9046845" cy="414655"/>
            </a:xfrm>
            <a:custGeom>
              <a:avLst/>
              <a:gdLst/>
              <a:ahLst/>
              <a:cxnLst/>
              <a:rect l="l" t="t" r="r" b="b"/>
              <a:pathLst>
                <a:path w="9046845" h="414654">
                  <a:moveTo>
                    <a:pt x="9046464" y="0"/>
                  </a:moveTo>
                  <a:lnTo>
                    <a:pt x="0" y="0"/>
                  </a:lnTo>
                  <a:lnTo>
                    <a:pt x="0" y="414527"/>
                  </a:lnTo>
                  <a:lnTo>
                    <a:pt x="9046464" y="414527"/>
                  </a:lnTo>
                  <a:lnTo>
                    <a:pt x="9046464" y="0"/>
                  </a:lnTo>
                  <a:close/>
                </a:path>
              </a:pathLst>
            </a:custGeom>
            <a:solidFill>
              <a:srgbClr val="001F5F"/>
            </a:solidFill>
          </p:spPr>
          <p:txBody>
            <a:bodyPr wrap="square" lIns="0" tIns="0" rIns="0" bIns="0" rtlCol="0"/>
            <a:lstStyle/>
            <a:p>
              <a:endParaRPr/>
            </a:p>
          </p:txBody>
        </p:sp>
        <p:sp>
          <p:nvSpPr>
            <p:cNvPr id="12" name="object 18">
              <a:extLst>
                <a:ext uri="{FF2B5EF4-FFF2-40B4-BE49-F238E27FC236}">
                  <a16:creationId xmlns:a16="http://schemas.microsoft.com/office/drawing/2014/main" id="{4A35D065-39E6-B26D-C87B-4DD212E28EBC}"/>
                </a:ext>
              </a:extLst>
            </p:cNvPr>
            <p:cNvSpPr/>
            <p:nvPr/>
          </p:nvSpPr>
          <p:spPr>
            <a:xfrm>
              <a:off x="86868" y="6444995"/>
              <a:ext cx="9046845" cy="414655"/>
            </a:xfrm>
            <a:custGeom>
              <a:avLst/>
              <a:gdLst/>
              <a:ahLst/>
              <a:cxnLst/>
              <a:rect l="l" t="t" r="r" b="b"/>
              <a:pathLst>
                <a:path w="9046845" h="414654">
                  <a:moveTo>
                    <a:pt x="0" y="414527"/>
                  </a:moveTo>
                  <a:lnTo>
                    <a:pt x="9046464" y="414527"/>
                  </a:lnTo>
                  <a:lnTo>
                    <a:pt x="9046464" y="0"/>
                  </a:lnTo>
                  <a:lnTo>
                    <a:pt x="0" y="0"/>
                  </a:lnTo>
                  <a:lnTo>
                    <a:pt x="0" y="414527"/>
                  </a:lnTo>
                  <a:close/>
                </a:path>
              </a:pathLst>
            </a:custGeom>
            <a:ln w="9144">
              <a:solidFill>
                <a:srgbClr val="000000"/>
              </a:solidFill>
            </a:ln>
          </p:spPr>
          <p:txBody>
            <a:bodyPr wrap="square" lIns="0" tIns="0" rIns="0" bIns="0" rtlCol="0"/>
            <a:lstStyle/>
            <a:p>
              <a:endParaRPr/>
            </a:p>
          </p:txBody>
        </p:sp>
      </p:grpSp>
      <p:sp>
        <p:nvSpPr>
          <p:cNvPr id="13" name="object 19">
            <a:extLst>
              <a:ext uri="{FF2B5EF4-FFF2-40B4-BE49-F238E27FC236}">
                <a16:creationId xmlns:a16="http://schemas.microsoft.com/office/drawing/2014/main" id="{4530EA41-7EF7-1916-7E7E-F6C5B337F4CA}"/>
              </a:ext>
            </a:extLst>
          </p:cNvPr>
          <p:cNvSpPr txBox="1"/>
          <p:nvPr/>
        </p:nvSpPr>
        <p:spPr>
          <a:xfrm>
            <a:off x="2140946" y="6381328"/>
            <a:ext cx="4653915" cy="351378"/>
          </a:xfrm>
          <a:prstGeom prst="rect">
            <a:avLst/>
          </a:prstGeom>
        </p:spPr>
        <p:txBody>
          <a:bodyPr vert="horz" wrap="square" lIns="0" tIns="12700" rIns="0" bIns="0" rtlCol="0">
            <a:spAutoFit/>
          </a:bodyPr>
          <a:lstStyle/>
          <a:p>
            <a:pPr marL="12700" algn="ctr">
              <a:lnSpc>
                <a:spcPct val="100000"/>
              </a:lnSpc>
              <a:spcBef>
                <a:spcPts val="100"/>
              </a:spcBef>
            </a:pPr>
            <a:r>
              <a:rPr sz="2200" spc="-5" dirty="0">
                <a:solidFill>
                  <a:srgbClr val="FFFFFF"/>
                </a:solidFill>
                <a:latin typeface="Times New Roman"/>
                <a:cs typeface="Times New Roman"/>
              </a:rPr>
              <a:t>Department</a:t>
            </a:r>
            <a:r>
              <a:rPr sz="2200" spc="30" dirty="0">
                <a:solidFill>
                  <a:srgbClr val="FFFFFF"/>
                </a:solidFill>
                <a:latin typeface="Times New Roman"/>
                <a:cs typeface="Times New Roman"/>
              </a:rPr>
              <a:t> </a:t>
            </a:r>
            <a:r>
              <a:rPr sz="2200" spc="5" dirty="0">
                <a:solidFill>
                  <a:srgbClr val="FFFFFF"/>
                </a:solidFill>
                <a:latin typeface="Times New Roman"/>
                <a:cs typeface="Times New Roman"/>
              </a:rPr>
              <a:t>of</a:t>
            </a:r>
            <a:r>
              <a:rPr lang="en-US" sz="2200" spc="5" dirty="0">
                <a:solidFill>
                  <a:srgbClr val="FFFFFF"/>
                </a:solidFill>
                <a:latin typeface="Times New Roman"/>
                <a:cs typeface="Times New Roman"/>
              </a:rPr>
              <a:t> CSE- Data Science</a:t>
            </a:r>
            <a:endParaRPr sz="2200" dirty="0">
              <a:latin typeface="Times New Roman"/>
              <a:cs typeface="Times New Roman"/>
            </a:endParaRPr>
          </a:p>
        </p:txBody>
      </p:sp>
      <p:sp>
        <p:nvSpPr>
          <p:cNvPr id="8" name="Content Placeholder 7">
            <a:extLst>
              <a:ext uri="{FF2B5EF4-FFF2-40B4-BE49-F238E27FC236}">
                <a16:creationId xmlns:a16="http://schemas.microsoft.com/office/drawing/2014/main" id="{7AFA1549-F91D-0AEA-A050-4A5C4E188A72}"/>
              </a:ext>
            </a:extLst>
          </p:cNvPr>
          <p:cNvSpPr>
            <a:spLocks noGrp="1"/>
          </p:cNvSpPr>
          <p:nvPr>
            <p:ph idx="1"/>
          </p:nvPr>
        </p:nvSpPr>
        <p:spPr>
          <a:xfrm>
            <a:off x="112076" y="842609"/>
            <a:ext cx="9031924" cy="5358787"/>
          </a:xfrm>
        </p:spPr>
        <p:txBody>
          <a:bodyPr>
            <a:normAutofit/>
          </a:bodyPr>
          <a:lstStyle/>
          <a:p>
            <a:pPr marL="0" indent="0" algn="just">
              <a:lnSpc>
                <a:spcPct val="150000"/>
              </a:lnSpc>
              <a:spcBef>
                <a:spcPts val="0"/>
              </a:spcBef>
              <a:buNone/>
            </a:pPr>
            <a:r>
              <a:rPr lang="en-US" sz="2000" b="1" i="0" u="none" strike="noStrike" baseline="0" dirty="0">
                <a:solidFill>
                  <a:schemeClr val="tx2"/>
                </a:solidFill>
                <a:latin typeface="+mj-lt"/>
              </a:rPr>
              <a:t>Issues with </a:t>
            </a:r>
            <a:r>
              <a:rPr lang="en-US" sz="2000" b="1" dirty="0">
                <a:solidFill>
                  <a:schemeClr val="tx2"/>
                </a:solidFill>
                <a:latin typeface="+mj-lt"/>
              </a:rPr>
              <a:t> </a:t>
            </a:r>
            <a:r>
              <a:rPr lang="en-US" sz="2000" b="1" i="0" u="none" strike="noStrike" baseline="0" dirty="0">
                <a:solidFill>
                  <a:schemeClr val="tx2"/>
                </a:solidFill>
                <a:latin typeface="+mj-lt"/>
              </a:rPr>
              <a:t>Unstructured Data</a:t>
            </a:r>
            <a:endParaRPr lang="en-US" sz="2000" b="1" dirty="0">
              <a:solidFill>
                <a:schemeClr val="tx2"/>
              </a:solidFill>
              <a:latin typeface="+mj-lt"/>
            </a:endParaRPr>
          </a:p>
        </p:txBody>
      </p:sp>
      <p:pic>
        <p:nvPicPr>
          <p:cNvPr id="9" name="Picture 8">
            <a:extLst>
              <a:ext uri="{FF2B5EF4-FFF2-40B4-BE49-F238E27FC236}">
                <a16:creationId xmlns:a16="http://schemas.microsoft.com/office/drawing/2014/main" id="{09967F55-5E5A-1290-92AB-25E0A232CBF8}"/>
              </a:ext>
            </a:extLst>
          </p:cNvPr>
          <p:cNvPicPr>
            <a:picLocks noChangeAspect="1"/>
          </p:cNvPicPr>
          <p:nvPr/>
        </p:nvPicPr>
        <p:blipFill>
          <a:blip r:embed="rId7"/>
          <a:srcRect t="11341" r="74" b="2890"/>
          <a:stretch/>
        </p:blipFill>
        <p:spPr>
          <a:xfrm>
            <a:off x="699682" y="1603108"/>
            <a:ext cx="6257041" cy="2137013"/>
          </a:xfrm>
          <a:prstGeom prst="rect">
            <a:avLst/>
          </a:prstGeom>
        </p:spPr>
      </p:pic>
    </p:spTree>
    <p:extLst>
      <p:ext uri="{BB962C8B-B14F-4D97-AF65-F5344CB8AC3E}">
        <p14:creationId xmlns:p14="http://schemas.microsoft.com/office/powerpoint/2010/main" val="356796767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B85A34-3328-71C1-6775-4A8A9A3F6992}"/>
            </a:ext>
          </a:extLst>
        </p:cNvPr>
        <p:cNvGrpSpPr/>
        <p:nvPr/>
      </p:nvGrpSpPr>
      <p:grpSpPr>
        <a:xfrm>
          <a:off x="0" y="0"/>
          <a:ext cx="0" cy="0"/>
          <a:chOff x="0" y="0"/>
          <a:chExt cx="0" cy="0"/>
        </a:xfrm>
      </p:grpSpPr>
      <p:pic>
        <p:nvPicPr>
          <p:cNvPr id="4" name="object 15">
            <a:extLst>
              <a:ext uri="{FF2B5EF4-FFF2-40B4-BE49-F238E27FC236}">
                <a16:creationId xmlns:a16="http://schemas.microsoft.com/office/drawing/2014/main" id="{DE837806-DBFE-1757-D79D-317B13C9CF66}"/>
              </a:ext>
            </a:extLst>
          </p:cNvPr>
          <p:cNvPicPr/>
          <p:nvPr/>
        </p:nvPicPr>
        <p:blipFill>
          <a:blip r:embed="rId2" cstate="print"/>
          <a:stretch>
            <a:fillRect/>
          </a:stretch>
        </p:blipFill>
        <p:spPr>
          <a:xfrm>
            <a:off x="4572" y="81866"/>
            <a:ext cx="2324441" cy="652271"/>
          </a:xfrm>
          <a:prstGeom prst="rect">
            <a:avLst/>
          </a:prstGeom>
        </p:spPr>
      </p:pic>
      <p:grpSp>
        <p:nvGrpSpPr>
          <p:cNvPr id="5" name="Group 11">
            <a:extLst>
              <a:ext uri="{FF2B5EF4-FFF2-40B4-BE49-F238E27FC236}">
                <a16:creationId xmlns:a16="http://schemas.microsoft.com/office/drawing/2014/main" id="{BDCF9FBD-779D-D30E-D382-3C83E38369B8}"/>
              </a:ext>
            </a:extLst>
          </p:cNvPr>
          <p:cNvGrpSpPr>
            <a:grpSpLocks/>
          </p:cNvGrpSpPr>
          <p:nvPr/>
        </p:nvGrpSpPr>
        <p:grpSpPr bwMode="auto">
          <a:xfrm>
            <a:off x="6470725" y="99863"/>
            <a:ext cx="1183803" cy="787736"/>
            <a:chOff x="0" y="0"/>
            <a:chExt cx="1110192" cy="778933"/>
          </a:xfrm>
        </p:grpSpPr>
        <p:pic>
          <p:nvPicPr>
            <p:cNvPr id="6" name="Picture 2">
              <a:extLst>
                <a:ext uri="{FF2B5EF4-FFF2-40B4-BE49-F238E27FC236}">
                  <a16:creationId xmlns:a16="http://schemas.microsoft.com/office/drawing/2014/main" id="{147F7B45-ABA8-72FD-2F3F-B7A066C72BF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110192" cy="7789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3" descr="aja-uk_iso-9001_2015">
              <a:extLst>
                <a:ext uri="{FF2B5EF4-FFF2-40B4-BE49-F238E27FC236}">
                  <a16:creationId xmlns:a16="http://schemas.microsoft.com/office/drawing/2014/main" id="{CC26F2B7-9B68-7A24-84D5-7DB446CC369D}"/>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l="49130" t="2490"/>
            <a:stretch>
              <a:fillRect/>
            </a:stretch>
          </p:blipFill>
          <p:spPr bwMode="auto">
            <a:xfrm>
              <a:off x="95250" y="116417"/>
              <a:ext cx="360527" cy="499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029" name="Picture 1">
            <a:extLst>
              <a:ext uri="{FF2B5EF4-FFF2-40B4-BE49-F238E27FC236}">
                <a16:creationId xmlns:a16="http://schemas.microsoft.com/office/drawing/2014/main" id="{E6FCE747-24E3-2CCD-0DF5-2C50A2379DA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12020" y="127100"/>
            <a:ext cx="936104" cy="791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0" name="Picture 6" descr="CSE Data science logo-01">
            <a:extLst>
              <a:ext uri="{FF2B5EF4-FFF2-40B4-BE49-F238E27FC236}">
                <a16:creationId xmlns:a16="http://schemas.microsoft.com/office/drawing/2014/main" id="{DA16ED92-1BAA-0935-C29E-487E53E03879}"/>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812360" y="56804"/>
            <a:ext cx="792088" cy="792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0" name="object 16">
            <a:extLst>
              <a:ext uri="{FF2B5EF4-FFF2-40B4-BE49-F238E27FC236}">
                <a16:creationId xmlns:a16="http://schemas.microsoft.com/office/drawing/2014/main" id="{6FF47554-A70F-B33C-06C4-F049189BE9D6}"/>
              </a:ext>
            </a:extLst>
          </p:cNvPr>
          <p:cNvGrpSpPr/>
          <p:nvPr/>
        </p:nvGrpSpPr>
        <p:grpSpPr>
          <a:xfrm>
            <a:off x="0" y="6301834"/>
            <a:ext cx="9055735" cy="424180"/>
            <a:chOff x="82296" y="6440423"/>
            <a:chExt cx="9055735" cy="424180"/>
          </a:xfrm>
        </p:grpSpPr>
        <p:sp>
          <p:nvSpPr>
            <p:cNvPr id="11" name="object 17">
              <a:extLst>
                <a:ext uri="{FF2B5EF4-FFF2-40B4-BE49-F238E27FC236}">
                  <a16:creationId xmlns:a16="http://schemas.microsoft.com/office/drawing/2014/main" id="{BC17079C-7B13-F5E0-3ABB-B61761E39728}"/>
                </a:ext>
              </a:extLst>
            </p:cNvPr>
            <p:cNvSpPr/>
            <p:nvPr/>
          </p:nvSpPr>
          <p:spPr>
            <a:xfrm>
              <a:off x="86868" y="6444995"/>
              <a:ext cx="9046845" cy="414655"/>
            </a:xfrm>
            <a:custGeom>
              <a:avLst/>
              <a:gdLst/>
              <a:ahLst/>
              <a:cxnLst/>
              <a:rect l="l" t="t" r="r" b="b"/>
              <a:pathLst>
                <a:path w="9046845" h="414654">
                  <a:moveTo>
                    <a:pt x="9046464" y="0"/>
                  </a:moveTo>
                  <a:lnTo>
                    <a:pt x="0" y="0"/>
                  </a:lnTo>
                  <a:lnTo>
                    <a:pt x="0" y="414527"/>
                  </a:lnTo>
                  <a:lnTo>
                    <a:pt x="9046464" y="414527"/>
                  </a:lnTo>
                  <a:lnTo>
                    <a:pt x="9046464" y="0"/>
                  </a:lnTo>
                  <a:close/>
                </a:path>
              </a:pathLst>
            </a:custGeom>
            <a:solidFill>
              <a:srgbClr val="001F5F"/>
            </a:solidFill>
          </p:spPr>
          <p:txBody>
            <a:bodyPr wrap="square" lIns="0" tIns="0" rIns="0" bIns="0" rtlCol="0"/>
            <a:lstStyle/>
            <a:p>
              <a:endParaRPr/>
            </a:p>
          </p:txBody>
        </p:sp>
        <p:sp>
          <p:nvSpPr>
            <p:cNvPr id="12" name="object 18">
              <a:extLst>
                <a:ext uri="{FF2B5EF4-FFF2-40B4-BE49-F238E27FC236}">
                  <a16:creationId xmlns:a16="http://schemas.microsoft.com/office/drawing/2014/main" id="{D6A6A274-1A73-6BDE-2173-C71F66E424E7}"/>
                </a:ext>
              </a:extLst>
            </p:cNvPr>
            <p:cNvSpPr/>
            <p:nvPr/>
          </p:nvSpPr>
          <p:spPr>
            <a:xfrm>
              <a:off x="86868" y="6444995"/>
              <a:ext cx="9046845" cy="414655"/>
            </a:xfrm>
            <a:custGeom>
              <a:avLst/>
              <a:gdLst/>
              <a:ahLst/>
              <a:cxnLst/>
              <a:rect l="l" t="t" r="r" b="b"/>
              <a:pathLst>
                <a:path w="9046845" h="414654">
                  <a:moveTo>
                    <a:pt x="0" y="414527"/>
                  </a:moveTo>
                  <a:lnTo>
                    <a:pt x="9046464" y="414527"/>
                  </a:lnTo>
                  <a:lnTo>
                    <a:pt x="9046464" y="0"/>
                  </a:lnTo>
                  <a:lnTo>
                    <a:pt x="0" y="0"/>
                  </a:lnTo>
                  <a:lnTo>
                    <a:pt x="0" y="414527"/>
                  </a:lnTo>
                  <a:close/>
                </a:path>
              </a:pathLst>
            </a:custGeom>
            <a:ln w="9144">
              <a:solidFill>
                <a:srgbClr val="000000"/>
              </a:solidFill>
            </a:ln>
          </p:spPr>
          <p:txBody>
            <a:bodyPr wrap="square" lIns="0" tIns="0" rIns="0" bIns="0" rtlCol="0"/>
            <a:lstStyle/>
            <a:p>
              <a:endParaRPr/>
            </a:p>
          </p:txBody>
        </p:sp>
      </p:grpSp>
      <p:sp>
        <p:nvSpPr>
          <p:cNvPr id="13" name="object 19">
            <a:extLst>
              <a:ext uri="{FF2B5EF4-FFF2-40B4-BE49-F238E27FC236}">
                <a16:creationId xmlns:a16="http://schemas.microsoft.com/office/drawing/2014/main" id="{287010EF-D677-A056-53E7-D67D0898FDEA}"/>
              </a:ext>
            </a:extLst>
          </p:cNvPr>
          <p:cNvSpPr txBox="1"/>
          <p:nvPr/>
        </p:nvSpPr>
        <p:spPr>
          <a:xfrm>
            <a:off x="2140946" y="6381328"/>
            <a:ext cx="4653915" cy="351378"/>
          </a:xfrm>
          <a:prstGeom prst="rect">
            <a:avLst/>
          </a:prstGeom>
        </p:spPr>
        <p:txBody>
          <a:bodyPr vert="horz" wrap="square" lIns="0" tIns="12700" rIns="0" bIns="0" rtlCol="0">
            <a:spAutoFit/>
          </a:bodyPr>
          <a:lstStyle/>
          <a:p>
            <a:pPr marL="12700" algn="ctr">
              <a:lnSpc>
                <a:spcPct val="100000"/>
              </a:lnSpc>
              <a:spcBef>
                <a:spcPts val="100"/>
              </a:spcBef>
            </a:pPr>
            <a:r>
              <a:rPr sz="2200" spc="-5" dirty="0">
                <a:solidFill>
                  <a:srgbClr val="FFFFFF"/>
                </a:solidFill>
                <a:latin typeface="Times New Roman"/>
                <a:cs typeface="Times New Roman"/>
              </a:rPr>
              <a:t>Department</a:t>
            </a:r>
            <a:r>
              <a:rPr sz="2200" spc="30" dirty="0">
                <a:solidFill>
                  <a:srgbClr val="FFFFFF"/>
                </a:solidFill>
                <a:latin typeface="Times New Roman"/>
                <a:cs typeface="Times New Roman"/>
              </a:rPr>
              <a:t> </a:t>
            </a:r>
            <a:r>
              <a:rPr sz="2200" spc="5" dirty="0">
                <a:solidFill>
                  <a:srgbClr val="FFFFFF"/>
                </a:solidFill>
                <a:latin typeface="Times New Roman"/>
                <a:cs typeface="Times New Roman"/>
              </a:rPr>
              <a:t>of</a:t>
            </a:r>
            <a:r>
              <a:rPr lang="en-US" sz="2200" spc="5" dirty="0">
                <a:solidFill>
                  <a:srgbClr val="FFFFFF"/>
                </a:solidFill>
                <a:latin typeface="Times New Roman"/>
                <a:cs typeface="Times New Roman"/>
              </a:rPr>
              <a:t> CSE- Data Science</a:t>
            </a:r>
            <a:endParaRPr sz="2200" dirty="0">
              <a:latin typeface="Times New Roman"/>
              <a:cs typeface="Times New Roman"/>
            </a:endParaRPr>
          </a:p>
        </p:txBody>
      </p:sp>
      <p:sp>
        <p:nvSpPr>
          <p:cNvPr id="8" name="Content Placeholder 7">
            <a:extLst>
              <a:ext uri="{FF2B5EF4-FFF2-40B4-BE49-F238E27FC236}">
                <a16:creationId xmlns:a16="http://schemas.microsoft.com/office/drawing/2014/main" id="{B8571759-ADE6-6ACF-7748-FCACA6AB9007}"/>
              </a:ext>
            </a:extLst>
          </p:cNvPr>
          <p:cNvSpPr>
            <a:spLocks noGrp="1"/>
          </p:cNvSpPr>
          <p:nvPr>
            <p:ph idx="1"/>
          </p:nvPr>
        </p:nvSpPr>
        <p:spPr>
          <a:xfrm>
            <a:off x="107504" y="1062374"/>
            <a:ext cx="9031924" cy="5358787"/>
          </a:xfrm>
        </p:spPr>
        <p:txBody>
          <a:bodyPr>
            <a:normAutofit/>
          </a:bodyPr>
          <a:lstStyle/>
          <a:p>
            <a:pPr marL="0" indent="0" algn="just">
              <a:lnSpc>
                <a:spcPct val="150000"/>
              </a:lnSpc>
              <a:spcBef>
                <a:spcPts val="0"/>
              </a:spcBef>
              <a:buNone/>
            </a:pPr>
            <a:r>
              <a:rPr lang="en-US" sz="2000" b="1" spc="-5" dirty="0">
                <a:solidFill>
                  <a:schemeClr val="tx2"/>
                </a:solidFill>
              </a:rPr>
              <a:t>De</a:t>
            </a:r>
            <a:r>
              <a:rPr lang="en-US" sz="2000" b="1" dirty="0">
                <a:solidFill>
                  <a:schemeClr val="tx2"/>
                </a:solidFill>
              </a:rPr>
              <a:t>aling</a:t>
            </a:r>
            <a:r>
              <a:rPr lang="en-US" sz="2000" b="1" spc="-30" dirty="0">
                <a:solidFill>
                  <a:schemeClr val="tx2"/>
                </a:solidFill>
              </a:rPr>
              <a:t> </a:t>
            </a:r>
            <a:r>
              <a:rPr lang="en-US" sz="2000" b="1" dirty="0">
                <a:solidFill>
                  <a:schemeClr val="tx2"/>
                </a:solidFill>
              </a:rPr>
              <a:t>wi</a:t>
            </a:r>
            <a:r>
              <a:rPr lang="en-US" sz="2000" b="1" spc="-5" dirty="0">
                <a:solidFill>
                  <a:schemeClr val="tx2"/>
                </a:solidFill>
              </a:rPr>
              <a:t>t</a:t>
            </a:r>
            <a:r>
              <a:rPr lang="en-US" sz="2000" b="1" dirty="0">
                <a:solidFill>
                  <a:schemeClr val="tx2"/>
                </a:solidFill>
              </a:rPr>
              <a:t>h</a:t>
            </a:r>
            <a:r>
              <a:rPr lang="en-US" sz="2000" b="1" spc="-15" dirty="0">
                <a:solidFill>
                  <a:schemeClr val="tx2"/>
                </a:solidFill>
              </a:rPr>
              <a:t> </a:t>
            </a:r>
            <a:r>
              <a:rPr lang="en-US" sz="2000" b="1" dirty="0">
                <a:solidFill>
                  <a:schemeClr val="tx2"/>
                </a:solidFill>
              </a:rPr>
              <a:t>Unstr</a:t>
            </a:r>
            <a:r>
              <a:rPr lang="en-US" sz="2000" b="1" spc="-15" dirty="0">
                <a:solidFill>
                  <a:schemeClr val="tx2"/>
                </a:solidFill>
              </a:rPr>
              <a:t>u</a:t>
            </a:r>
            <a:r>
              <a:rPr lang="en-US" sz="2000" b="1" dirty="0">
                <a:solidFill>
                  <a:schemeClr val="tx2"/>
                </a:solidFill>
              </a:rPr>
              <a:t>c</a:t>
            </a:r>
            <a:r>
              <a:rPr lang="en-US" sz="2000" b="1" spc="-10" dirty="0">
                <a:solidFill>
                  <a:schemeClr val="tx2"/>
                </a:solidFill>
              </a:rPr>
              <a:t>t</a:t>
            </a:r>
            <a:r>
              <a:rPr lang="en-US" sz="2000" b="1" dirty="0">
                <a:solidFill>
                  <a:schemeClr val="tx2"/>
                </a:solidFill>
              </a:rPr>
              <a:t>u</a:t>
            </a:r>
            <a:r>
              <a:rPr lang="en-US" sz="2000" b="1" spc="-10" dirty="0">
                <a:solidFill>
                  <a:schemeClr val="tx2"/>
                </a:solidFill>
              </a:rPr>
              <a:t>r</a:t>
            </a:r>
            <a:r>
              <a:rPr lang="en-US" sz="2000" b="1" spc="-5" dirty="0">
                <a:solidFill>
                  <a:schemeClr val="tx2"/>
                </a:solidFill>
              </a:rPr>
              <a:t>ed</a:t>
            </a:r>
            <a:r>
              <a:rPr lang="en-US" sz="2000" b="1" dirty="0">
                <a:solidFill>
                  <a:schemeClr val="tx2"/>
                </a:solidFill>
              </a:rPr>
              <a:t> </a:t>
            </a:r>
            <a:r>
              <a:rPr lang="en-US" sz="2000" b="1" spc="-5" dirty="0">
                <a:solidFill>
                  <a:schemeClr val="tx2"/>
                </a:solidFill>
              </a:rPr>
              <a:t>Data</a:t>
            </a:r>
            <a:endParaRPr lang="en-US" sz="2000" b="1" dirty="0">
              <a:solidFill>
                <a:schemeClr val="tx2"/>
              </a:solidFill>
            </a:endParaRPr>
          </a:p>
        </p:txBody>
      </p:sp>
      <p:pic>
        <p:nvPicPr>
          <p:cNvPr id="9" name="Picture 8">
            <a:extLst>
              <a:ext uri="{FF2B5EF4-FFF2-40B4-BE49-F238E27FC236}">
                <a16:creationId xmlns:a16="http://schemas.microsoft.com/office/drawing/2014/main" id="{A1DC3E97-8528-DB8B-3671-45028FE76B7B}"/>
              </a:ext>
            </a:extLst>
          </p:cNvPr>
          <p:cNvPicPr>
            <a:picLocks noChangeAspect="1"/>
          </p:cNvPicPr>
          <p:nvPr/>
        </p:nvPicPr>
        <p:blipFill>
          <a:blip r:embed="rId7"/>
          <a:stretch>
            <a:fillRect/>
          </a:stretch>
        </p:blipFill>
        <p:spPr>
          <a:xfrm>
            <a:off x="686129" y="1838192"/>
            <a:ext cx="6276975" cy="1914525"/>
          </a:xfrm>
          <a:prstGeom prst="rect">
            <a:avLst/>
          </a:prstGeom>
        </p:spPr>
      </p:pic>
    </p:spTree>
    <p:extLst>
      <p:ext uri="{BB962C8B-B14F-4D97-AF65-F5344CB8AC3E}">
        <p14:creationId xmlns:p14="http://schemas.microsoft.com/office/powerpoint/2010/main" val="19808185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1FC357-C62F-643A-0506-3351F8AA0450}"/>
            </a:ext>
          </a:extLst>
        </p:cNvPr>
        <p:cNvGrpSpPr/>
        <p:nvPr/>
      </p:nvGrpSpPr>
      <p:grpSpPr>
        <a:xfrm>
          <a:off x="0" y="0"/>
          <a:ext cx="0" cy="0"/>
          <a:chOff x="0" y="0"/>
          <a:chExt cx="0" cy="0"/>
        </a:xfrm>
      </p:grpSpPr>
      <p:pic>
        <p:nvPicPr>
          <p:cNvPr id="4" name="object 15">
            <a:extLst>
              <a:ext uri="{FF2B5EF4-FFF2-40B4-BE49-F238E27FC236}">
                <a16:creationId xmlns:a16="http://schemas.microsoft.com/office/drawing/2014/main" id="{43B7AE0E-E604-FDE2-5CEB-3268FB5C7C7D}"/>
              </a:ext>
            </a:extLst>
          </p:cNvPr>
          <p:cNvPicPr/>
          <p:nvPr/>
        </p:nvPicPr>
        <p:blipFill>
          <a:blip r:embed="rId2" cstate="print"/>
          <a:stretch>
            <a:fillRect/>
          </a:stretch>
        </p:blipFill>
        <p:spPr>
          <a:xfrm>
            <a:off x="4572" y="81866"/>
            <a:ext cx="2324441" cy="652271"/>
          </a:xfrm>
          <a:prstGeom prst="rect">
            <a:avLst/>
          </a:prstGeom>
        </p:spPr>
      </p:pic>
      <p:grpSp>
        <p:nvGrpSpPr>
          <p:cNvPr id="5" name="Group 11">
            <a:extLst>
              <a:ext uri="{FF2B5EF4-FFF2-40B4-BE49-F238E27FC236}">
                <a16:creationId xmlns:a16="http://schemas.microsoft.com/office/drawing/2014/main" id="{D61C3EC7-6C2D-6CE0-43DA-62D15EB9BB79}"/>
              </a:ext>
            </a:extLst>
          </p:cNvPr>
          <p:cNvGrpSpPr>
            <a:grpSpLocks/>
          </p:cNvGrpSpPr>
          <p:nvPr/>
        </p:nvGrpSpPr>
        <p:grpSpPr bwMode="auto">
          <a:xfrm>
            <a:off x="6470725" y="99863"/>
            <a:ext cx="1183803" cy="787736"/>
            <a:chOff x="0" y="0"/>
            <a:chExt cx="1110192" cy="778933"/>
          </a:xfrm>
        </p:grpSpPr>
        <p:pic>
          <p:nvPicPr>
            <p:cNvPr id="6" name="Picture 2">
              <a:extLst>
                <a:ext uri="{FF2B5EF4-FFF2-40B4-BE49-F238E27FC236}">
                  <a16:creationId xmlns:a16="http://schemas.microsoft.com/office/drawing/2014/main" id="{4EE5753D-FADB-47A5-1F43-A39820904B0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110192" cy="7789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3" descr="aja-uk_iso-9001_2015">
              <a:extLst>
                <a:ext uri="{FF2B5EF4-FFF2-40B4-BE49-F238E27FC236}">
                  <a16:creationId xmlns:a16="http://schemas.microsoft.com/office/drawing/2014/main" id="{2855EC3F-D7AC-00B2-C478-78DC56583AAE}"/>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l="49130" t="2490"/>
            <a:stretch>
              <a:fillRect/>
            </a:stretch>
          </p:blipFill>
          <p:spPr bwMode="auto">
            <a:xfrm>
              <a:off x="95250" y="116417"/>
              <a:ext cx="360527" cy="499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029" name="Picture 1">
            <a:extLst>
              <a:ext uri="{FF2B5EF4-FFF2-40B4-BE49-F238E27FC236}">
                <a16:creationId xmlns:a16="http://schemas.microsoft.com/office/drawing/2014/main" id="{EFCBFD49-9C11-6877-D0ED-A6FB5786F48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12020" y="127100"/>
            <a:ext cx="936104" cy="791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0" name="Picture 6" descr="CSE Data science logo-01">
            <a:extLst>
              <a:ext uri="{FF2B5EF4-FFF2-40B4-BE49-F238E27FC236}">
                <a16:creationId xmlns:a16="http://schemas.microsoft.com/office/drawing/2014/main" id="{9B855A68-EC0D-AF47-8DA8-DCBAB8224DCD}"/>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812360" y="56804"/>
            <a:ext cx="792088" cy="792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0" name="object 16">
            <a:extLst>
              <a:ext uri="{FF2B5EF4-FFF2-40B4-BE49-F238E27FC236}">
                <a16:creationId xmlns:a16="http://schemas.microsoft.com/office/drawing/2014/main" id="{54D32369-A638-B84C-E2A1-24D3E3DA0F51}"/>
              </a:ext>
            </a:extLst>
          </p:cNvPr>
          <p:cNvGrpSpPr/>
          <p:nvPr/>
        </p:nvGrpSpPr>
        <p:grpSpPr>
          <a:xfrm>
            <a:off x="0" y="6301834"/>
            <a:ext cx="9055735" cy="424180"/>
            <a:chOff x="82296" y="6440423"/>
            <a:chExt cx="9055735" cy="424180"/>
          </a:xfrm>
        </p:grpSpPr>
        <p:sp>
          <p:nvSpPr>
            <p:cNvPr id="11" name="object 17">
              <a:extLst>
                <a:ext uri="{FF2B5EF4-FFF2-40B4-BE49-F238E27FC236}">
                  <a16:creationId xmlns:a16="http://schemas.microsoft.com/office/drawing/2014/main" id="{F9F80E10-EB79-C18C-911B-80F46293A116}"/>
                </a:ext>
              </a:extLst>
            </p:cNvPr>
            <p:cNvSpPr/>
            <p:nvPr/>
          </p:nvSpPr>
          <p:spPr>
            <a:xfrm>
              <a:off x="86868" y="6444995"/>
              <a:ext cx="9046845" cy="414655"/>
            </a:xfrm>
            <a:custGeom>
              <a:avLst/>
              <a:gdLst/>
              <a:ahLst/>
              <a:cxnLst/>
              <a:rect l="l" t="t" r="r" b="b"/>
              <a:pathLst>
                <a:path w="9046845" h="414654">
                  <a:moveTo>
                    <a:pt x="9046464" y="0"/>
                  </a:moveTo>
                  <a:lnTo>
                    <a:pt x="0" y="0"/>
                  </a:lnTo>
                  <a:lnTo>
                    <a:pt x="0" y="414527"/>
                  </a:lnTo>
                  <a:lnTo>
                    <a:pt x="9046464" y="414527"/>
                  </a:lnTo>
                  <a:lnTo>
                    <a:pt x="9046464" y="0"/>
                  </a:lnTo>
                  <a:close/>
                </a:path>
              </a:pathLst>
            </a:custGeom>
            <a:solidFill>
              <a:srgbClr val="001F5F"/>
            </a:solidFill>
          </p:spPr>
          <p:txBody>
            <a:bodyPr wrap="square" lIns="0" tIns="0" rIns="0" bIns="0" rtlCol="0"/>
            <a:lstStyle/>
            <a:p>
              <a:endParaRPr/>
            </a:p>
          </p:txBody>
        </p:sp>
        <p:sp>
          <p:nvSpPr>
            <p:cNvPr id="12" name="object 18">
              <a:extLst>
                <a:ext uri="{FF2B5EF4-FFF2-40B4-BE49-F238E27FC236}">
                  <a16:creationId xmlns:a16="http://schemas.microsoft.com/office/drawing/2014/main" id="{1E652263-D5EB-14BE-0B78-25FD38F50BD0}"/>
                </a:ext>
              </a:extLst>
            </p:cNvPr>
            <p:cNvSpPr/>
            <p:nvPr/>
          </p:nvSpPr>
          <p:spPr>
            <a:xfrm>
              <a:off x="86868" y="6444995"/>
              <a:ext cx="9046845" cy="414655"/>
            </a:xfrm>
            <a:custGeom>
              <a:avLst/>
              <a:gdLst/>
              <a:ahLst/>
              <a:cxnLst/>
              <a:rect l="l" t="t" r="r" b="b"/>
              <a:pathLst>
                <a:path w="9046845" h="414654">
                  <a:moveTo>
                    <a:pt x="0" y="414527"/>
                  </a:moveTo>
                  <a:lnTo>
                    <a:pt x="9046464" y="414527"/>
                  </a:lnTo>
                  <a:lnTo>
                    <a:pt x="9046464" y="0"/>
                  </a:lnTo>
                  <a:lnTo>
                    <a:pt x="0" y="0"/>
                  </a:lnTo>
                  <a:lnTo>
                    <a:pt x="0" y="414527"/>
                  </a:lnTo>
                  <a:close/>
                </a:path>
              </a:pathLst>
            </a:custGeom>
            <a:ln w="9144">
              <a:solidFill>
                <a:srgbClr val="000000"/>
              </a:solidFill>
            </a:ln>
          </p:spPr>
          <p:txBody>
            <a:bodyPr wrap="square" lIns="0" tIns="0" rIns="0" bIns="0" rtlCol="0"/>
            <a:lstStyle/>
            <a:p>
              <a:endParaRPr/>
            </a:p>
          </p:txBody>
        </p:sp>
      </p:grpSp>
      <p:sp>
        <p:nvSpPr>
          <p:cNvPr id="13" name="object 19">
            <a:extLst>
              <a:ext uri="{FF2B5EF4-FFF2-40B4-BE49-F238E27FC236}">
                <a16:creationId xmlns:a16="http://schemas.microsoft.com/office/drawing/2014/main" id="{82C126DC-399D-A00E-2DD5-34A65C87F1A6}"/>
              </a:ext>
            </a:extLst>
          </p:cNvPr>
          <p:cNvSpPr txBox="1"/>
          <p:nvPr/>
        </p:nvSpPr>
        <p:spPr>
          <a:xfrm>
            <a:off x="2140946" y="6381328"/>
            <a:ext cx="4653915" cy="351378"/>
          </a:xfrm>
          <a:prstGeom prst="rect">
            <a:avLst/>
          </a:prstGeom>
        </p:spPr>
        <p:txBody>
          <a:bodyPr vert="horz" wrap="square" lIns="0" tIns="12700" rIns="0" bIns="0" rtlCol="0">
            <a:spAutoFit/>
          </a:bodyPr>
          <a:lstStyle/>
          <a:p>
            <a:pPr marL="12700" algn="ctr">
              <a:lnSpc>
                <a:spcPct val="100000"/>
              </a:lnSpc>
              <a:spcBef>
                <a:spcPts val="100"/>
              </a:spcBef>
            </a:pPr>
            <a:r>
              <a:rPr sz="2200" spc="-5" dirty="0">
                <a:solidFill>
                  <a:srgbClr val="FFFFFF"/>
                </a:solidFill>
                <a:latin typeface="Times New Roman"/>
                <a:cs typeface="Times New Roman"/>
              </a:rPr>
              <a:t>Department</a:t>
            </a:r>
            <a:r>
              <a:rPr sz="2200" spc="30" dirty="0">
                <a:solidFill>
                  <a:srgbClr val="FFFFFF"/>
                </a:solidFill>
                <a:latin typeface="Times New Roman"/>
                <a:cs typeface="Times New Roman"/>
              </a:rPr>
              <a:t> </a:t>
            </a:r>
            <a:r>
              <a:rPr sz="2200" spc="5" dirty="0">
                <a:solidFill>
                  <a:srgbClr val="FFFFFF"/>
                </a:solidFill>
                <a:latin typeface="Times New Roman"/>
                <a:cs typeface="Times New Roman"/>
              </a:rPr>
              <a:t>of</a:t>
            </a:r>
            <a:r>
              <a:rPr lang="en-US" sz="2200" spc="5" dirty="0">
                <a:solidFill>
                  <a:srgbClr val="FFFFFF"/>
                </a:solidFill>
                <a:latin typeface="Times New Roman"/>
                <a:cs typeface="Times New Roman"/>
              </a:rPr>
              <a:t> CSE- Data Science</a:t>
            </a:r>
            <a:endParaRPr sz="2200" dirty="0">
              <a:latin typeface="Times New Roman"/>
              <a:cs typeface="Times New Roman"/>
            </a:endParaRPr>
          </a:p>
        </p:txBody>
      </p:sp>
      <p:graphicFrame>
        <p:nvGraphicFramePr>
          <p:cNvPr id="2" name="Table 1">
            <a:extLst>
              <a:ext uri="{FF2B5EF4-FFF2-40B4-BE49-F238E27FC236}">
                <a16:creationId xmlns:a16="http://schemas.microsoft.com/office/drawing/2014/main" id="{01C42963-9ED1-0C0C-2F9E-F2DFCDB29E8F}"/>
              </a:ext>
            </a:extLst>
          </p:cNvPr>
          <p:cNvGraphicFramePr>
            <a:graphicFrameLocks noGrp="1"/>
          </p:cNvGraphicFramePr>
          <p:nvPr>
            <p:extLst>
              <p:ext uri="{D42A27DB-BD31-4B8C-83A1-F6EECF244321}">
                <p14:modId xmlns:p14="http://schemas.microsoft.com/office/powerpoint/2010/main" val="1655824798"/>
              </p:ext>
            </p:extLst>
          </p:nvPr>
        </p:nvGraphicFramePr>
        <p:xfrm>
          <a:off x="158672" y="865743"/>
          <a:ext cx="8805816" cy="5443577"/>
        </p:xfrm>
        <a:graphic>
          <a:graphicData uri="http://schemas.openxmlformats.org/drawingml/2006/table">
            <a:tbl>
              <a:tblPr/>
              <a:tblGrid>
                <a:gridCol w="2201454">
                  <a:extLst>
                    <a:ext uri="{9D8B030D-6E8A-4147-A177-3AD203B41FA5}">
                      <a16:colId xmlns:a16="http://schemas.microsoft.com/office/drawing/2014/main" val="69414577"/>
                    </a:ext>
                  </a:extLst>
                </a:gridCol>
                <a:gridCol w="2201454">
                  <a:extLst>
                    <a:ext uri="{9D8B030D-6E8A-4147-A177-3AD203B41FA5}">
                      <a16:colId xmlns:a16="http://schemas.microsoft.com/office/drawing/2014/main" val="1890275702"/>
                    </a:ext>
                  </a:extLst>
                </a:gridCol>
                <a:gridCol w="2201454">
                  <a:extLst>
                    <a:ext uri="{9D8B030D-6E8A-4147-A177-3AD203B41FA5}">
                      <a16:colId xmlns:a16="http://schemas.microsoft.com/office/drawing/2014/main" val="4165391830"/>
                    </a:ext>
                  </a:extLst>
                </a:gridCol>
                <a:gridCol w="2201454">
                  <a:extLst>
                    <a:ext uri="{9D8B030D-6E8A-4147-A177-3AD203B41FA5}">
                      <a16:colId xmlns:a16="http://schemas.microsoft.com/office/drawing/2014/main" val="2465699508"/>
                    </a:ext>
                  </a:extLst>
                </a:gridCol>
              </a:tblGrid>
              <a:tr h="429679">
                <a:tc>
                  <a:txBody>
                    <a:bodyPr/>
                    <a:lstStyle/>
                    <a:p>
                      <a:pPr algn="ctr" fontAlgn="base"/>
                      <a:r>
                        <a:rPr lang="en-IN" sz="1400" b="1" dirty="0">
                          <a:effectLst/>
                        </a:rPr>
                        <a:t>Properties</a:t>
                      </a:r>
                    </a:p>
                  </a:txBody>
                  <a:tcPr marL="18227" marR="18227" marT="36454" marB="36454" anchor="ctr">
                    <a:lnL w="2286" cap="flat" cmpd="sng" algn="ctr">
                      <a:solidFill>
                        <a:srgbClr val="DFDFDF"/>
                      </a:solidFill>
                      <a:prstDash val="solid"/>
                      <a:round/>
                      <a:headEnd type="none" w="med" len="med"/>
                      <a:tailEnd type="none" w="med" len="med"/>
                    </a:lnL>
                    <a:lnR w="2286" cap="flat" cmpd="sng" algn="ctr">
                      <a:solidFill>
                        <a:srgbClr val="DFDFDF"/>
                      </a:solidFill>
                      <a:prstDash val="solid"/>
                      <a:round/>
                      <a:headEnd type="none" w="med" len="med"/>
                      <a:tailEnd type="none" w="med" len="med"/>
                    </a:lnR>
                    <a:lnT w="2286" cap="flat" cmpd="sng" algn="ctr">
                      <a:solidFill>
                        <a:srgbClr val="DFDFDF"/>
                      </a:solidFill>
                      <a:prstDash val="solid"/>
                      <a:round/>
                      <a:headEnd type="none" w="med" len="med"/>
                      <a:tailEnd type="none" w="med" len="med"/>
                    </a:lnT>
                    <a:lnB w="2286" cap="flat" cmpd="sng" algn="ctr">
                      <a:solidFill>
                        <a:srgbClr val="DFDFDF"/>
                      </a:solidFill>
                      <a:prstDash val="solid"/>
                      <a:round/>
                      <a:headEnd type="none" w="med" len="med"/>
                      <a:tailEnd type="none" w="med" len="med"/>
                    </a:lnB>
                    <a:solidFill>
                      <a:srgbClr val="FFFFFF"/>
                    </a:solidFill>
                  </a:tcPr>
                </a:tc>
                <a:tc>
                  <a:txBody>
                    <a:bodyPr/>
                    <a:lstStyle/>
                    <a:p>
                      <a:pPr algn="ctr" fontAlgn="base"/>
                      <a:r>
                        <a:rPr lang="en-IN" sz="1400" b="1">
                          <a:effectLst/>
                        </a:rPr>
                        <a:t>Structured data</a:t>
                      </a:r>
                    </a:p>
                  </a:txBody>
                  <a:tcPr marL="36454" marR="36454" marT="36454" marB="36454" anchor="ctr">
                    <a:lnL w="2286" cap="flat" cmpd="sng" algn="ctr">
                      <a:solidFill>
                        <a:srgbClr val="DFDFDF"/>
                      </a:solidFill>
                      <a:prstDash val="solid"/>
                      <a:round/>
                      <a:headEnd type="none" w="med" len="med"/>
                      <a:tailEnd type="none" w="med" len="med"/>
                    </a:lnL>
                    <a:lnR w="2286" cap="flat" cmpd="sng" algn="ctr">
                      <a:solidFill>
                        <a:srgbClr val="DFDFDF"/>
                      </a:solidFill>
                      <a:prstDash val="solid"/>
                      <a:round/>
                      <a:headEnd type="none" w="med" len="med"/>
                      <a:tailEnd type="none" w="med" len="med"/>
                    </a:lnR>
                    <a:lnT w="2286" cap="flat" cmpd="sng" algn="ctr">
                      <a:solidFill>
                        <a:srgbClr val="DFDFDF"/>
                      </a:solidFill>
                      <a:prstDash val="solid"/>
                      <a:round/>
                      <a:headEnd type="none" w="med" len="med"/>
                      <a:tailEnd type="none" w="med" len="med"/>
                    </a:lnT>
                    <a:lnB w="2286" cap="flat" cmpd="sng" algn="ctr">
                      <a:solidFill>
                        <a:srgbClr val="DFDFDF"/>
                      </a:solidFill>
                      <a:prstDash val="solid"/>
                      <a:round/>
                      <a:headEnd type="none" w="med" len="med"/>
                      <a:tailEnd type="none" w="med" len="med"/>
                    </a:lnB>
                    <a:solidFill>
                      <a:srgbClr val="FFFFFF"/>
                    </a:solidFill>
                  </a:tcPr>
                </a:tc>
                <a:tc>
                  <a:txBody>
                    <a:bodyPr/>
                    <a:lstStyle/>
                    <a:p>
                      <a:pPr algn="ctr" fontAlgn="base"/>
                      <a:r>
                        <a:rPr lang="en-IN" sz="1400" b="1">
                          <a:effectLst/>
                        </a:rPr>
                        <a:t>Semi-structured data</a:t>
                      </a:r>
                    </a:p>
                  </a:txBody>
                  <a:tcPr marL="36454" marR="36454" marT="36454" marB="36454" anchor="ctr">
                    <a:lnL w="2286" cap="flat" cmpd="sng" algn="ctr">
                      <a:solidFill>
                        <a:srgbClr val="DFDFDF"/>
                      </a:solidFill>
                      <a:prstDash val="solid"/>
                      <a:round/>
                      <a:headEnd type="none" w="med" len="med"/>
                      <a:tailEnd type="none" w="med" len="med"/>
                    </a:lnL>
                    <a:lnR w="2286" cap="flat" cmpd="sng" algn="ctr">
                      <a:solidFill>
                        <a:srgbClr val="DFDFDF"/>
                      </a:solidFill>
                      <a:prstDash val="solid"/>
                      <a:round/>
                      <a:headEnd type="none" w="med" len="med"/>
                      <a:tailEnd type="none" w="med" len="med"/>
                    </a:lnR>
                    <a:lnT w="2286" cap="flat" cmpd="sng" algn="ctr">
                      <a:solidFill>
                        <a:srgbClr val="DFDFDF"/>
                      </a:solidFill>
                      <a:prstDash val="solid"/>
                      <a:round/>
                      <a:headEnd type="none" w="med" len="med"/>
                      <a:tailEnd type="none" w="med" len="med"/>
                    </a:lnT>
                    <a:lnB w="2286" cap="flat" cmpd="sng" algn="ctr">
                      <a:solidFill>
                        <a:srgbClr val="DFDFDF"/>
                      </a:solidFill>
                      <a:prstDash val="solid"/>
                      <a:round/>
                      <a:headEnd type="none" w="med" len="med"/>
                      <a:tailEnd type="none" w="med" len="med"/>
                    </a:lnB>
                    <a:solidFill>
                      <a:srgbClr val="FFFFFF"/>
                    </a:solidFill>
                  </a:tcPr>
                </a:tc>
                <a:tc>
                  <a:txBody>
                    <a:bodyPr/>
                    <a:lstStyle/>
                    <a:p>
                      <a:pPr algn="ctr" fontAlgn="base"/>
                      <a:r>
                        <a:rPr lang="en-IN" sz="1400" b="1">
                          <a:effectLst/>
                        </a:rPr>
                        <a:t>Unstructured data</a:t>
                      </a:r>
                    </a:p>
                  </a:txBody>
                  <a:tcPr marL="36454" marR="36454" marT="36454" marB="36454" anchor="ctr">
                    <a:lnL w="2286" cap="flat" cmpd="sng" algn="ctr">
                      <a:solidFill>
                        <a:srgbClr val="DFDFDF"/>
                      </a:solidFill>
                      <a:prstDash val="solid"/>
                      <a:round/>
                      <a:headEnd type="none" w="med" len="med"/>
                      <a:tailEnd type="none" w="med" len="med"/>
                    </a:lnL>
                    <a:lnR w="2286" cap="flat" cmpd="sng" algn="ctr">
                      <a:solidFill>
                        <a:srgbClr val="DFDFDF"/>
                      </a:solidFill>
                      <a:prstDash val="solid"/>
                      <a:round/>
                      <a:headEnd type="none" w="med" len="med"/>
                      <a:tailEnd type="none" w="med" len="med"/>
                    </a:lnR>
                    <a:lnT w="2286" cap="flat" cmpd="sng" algn="ctr">
                      <a:solidFill>
                        <a:srgbClr val="DFDFDF"/>
                      </a:solidFill>
                      <a:prstDash val="solid"/>
                      <a:round/>
                      <a:headEnd type="none" w="med" len="med"/>
                      <a:tailEnd type="none" w="med" len="med"/>
                    </a:lnT>
                    <a:lnB w="2286" cap="flat" cmpd="sng" algn="ctr">
                      <a:solidFill>
                        <a:srgbClr val="DFDFDF"/>
                      </a:solidFill>
                      <a:prstDash val="solid"/>
                      <a:round/>
                      <a:headEnd type="none" w="med" len="med"/>
                      <a:tailEnd type="none" w="med" len="med"/>
                    </a:lnB>
                    <a:solidFill>
                      <a:srgbClr val="FFFFFF"/>
                    </a:solidFill>
                  </a:tcPr>
                </a:tc>
                <a:extLst>
                  <a:ext uri="{0D108BD9-81ED-4DB2-BD59-A6C34878D82A}">
                    <a16:rowId xmlns:a16="http://schemas.microsoft.com/office/drawing/2014/main" val="1530566132"/>
                  </a:ext>
                </a:extLst>
              </a:tr>
              <a:tr h="681766">
                <a:tc>
                  <a:txBody>
                    <a:bodyPr/>
                    <a:lstStyle/>
                    <a:p>
                      <a:pPr algn="l" fontAlgn="ctr"/>
                      <a:r>
                        <a:rPr lang="en-IN" sz="1400" b="0">
                          <a:effectLst/>
                        </a:rPr>
                        <a:t>Technology</a:t>
                      </a:r>
                    </a:p>
                  </a:txBody>
                  <a:tcPr marL="36454" marR="36454" marT="51035" marB="51035" anchor="ctr">
                    <a:lnL w="2286" cap="flat" cmpd="sng" algn="ctr">
                      <a:solidFill>
                        <a:srgbClr val="DFDFDF"/>
                      </a:solidFill>
                      <a:prstDash val="solid"/>
                      <a:round/>
                      <a:headEnd type="none" w="med" len="med"/>
                      <a:tailEnd type="none" w="med" len="med"/>
                    </a:lnL>
                    <a:lnR w="2286" cap="flat" cmpd="sng" algn="ctr">
                      <a:solidFill>
                        <a:srgbClr val="DFDFDF"/>
                      </a:solidFill>
                      <a:prstDash val="solid"/>
                      <a:round/>
                      <a:headEnd type="none" w="med" len="med"/>
                      <a:tailEnd type="none" w="med" len="med"/>
                    </a:lnR>
                    <a:lnT w="2286" cap="flat" cmpd="sng" algn="ctr">
                      <a:solidFill>
                        <a:srgbClr val="DFDFDF"/>
                      </a:solidFill>
                      <a:prstDash val="solid"/>
                      <a:round/>
                      <a:headEnd type="none" w="med" len="med"/>
                      <a:tailEnd type="none" w="med" len="med"/>
                    </a:lnT>
                    <a:lnB w="2286" cap="flat" cmpd="sng" algn="ctr">
                      <a:solidFill>
                        <a:srgbClr val="DFDFDF"/>
                      </a:solidFill>
                      <a:prstDash val="solid"/>
                      <a:round/>
                      <a:headEnd type="none" w="med" len="med"/>
                      <a:tailEnd type="none" w="med" len="med"/>
                    </a:lnB>
                    <a:solidFill>
                      <a:srgbClr val="FFFFFF"/>
                    </a:solidFill>
                  </a:tcPr>
                </a:tc>
                <a:tc>
                  <a:txBody>
                    <a:bodyPr/>
                    <a:lstStyle/>
                    <a:p>
                      <a:pPr algn="l" fontAlgn="ctr"/>
                      <a:r>
                        <a:rPr lang="en-US" sz="1400" b="0">
                          <a:effectLst/>
                        </a:rPr>
                        <a:t>It is based on Relational database table</a:t>
                      </a:r>
                    </a:p>
                  </a:txBody>
                  <a:tcPr marL="36454" marR="36454" marT="51035" marB="51035" anchor="ctr">
                    <a:lnL w="2286" cap="flat" cmpd="sng" algn="ctr">
                      <a:solidFill>
                        <a:srgbClr val="DFDFDF"/>
                      </a:solidFill>
                      <a:prstDash val="solid"/>
                      <a:round/>
                      <a:headEnd type="none" w="med" len="med"/>
                      <a:tailEnd type="none" w="med" len="med"/>
                    </a:lnL>
                    <a:lnR w="2286" cap="flat" cmpd="sng" algn="ctr">
                      <a:solidFill>
                        <a:srgbClr val="DFDFDF"/>
                      </a:solidFill>
                      <a:prstDash val="solid"/>
                      <a:round/>
                      <a:headEnd type="none" w="med" len="med"/>
                      <a:tailEnd type="none" w="med" len="med"/>
                    </a:lnR>
                    <a:lnT w="2286" cap="flat" cmpd="sng" algn="ctr">
                      <a:solidFill>
                        <a:srgbClr val="DFDFDF"/>
                      </a:solidFill>
                      <a:prstDash val="solid"/>
                      <a:round/>
                      <a:headEnd type="none" w="med" len="med"/>
                      <a:tailEnd type="none" w="med" len="med"/>
                    </a:lnT>
                    <a:lnB w="2286" cap="flat" cmpd="sng" algn="ctr">
                      <a:solidFill>
                        <a:srgbClr val="DFDFDF"/>
                      </a:solidFill>
                      <a:prstDash val="solid"/>
                      <a:round/>
                      <a:headEnd type="none" w="med" len="med"/>
                      <a:tailEnd type="none" w="med" len="med"/>
                    </a:lnB>
                    <a:solidFill>
                      <a:srgbClr val="FFFFFF"/>
                    </a:solidFill>
                  </a:tcPr>
                </a:tc>
                <a:tc>
                  <a:txBody>
                    <a:bodyPr/>
                    <a:lstStyle/>
                    <a:p>
                      <a:pPr algn="l" fontAlgn="ctr"/>
                      <a:r>
                        <a:rPr lang="en-US" sz="1400" b="0">
                          <a:effectLst/>
                        </a:rPr>
                        <a:t>It is based on XML/RDF(Resource Description Framework).</a:t>
                      </a:r>
                    </a:p>
                  </a:txBody>
                  <a:tcPr marL="36454" marR="36454" marT="51035" marB="51035" anchor="ctr">
                    <a:lnL w="2286" cap="flat" cmpd="sng" algn="ctr">
                      <a:solidFill>
                        <a:srgbClr val="DFDFDF"/>
                      </a:solidFill>
                      <a:prstDash val="solid"/>
                      <a:round/>
                      <a:headEnd type="none" w="med" len="med"/>
                      <a:tailEnd type="none" w="med" len="med"/>
                    </a:lnL>
                    <a:lnR w="2286" cap="flat" cmpd="sng" algn="ctr">
                      <a:solidFill>
                        <a:srgbClr val="DFDFDF"/>
                      </a:solidFill>
                      <a:prstDash val="solid"/>
                      <a:round/>
                      <a:headEnd type="none" w="med" len="med"/>
                      <a:tailEnd type="none" w="med" len="med"/>
                    </a:lnR>
                    <a:lnT w="2286" cap="flat" cmpd="sng" algn="ctr">
                      <a:solidFill>
                        <a:srgbClr val="DFDFDF"/>
                      </a:solidFill>
                      <a:prstDash val="solid"/>
                      <a:round/>
                      <a:headEnd type="none" w="med" len="med"/>
                      <a:tailEnd type="none" w="med" len="med"/>
                    </a:lnT>
                    <a:lnB w="2286" cap="flat" cmpd="sng" algn="ctr">
                      <a:solidFill>
                        <a:srgbClr val="DFDFDF"/>
                      </a:solidFill>
                      <a:prstDash val="solid"/>
                      <a:round/>
                      <a:headEnd type="none" w="med" len="med"/>
                      <a:tailEnd type="none" w="med" len="med"/>
                    </a:lnB>
                    <a:solidFill>
                      <a:srgbClr val="FFFFFF"/>
                    </a:solidFill>
                  </a:tcPr>
                </a:tc>
                <a:tc>
                  <a:txBody>
                    <a:bodyPr/>
                    <a:lstStyle/>
                    <a:p>
                      <a:pPr algn="l" fontAlgn="ctr"/>
                      <a:r>
                        <a:rPr lang="en-US" sz="1400" b="0">
                          <a:effectLst/>
                        </a:rPr>
                        <a:t>It is based on character and binary data</a:t>
                      </a:r>
                    </a:p>
                  </a:txBody>
                  <a:tcPr marL="36454" marR="36454" marT="51035" marB="51035" anchor="ctr">
                    <a:lnL w="2286" cap="flat" cmpd="sng" algn="ctr">
                      <a:solidFill>
                        <a:srgbClr val="DFDFDF"/>
                      </a:solidFill>
                      <a:prstDash val="solid"/>
                      <a:round/>
                      <a:headEnd type="none" w="med" len="med"/>
                      <a:tailEnd type="none" w="med" len="med"/>
                    </a:lnL>
                    <a:lnR w="2286" cap="flat" cmpd="sng" algn="ctr">
                      <a:solidFill>
                        <a:srgbClr val="DFDFDF"/>
                      </a:solidFill>
                      <a:prstDash val="solid"/>
                      <a:round/>
                      <a:headEnd type="none" w="med" len="med"/>
                      <a:tailEnd type="none" w="med" len="med"/>
                    </a:lnR>
                    <a:lnT w="2286" cap="flat" cmpd="sng" algn="ctr">
                      <a:solidFill>
                        <a:srgbClr val="DFDFDF"/>
                      </a:solidFill>
                      <a:prstDash val="solid"/>
                      <a:round/>
                      <a:headEnd type="none" w="med" len="med"/>
                      <a:tailEnd type="none" w="med" len="med"/>
                    </a:lnT>
                    <a:lnB w="2286" cap="flat" cmpd="sng" algn="ctr">
                      <a:solidFill>
                        <a:srgbClr val="DFDFDF"/>
                      </a:solidFill>
                      <a:prstDash val="solid"/>
                      <a:round/>
                      <a:headEnd type="none" w="med" len="med"/>
                      <a:tailEnd type="none" w="med" len="med"/>
                    </a:lnB>
                    <a:solidFill>
                      <a:srgbClr val="FFFFFF"/>
                    </a:solidFill>
                  </a:tcPr>
                </a:tc>
                <a:extLst>
                  <a:ext uri="{0D108BD9-81ED-4DB2-BD59-A6C34878D82A}">
                    <a16:rowId xmlns:a16="http://schemas.microsoft.com/office/drawing/2014/main" val="1356094633"/>
                  </a:ext>
                </a:extLst>
              </a:tr>
              <a:tr h="681766">
                <a:tc>
                  <a:txBody>
                    <a:bodyPr/>
                    <a:lstStyle/>
                    <a:p>
                      <a:pPr algn="l" fontAlgn="ctr"/>
                      <a:r>
                        <a:rPr lang="en-IN" sz="1400" b="0">
                          <a:effectLst/>
                        </a:rPr>
                        <a:t>Transaction management</a:t>
                      </a:r>
                    </a:p>
                  </a:txBody>
                  <a:tcPr marL="36454" marR="36454" marT="51035" marB="51035" anchor="ctr">
                    <a:lnL w="2286" cap="flat" cmpd="sng" algn="ctr">
                      <a:solidFill>
                        <a:srgbClr val="DFDFDF"/>
                      </a:solidFill>
                      <a:prstDash val="solid"/>
                      <a:round/>
                      <a:headEnd type="none" w="med" len="med"/>
                      <a:tailEnd type="none" w="med" len="med"/>
                    </a:lnL>
                    <a:lnR w="2286" cap="flat" cmpd="sng" algn="ctr">
                      <a:solidFill>
                        <a:srgbClr val="DFDFDF"/>
                      </a:solidFill>
                      <a:prstDash val="solid"/>
                      <a:round/>
                      <a:headEnd type="none" w="med" len="med"/>
                      <a:tailEnd type="none" w="med" len="med"/>
                    </a:lnR>
                    <a:lnT w="2286" cap="flat" cmpd="sng" algn="ctr">
                      <a:solidFill>
                        <a:srgbClr val="DFDFDF"/>
                      </a:solidFill>
                      <a:prstDash val="solid"/>
                      <a:round/>
                      <a:headEnd type="none" w="med" len="med"/>
                      <a:tailEnd type="none" w="med" len="med"/>
                    </a:lnT>
                    <a:lnB w="2286" cap="flat" cmpd="sng" algn="ctr">
                      <a:solidFill>
                        <a:srgbClr val="DFDFDF"/>
                      </a:solidFill>
                      <a:prstDash val="solid"/>
                      <a:round/>
                      <a:headEnd type="none" w="med" len="med"/>
                      <a:tailEnd type="none" w="med" len="med"/>
                    </a:lnB>
                    <a:solidFill>
                      <a:srgbClr val="FFFFFF"/>
                    </a:solidFill>
                  </a:tcPr>
                </a:tc>
                <a:tc>
                  <a:txBody>
                    <a:bodyPr/>
                    <a:lstStyle/>
                    <a:p>
                      <a:pPr algn="l" fontAlgn="ctr"/>
                      <a:r>
                        <a:rPr lang="en-US" sz="1400" b="0">
                          <a:effectLst/>
                        </a:rPr>
                        <a:t>Matured transaction and various concurrency techniques</a:t>
                      </a:r>
                    </a:p>
                  </a:txBody>
                  <a:tcPr marL="36454" marR="36454" marT="51035" marB="51035" anchor="ctr">
                    <a:lnL w="2286" cap="flat" cmpd="sng" algn="ctr">
                      <a:solidFill>
                        <a:srgbClr val="DFDFDF"/>
                      </a:solidFill>
                      <a:prstDash val="solid"/>
                      <a:round/>
                      <a:headEnd type="none" w="med" len="med"/>
                      <a:tailEnd type="none" w="med" len="med"/>
                    </a:lnL>
                    <a:lnR w="2286" cap="flat" cmpd="sng" algn="ctr">
                      <a:solidFill>
                        <a:srgbClr val="DFDFDF"/>
                      </a:solidFill>
                      <a:prstDash val="solid"/>
                      <a:round/>
                      <a:headEnd type="none" w="med" len="med"/>
                      <a:tailEnd type="none" w="med" len="med"/>
                    </a:lnR>
                    <a:lnT w="2286" cap="flat" cmpd="sng" algn="ctr">
                      <a:solidFill>
                        <a:srgbClr val="DFDFDF"/>
                      </a:solidFill>
                      <a:prstDash val="solid"/>
                      <a:round/>
                      <a:headEnd type="none" w="med" len="med"/>
                      <a:tailEnd type="none" w="med" len="med"/>
                    </a:lnT>
                    <a:lnB w="2286" cap="flat" cmpd="sng" algn="ctr">
                      <a:solidFill>
                        <a:srgbClr val="DFDFDF"/>
                      </a:solidFill>
                      <a:prstDash val="solid"/>
                      <a:round/>
                      <a:headEnd type="none" w="med" len="med"/>
                      <a:tailEnd type="none" w="med" len="med"/>
                    </a:lnB>
                    <a:solidFill>
                      <a:srgbClr val="FFFFFF"/>
                    </a:solidFill>
                  </a:tcPr>
                </a:tc>
                <a:tc>
                  <a:txBody>
                    <a:bodyPr/>
                    <a:lstStyle/>
                    <a:p>
                      <a:pPr algn="l" fontAlgn="ctr"/>
                      <a:r>
                        <a:rPr lang="en-US" sz="1400" b="0">
                          <a:effectLst/>
                        </a:rPr>
                        <a:t>Transaction is adapted from DBMS not matured</a:t>
                      </a:r>
                    </a:p>
                  </a:txBody>
                  <a:tcPr marL="36454" marR="36454" marT="51035" marB="51035" anchor="ctr">
                    <a:lnL w="2286" cap="flat" cmpd="sng" algn="ctr">
                      <a:solidFill>
                        <a:srgbClr val="DFDFDF"/>
                      </a:solidFill>
                      <a:prstDash val="solid"/>
                      <a:round/>
                      <a:headEnd type="none" w="med" len="med"/>
                      <a:tailEnd type="none" w="med" len="med"/>
                    </a:lnL>
                    <a:lnR w="2286" cap="flat" cmpd="sng" algn="ctr">
                      <a:solidFill>
                        <a:srgbClr val="DFDFDF"/>
                      </a:solidFill>
                      <a:prstDash val="solid"/>
                      <a:round/>
                      <a:headEnd type="none" w="med" len="med"/>
                      <a:tailEnd type="none" w="med" len="med"/>
                    </a:lnR>
                    <a:lnT w="2286" cap="flat" cmpd="sng" algn="ctr">
                      <a:solidFill>
                        <a:srgbClr val="DFDFDF"/>
                      </a:solidFill>
                      <a:prstDash val="solid"/>
                      <a:round/>
                      <a:headEnd type="none" w="med" len="med"/>
                      <a:tailEnd type="none" w="med" len="med"/>
                    </a:lnT>
                    <a:lnB w="2286" cap="flat" cmpd="sng" algn="ctr">
                      <a:solidFill>
                        <a:srgbClr val="DFDFDF"/>
                      </a:solidFill>
                      <a:prstDash val="solid"/>
                      <a:round/>
                      <a:headEnd type="none" w="med" len="med"/>
                      <a:tailEnd type="none" w="med" len="med"/>
                    </a:lnB>
                    <a:solidFill>
                      <a:srgbClr val="FFFFFF"/>
                    </a:solidFill>
                  </a:tcPr>
                </a:tc>
                <a:tc>
                  <a:txBody>
                    <a:bodyPr/>
                    <a:lstStyle/>
                    <a:p>
                      <a:pPr algn="l" fontAlgn="ctr"/>
                      <a:r>
                        <a:rPr lang="en-US" sz="1400" b="0">
                          <a:effectLst/>
                        </a:rPr>
                        <a:t>No transaction management and no concurrency</a:t>
                      </a:r>
                    </a:p>
                  </a:txBody>
                  <a:tcPr marL="36454" marR="36454" marT="51035" marB="51035" anchor="ctr">
                    <a:lnL w="2286" cap="flat" cmpd="sng" algn="ctr">
                      <a:solidFill>
                        <a:srgbClr val="DFDFDF"/>
                      </a:solidFill>
                      <a:prstDash val="solid"/>
                      <a:round/>
                      <a:headEnd type="none" w="med" len="med"/>
                      <a:tailEnd type="none" w="med" len="med"/>
                    </a:lnL>
                    <a:lnR w="2286" cap="flat" cmpd="sng" algn="ctr">
                      <a:solidFill>
                        <a:srgbClr val="DFDFDF"/>
                      </a:solidFill>
                      <a:prstDash val="solid"/>
                      <a:round/>
                      <a:headEnd type="none" w="med" len="med"/>
                      <a:tailEnd type="none" w="med" len="med"/>
                    </a:lnR>
                    <a:lnT w="2286" cap="flat" cmpd="sng" algn="ctr">
                      <a:solidFill>
                        <a:srgbClr val="DFDFDF"/>
                      </a:solidFill>
                      <a:prstDash val="solid"/>
                      <a:round/>
                      <a:headEnd type="none" w="med" len="med"/>
                      <a:tailEnd type="none" w="med" len="med"/>
                    </a:lnT>
                    <a:lnB w="2286" cap="flat" cmpd="sng" algn="ctr">
                      <a:solidFill>
                        <a:srgbClr val="DFDFDF"/>
                      </a:solidFill>
                      <a:prstDash val="solid"/>
                      <a:round/>
                      <a:headEnd type="none" w="med" len="med"/>
                      <a:tailEnd type="none" w="med" len="med"/>
                    </a:lnB>
                    <a:solidFill>
                      <a:srgbClr val="FFFFFF"/>
                    </a:solidFill>
                  </a:tcPr>
                </a:tc>
                <a:extLst>
                  <a:ext uri="{0D108BD9-81ED-4DB2-BD59-A6C34878D82A}">
                    <a16:rowId xmlns:a16="http://schemas.microsoft.com/office/drawing/2014/main" val="3040105969"/>
                  </a:ext>
                </a:extLst>
              </a:tr>
              <a:tr h="681766">
                <a:tc>
                  <a:txBody>
                    <a:bodyPr/>
                    <a:lstStyle/>
                    <a:p>
                      <a:pPr algn="l" fontAlgn="ctr"/>
                      <a:r>
                        <a:rPr lang="en-IN" sz="1400" b="0">
                          <a:effectLst/>
                        </a:rPr>
                        <a:t>Version management</a:t>
                      </a:r>
                    </a:p>
                  </a:txBody>
                  <a:tcPr marL="36454" marR="36454" marT="51035" marB="51035" anchor="ctr">
                    <a:lnL w="2286" cap="flat" cmpd="sng" algn="ctr">
                      <a:solidFill>
                        <a:srgbClr val="DFDFDF"/>
                      </a:solidFill>
                      <a:prstDash val="solid"/>
                      <a:round/>
                      <a:headEnd type="none" w="med" len="med"/>
                      <a:tailEnd type="none" w="med" len="med"/>
                    </a:lnL>
                    <a:lnR w="2286" cap="flat" cmpd="sng" algn="ctr">
                      <a:solidFill>
                        <a:srgbClr val="DFDFDF"/>
                      </a:solidFill>
                      <a:prstDash val="solid"/>
                      <a:round/>
                      <a:headEnd type="none" w="med" len="med"/>
                      <a:tailEnd type="none" w="med" len="med"/>
                    </a:lnR>
                    <a:lnT w="2286" cap="flat" cmpd="sng" algn="ctr">
                      <a:solidFill>
                        <a:srgbClr val="DFDFDF"/>
                      </a:solidFill>
                      <a:prstDash val="solid"/>
                      <a:round/>
                      <a:headEnd type="none" w="med" len="med"/>
                      <a:tailEnd type="none" w="med" len="med"/>
                    </a:lnT>
                    <a:lnB w="2286" cap="flat" cmpd="sng" algn="ctr">
                      <a:solidFill>
                        <a:srgbClr val="DFDFDF"/>
                      </a:solidFill>
                      <a:prstDash val="solid"/>
                      <a:round/>
                      <a:headEnd type="none" w="med" len="med"/>
                      <a:tailEnd type="none" w="med" len="med"/>
                    </a:lnB>
                    <a:solidFill>
                      <a:srgbClr val="FFFFFF"/>
                    </a:solidFill>
                  </a:tcPr>
                </a:tc>
                <a:tc>
                  <a:txBody>
                    <a:bodyPr/>
                    <a:lstStyle/>
                    <a:p>
                      <a:pPr algn="l" fontAlgn="ctr"/>
                      <a:r>
                        <a:rPr lang="en-US" sz="1400" b="0">
                          <a:effectLst/>
                        </a:rPr>
                        <a:t>Versioning over tuples,row,tables</a:t>
                      </a:r>
                    </a:p>
                  </a:txBody>
                  <a:tcPr marL="36454" marR="36454" marT="51035" marB="51035" anchor="ctr">
                    <a:lnL w="2286" cap="flat" cmpd="sng" algn="ctr">
                      <a:solidFill>
                        <a:srgbClr val="DFDFDF"/>
                      </a:solidFill>
                      <a:prstDash val="solid"/>
                      <a:round/>
                      <a:headEnd type="none" w="med" len="med"/>
                      <a:tailEnd type="none" w="med" len="med"/>
                    </a:lnL>
                    <a:lnR w="2286" cap="flat" cmpd="sng" algn="ctr">
                      <a:solidFill>
                        <a:srgbClr val="DFDFDF"/>
                      </a:solidFill>
                      <a:prstDash val="solid"/>
                      <a:round/>
                      <a:headEnd type="none" w="med" len="med"/>
                      <a:tailEnd type="none" w="med" len="med"/>
                    </a:lnR>
                    <a:lnT w="2286" cap="flat" cmpd="sng" algn="ctr">
                      <a:solidFill>
                        <a:srgbClr val="DFDFDF"/>
                      </a:solidFill>
                      <a:prstDash val="solid"/>
                      <a:round/>
                      <a:headEnd type="none" w="med" len="med"/>
                      <a:tailEnd type="none" w="med" len="med"/>
                    </a:lnT>
                    <a:lnB w="2286" cap="flat" cmpd="sng" algn="ctr">
                      <a:solidFill>
                        <a:srgbClr val="DFDFDF"/>
                      </a:solidFill>
                      <a:prstDash val="solid"/>
                      <a:round/>
                      <a:headEnd type="none" w="med" len="med"/>
                      <a:tailEnd type="none" w="med" len="med"/>
                    </a:lnB>
                    <a:solidFill>
                      <a:srgbClr val="FFFFFF"/>
                    </a:solidFill>
                  </a:tcPr>
                </a:tc>
                <a:tc>
                  <a:txBody>
                    <a:bodyPr/>
                    <a:lstStyle/>
                    <a:p>
                      <a:pPr algn="l" fontAlgn="ctr"/>
                      <a:r>
                        <a:rPr lang="en-US" sz="1400" b="0" dirty="0">
                          <a:effectLst/>
                        </a:rPr>
                        <a:t>Versioning over tuples or graph is possible</a:t>
                      </a:r>
                    </a:p>
                  </a:txBody>
                  <a:tcPr marL="36454" marR="36454" marT="51035" marB="51035" anchor="ctr">
                    <a:lnL w="2286" cap="flat" cmpd="sng" algn="ctr">
                      <a:solidFill>
                        <a:srgbClr val="DFDFDF"/>
                      </a:solidFill>
                      <a:prstDash val="solid"/>
                      <a:round/>
                      <a:headEnd type="none" w="med" len="med"/>
                      <a:tailEnd type="none" w="med" len="med"/>
                    </a:lnL>
                    <a:lnR w="2286" cap="flat" cmpd="sng" algn="ctr">
                      <a:solidFill>
                        <a:srgbClr val="DFDFDF"/>
                      </a:solidFill>
                      <a:prstDash val="solid"/>
                      <a:round/>
                      <a:headEnd type="none" w="med" len="med"/>
                      <a:tailEnd type="none" w="med" len="med"/>
                    </a:lnR>
                    <a:lnT w="2286" cap="flat" cmpd="sng" algn="ctr">
                      <a:solidFill>
                        <a:srgbClr val="DFDFDF"/>
                      </a:solidFill>
                      <a:prstDash val="solid"/>
                      <a:round/>
                      <a:headEnd type="none" w="med" len="med"/>
                      <a:tailEnd type="none" w="med" len="med"/>
                    </a:lnT>
                    <a:lnB w="2286" cap="flat" cmpd="sng" algn="ctr">
                      <a:solidFill>
                        <a:srgbClr val="DFDFDF"/>
                      </a:solidFill>
                      <a:prstDash val="solid"/>
                      <a:round/>
                      <a:headEnd type="none" w="med" len="med"/>
                      <a:tailEnd type="none" w="med" len="med"/>
                    </a:lnB>
                    <a:solidFill>
                      <a:srgbClr val="FFFFFF"/>
                    </a:solidFill>
                  </a:tcPr>
                </a:tc>
                <a:tc>
                  <a:txBody>
                    <a:bodyPr/>
                    <a:lstStyle/>
                    <a:p>
                      <a:pPr algn="l" fontAlgn="ctr"/>
                      <a:r>
                        <a:rPr lang="en-IN" sz="1400" b="0">
                          <a:effectLst/>
                        </a:rPr>
                        <a:t>Versioned as a whole</a:t>
                      </a:r>
                    </a:p>
                  </a:txBody>
                  <a:tcPr marL="36454" marR="36454" marT="51035" marB="51035" anchor="ctr">
                    <a:lnL w="2286" cap="flat" cmpd="sng" algn="ctr">
                      <a:solidFill>
                        <a:srgbClr val="DFDFDF"/>
                      </a:solidFill>
                      <a:prstDash val="solid"/>
                      <a:round/>
                      <a:headEnd type="none" w="med" len="med"/>
                      <a:tailEnd type="none" w="med" len="med"/>
                    </a:lnL>
                    <a:lnR w="2286" cap="flat" cmpd="sng" algn="ctr">
                      <a:solidFill>
                        <a:srgbClr val="DFDFDF"/>
                      </a:solidFill>
                      <a:prstDash val="solid"/>
                      <a:round/>
                      <a:headEnd type="none" w="med" len="med"/>
                      <a:tailEnd type="none" w="med" len="med"/>
                    </a:lnR>
                    <a:lnT w="2286" cap="flat" cmpd="sng" algn="ctr">
                      <a:solidFill>
                        <a:srgbClr val="DFDFDF"/>
                      </a:solidFill>
                      <a:prstDash val="solid"/>
                      <a:round/>
                      <a:headEnd type="none" w="med" len="med"/>
                      <a:tailEnd type="none" w="med" len="med"/>
                    </a:lnT>
                    <a:lnB w="2286" cap="flat" cmpd="sng" algn="ctr">
                      <a:solidFill>
                        <a:srgbClr val="DFDFDF"/>
                      </a:solidFill>
                      <a:prstDash val="solid"/>
                      <a:round/>
                      <a:headEnd type="none" w="med" len="med"/>
                      <a:tailEnd type="none" w="med" len="med"/>
                    </a:lnB>
                    <a:solidFill>
                      <a:srgbClr val="FFFFFF"/>
                    </a:solidFill>
                  </a:tcPr>
                </a:tc>
                <a:extLst>
                  <a:ext uri="{0D108BD9-81ED-4DB2-BD59-A6C34878D82A}">
                    <a16:rowId xmlns:a16="http://schemas.microsoft.com/office/drawing/2014/main" val="3361529259"/>
                  </a:ext>
                </a:extLst>
              </a:tr>
              <a:tr h="900543">
                <a:tc>
                  <a:txBody>
                    <a:bodyPr/>
                    <a:lstStyle/>
                    <a:p>
                      <a:pPr algn="l" fontAlgn="ctr"/>
                      <a:r>
                        <a:rPr lang="en-IN" sz="1400" b="0">
                          <a:effectLst/>
                        </a:rPr>
                        <a:t>Flexibility</a:t>
                      </a:r>
                    </a:p>
                  </a:txBody>
                  <a:tcPr marL="36454" marR="36454" marT="51035" marB="51035" anchor="ctr">
                    <a:lnL w="2286" cap="flat" cmpd="sng" algn="ctr">
                      <a:solidFill>
                        <a:srgbClr val="DFDFDF"/>
                      </a:solidFill>
                      <a:prstDash val="solid"/>
                      <a:round/>
                      <a:headEnd type="none" w="med" len="med"/>
                      <a:tailEnd type="none" w="med" len="med"/>
                    </a:lnL>
                    <a:lnR w="2286" cap="flat" cmpd="sng" algn="ctr">
                      <a:solidFill>
                        <a:srgbClr val="DFDFDF"/>
                      </a:solidFill>
                      <a:prstDash val="solid"/>
                      <a:round/>
                      <a:headEnd type="none" w="med" len="med"/>
                      <a:tailEnd type="none" w="med" len="med"/>
                    </a:lnR>
                    <a:lnT w="2286" cap="flat" cmpd="sng" algn="ctr">
                      <a:solidFill>
                        <a:srgbClr val="DFDFDF"/>
                      </a:solidFill>
                      <a:prstDash val="solid"/>
                      <a:round/>
                      <a:headEnd type="none" w="med" len="med"/>
                      <a:tailEnd type="none" w="med" len="med"/>
                    </a:lnT>
                    <a:lnB w="2286" cap="flat" cmpd="sng" algn="ctr">
                      <a:solidFill>
                        <a:srgbClr val="DFDFDF"/>
                      </a:solidFill>
                      <a:prstDash val="solid"/>
                      <a:round/>
                      <a:headEnd type="none" w="med" len="med"/>
                      <a:tailEnd type="none" w="med" len="med"/>
                    </a:lnB>
                    <a:solidFill>
                      <a:srgbClr val="FFFFFF"/>
                    </a:solidFill>
                  </a:tcPr>
                </a:tc>
                <a:tc>
                  <a:txBody>
                    <a:bodyPr/>
                    <a:lstStyle/>
                    <a:p>
                      <a:pPr algn="l" fontAlgn="ctr"/>
                      <a:r>
                        <a:rPr lang="en-US" sz="1400" b="0">
                          <a:effectLst/>
                        </a:rPr>
                        <a:t>It is schema dependent and less flexible</a:t>
                      </a:r>
                    </a:p>
                  </a:txBody>
                  <a:tcPr marL="36454" marR="36454" marT="51035" marB="51035" anchor="ctr">
                    <a:lnL w="2286" cap="flat" cmpd="sng" algn="ctr">
                      <a:solidFill>
                        <a:srgbClr val="DFDFDF"/>
                      </a:solidFill>
                      <a:prstDash val="solid"/>
                      <a:round/>
                      <a:headEnd type="none" w="med" len="med"/>
                      <a:tailEnd type="none" w="med" len="med"/>
                    </a:lnL>
                    <a:lnR w="2286" cap="flat" cmpd="sng" algn="ctr">
                      <a:solidFill>
                        <a:srgbClr val="DFDFDF"/>
                      </a:solidFill>
                      <a:prstDash val="solid"/>
                      <a:round/>
                      <a:headEnd type="none" w="med" len="med"/>
                      <a:tailEnd type="none" w="med" len="med"/>
                    </a:lnR>
                    <a:lnT w="2286" cap="flat" cmpd="sng" algn="ctr">
                      <a:solidFill>
                        <a:srgbClr val="DFDFDF"/>
                      </a:solidFill>
                      <a:prstDash val="solid"/>
                      <a:round/>
                      <a:headEnd type="none" w="med" len="med"/>
                      <a:tailEnd type="none" w="med" len="med"/>
                    </a:lnT>
                    <a:lnB w="2286" cap="flat" cmpd="sng" algn="ctr">
                      <a:solidFill>
                        <a:srgbClr val="DFDFDF"/>
                      </a:solidFill>
                      <a:prstDash val="solid"/>
                      <a:round/>
                      <a:headEnd type="none" w="med" len="med"/>
                      <a:tailEnd type="none" w="med" len="med"/>
                    </a:lnB>
                    <a:solidFill>
                      <a:srgbClr val="FFFFFF"/>
                    </a:solidFill>
                  </a:tcPr>
                </a:tc>
                <a:tc>
                  <a:txBody>
                    <a:bodyPr/>
                    <a:lstStyle/>
                    <a:p>
                      <a:pPr algn="l" fontAlgn="ctr"/>
                      <a:r>
                        <a:rPr lang="en-US" sz="1400" b="0" dirty="0">
                          <a:effectLst/>
                        </a:rPr>
                        <a:t>It is more flexible than structured data but less flexible than unstructured data</a:t>
                      </a:r>
                    </a:p>
                  </a:txBody>
                  <a:tcPr marL="36454" marR="36454" marT="51035" marB="51035" anchor="ctr">
                    <a:lnL w="2286" cap="flat" cmpd="sng" algn="ctr">
                      <a:solidFill>
                        <a:srgbClr val="DFDFDF"/>
                      </a:solidFill>
                      <a:prstDash val="solid"/>
                      <a:round/>
                      <a:headEnd type="none" w="med" len="med"/>
                      <a:tailEnd type="none" w="med" len="med"/>
                    </a:lnL>
                    <a:lnR w="2286" cap="flat" cmpd="sng" algn="ctr">
                      <a:solidFill>
                        <a:srgbClr val="DFDFDF"/>
                      </a:solidFill>
                      <a:prstDash val="solid"/>
                      <a:round/>
                      <a:headEnd type="none" w="med" len="med"/>
                      <a:tailEnd type="none" w="med" len="med"/>
                    </a:lnR>
                    <a:lnT w="2286" cap="flat" cmpd="sng" algn="ctr">
                      <a:solidFill>
                        <a:srgbClr val="DFDFDF"/>
                      </a:solidFill>
                      <a:prstDash val="solid"/>
                      <a:round/>
                      <a:headEnd type="none" w="med" len="med"/>
                      <a:tailEnd type="none" w="med" len="med"/>
                    </a:lnT>
                    <a:lnB w="2286" cap="flat" cmpd="sng" algn="ctr">
                      <a:solidFill>
                        <a:srgbClr val="DFDFDF"/>
                      </a:solidFill>
                      <a:prstDash val="solid"/>
                      <a:round/>
                      <a:headEnd type="none" w="med" len="med"/>
                      <a:tailEnd type="none" w="med" len="med"/>
                    </a:lnB>
                    <a:solidFill>
                      <a:srgbClr val="FFFFFF"/>
                    </a:solidFill>
                  </a:tcPr>
                </a:tc>
                <a:tc>
                  <a:txBody>
                    <a:bodyPr/>
                    <a:lstStyle/>
                    <a:p>
                      <a:pPr algn="l" fontAlgn="ctr"/>
                      <a:r>
                        <a:rPr lang="en-US" sz="1400" b="0">
                          <a:effectLst/>
                        </a:rPr>
                        <a:t>It is more flexible and there is absence of schema</a:t>
                      </a:r>
                    </a:p>
                  </a:txBody>
                  <a:tcPr marL="36454" marR="36454" marT="51035" marB="51035" anchor="ctr">
                    <a:lnL w="2286" cap="flat" cmpd="sng" algn="ctr">
                      <a:solidFill>
                        <a:srgbClr val="DFDFDF"/>
                      </a:solidFill>
                      <a:prstDash val="solid"/>
                      <a:round/>
                      <a:headEnd type="none" w="med" len="med"/>
                      <a:tailEnd type="none" w="med" len="med"/>
                    </a:lnL>
                    <a:lnR w="2286" cap="flat" cmpd="sng" algn="ctr">
                      <a:solidFill>
                        <a:srgbClr val="DFDFDF"/>
                      </a:solidFill>
                      <a:prstDash val="solid"/>
                      <a:round/>
                      <a:headEnd type="none" w="med" len="med"/>
                      <a:tailEnd type="none" w="med" len="med"/>
                    </a:lnR>
                    <a:lnT w="2286" cap="flat" cmpd="sng" algn="ctr">
                      <a:solidFill>
                        <a:srgbClr val="DFDFDF"/>
                      </a:solidFill>
                      <a:prstDash val="solid"/>
                      <a:round/>
                      <a:headEnd type="none" w="med" len="med"/>
                      <a:tailEnd type="none" w="med" len="med"/>
                    </a:lnT>
                    <a:lnB w="2286" cap="flat" cmpd="sng" algn="ctr">
                      <a:solidFill>
                        <a:srgbClr val="DFDFDF"/>
                      </a:solidFill>
                      <a:prstDash val="solid"/>
                      <a:round/>
                      <a:headEnd type="none" w="med" len="med"/>
                      <a:tailEnd type="none" w="med" len="med"/>
                    </a:lnB>
                    <a:solidFill>
                      <a:srgbClr val="FFFFFF"/>
                    </a:solidFill>
                  </a:tcPr>
                </a:tc>
                <a:extLst>
                  <a:ext uri="{0D108BD9-81ED-4DB2-BD59-A6C34878D82A}">
                    <a16:rowId xmlns:a16="http://schemas.microsoft.com/office/drawing/2014/main" val="1810133515"/>
                  </a:ext>
                </a:extLst>
              </a:tr>
              <a:tr h="681766">
                <a:tc>
                  <a:txBody>
                    <a:bodyPr/>
                    <a:lstStyle/>
                    <a:p>
                      <a:pPr algn="l" fontAlgn="ctr"/>
                      <a:r>
                        <a:rPr lang="en-IN" sz="1400" b="0">
                          <a:effectLst/>
                        </a:rPr>
                        <a:t>Scalability</a:t>
                      </a:r>
                    </a:p>
                  </a:txBody>
                  <a:tcPr marL="36454" marR="36454" marT="51035" marB="51035" anchor="ctr">
                    <a:lnL w="2286" cap="flat" cmpd="sng" algn="ctr">
                      <a:solidFill>
                        <a:srgbClr val="DFDFDF"/>
                      </a:solidFill>
                      <a:prstDash val="solid"/>
                      <a:round/>
                      <a:headEnd type="none" w="med" len="med"/>
                      <a:tailEnd type="none" w="med" len="med"/>
                    </a:lnL>
                    <a:lnR w="2286" cap="flat" cmpd="sng" algn="ctr">
                      <a:solidFill>
                        <a:srgbClr val="DFDFDF"/>
                      </a:solidFill>
                      <a:prstDash val="solid"/>
                      <a:round/>
                      <a:headEnd type="none" w="med" len="med"/>
                      <a:tailEnd type="none" w="med" len="med"/>
                    </a:lnR>
                    <a:lnT w="2286" cap="flat" cmpd="sng" algn="ctr">
                      <a:solidFill>
                        <a:srgbClr val="DFDFDF"/>
                      </a:solidFill>
                      <a:prstDash val="solid"/>
                      <a:round/>
                      <a:headEnd type="none" w="med" len="med"/>
                      <a:tailEnd type="none" w="med" len="med"/>
                    </a:lnT>
                    <a:lnB w="2286" cap="flat" cmpd="sng" algn="ctr">
                      <a:solidFill>
                        <a:srgbClr val="DFDFDF"/>
                      </a:solidFill>
                      <a:prstDash val="solid"/>
                      <a:round/>
                      <a:headEnd type="none" w="med" len="med"/>
                      <a:tailEnd type="none" w="med" len="med"/>
                    </a:lnB>
                    <a:solidFill>
                      <a:srgbClr val="FFFFFF"/>
                    </a:solidFill>
                  </a:tcPr>
                </a:tc>
                <a:tc>
                  <a:txBody>
                    <a:bodyPr/>
                    <a:lstStyle/>
                    <a:p>
                      <a:pPr algn="l" fontAlgn="ctr"/>
                      <a:r>
                        <a:rPr lang="en-US" sz="1400" b="0">
                          <a:effectLst/>
                        </a:rPr>
                        <a:t>It is very difficult to scale DB schema</a:t>
                      </a:r>
                    </a:p>
                  </a:txBody>
                  <a:tcPr marL="36454" marR="36454" marT="51035" marB="51035" anchor="ctr">
                    <a:lnL w="2286" cap="flat" cmpd="sng" algn="ctr">
                      <a:solidFill>
                        <a:srgbClr val="DFDFDF"/>
                      </a:solidFill>
                      <a:prstDash val="solid"/>
                      <a:round/>
                      <a:headEnd type="none" w="med" len="med"/>
                      <a:tailEnd type="none" w="med" len="med"/>
                    </a:lnL>
                    <a:lnR w="2286" cap="flat" cmpd="sng" algn="ctr">
                      <a:solidFill>
                        <a:srgbClr val="DFDFDF"/>
                      </a:solidFill>
                      <a:prstDash val="solid"/>
                      <a:round/>
                      <a:headEnd type="none" w="med" len="med"/>
                      <a:tailEnd type="none" w="med" len="med"/>
                    </a:lnR>
                    <a:lnT w="2286" cap="flat" cmpd="sng" algn="ctr">
                      <a:solidFill>
                        <a:srgbClr val="DFDFDF"/>
                      </a:solidFill>
                      <a:prstDash val="solid"/>
                      <a:round/>
                      <a:headEnd type="none" w="med" len="med"/>
                      <a:tailEnd type="none" w="med" len="med"/>
                    </a:lnT>
                    <a:lnB w="2286" cap="flat" cmpd="sng" algn="ctr">
                      <a:solidFill>
                        <a:srgbClr val="DFDFDF"/>
                      </a:solidFill>
                      <a:prstDash val="solid"/>
                      <a:round/>
                      <a:headEnd type="none" w="med" len="med"/>
                      <a:tailEnd type="none" w="med" len="med"/>
                    </a:lnB>
                    <a:solidFill>
                      <a:srgbClr val="FFFFFF"/>
                    </a:solidFill>
                  </a:tcPr>
                </a:tc>
                <a:tc>
                  <a:txBody>
                    <a:bodyPr/>
                    <a:lstStyle/>
                    <a:p>
                      <a:pPr algn="l" fontAlgn="ctr"/>
                      <a:r>
                        <a:rPr lang="en-US" sz="1400" b="0">
                          <a:effectLst/>
                        </a:rPr>
                        <a:t>It’s scaling is simpler than structured data</a:t>
                      </a:r>
                    </a:p>
                  </a:txBody>
                  <a:tcPr marL="36454" marR="36454" marT="51035" marB="51035" anchor="ctr">
                    <a:lnL w="2286" cap="flat" cmpd="sng" algn="ctr">
                      <a:solidFill>
                        <a:srgbClr val="DFDFDF"/>
                      </a:solidFill>
                      <a:prstDash val="solid"/>
                      <a:round/>
                      <a:headEnd type="none" w="med" len="med"/>
                      <a:tailEnd type="none" w="med" len="med"/>
                    </a:lnL>
                    <a:lnR w="2286" cap="flat" cmpd="sng" algn="ctr">
                      <a:solidFill>
                        <a:srgbClr val="DFDFDF"/>
                      </a:solidFill>
                      <a:prstDash val="solid"/>
                      <a:round/>
                      <a:headEnd type="none" w="med" len="med"/>
                      <a:tailEnd type="none" w="med" len="med"/>
                    </a:lnR>
                    <a:lnT w="2286" cap="flat" cmpd="sng" algn="ctr">
                      <a:solidFill>
                        <a:srgbClr val="DFDFDF"/>
                      </a:solidFill>
                      <a:prstDash val="solid"/>
                      <a:round/>
                      <a:headEnd type="none" w="med" len="med"/>
                      <a:tailEnd type="none" w="med" len="med"/>
                    </a:lnT>
                    <a:lnB w="2286" cap="flat" cmpd="sng" algn="ctr">
                      <a:solidFill>
                        <a:srgbClr val="DFDFDF"/>
                      </a:solidFill>
                      <a:prstDash val="solid"/>
                      <a:round/>
                      <a:headEnd type="none" w="med" len="med"/>
                      <a:tailEnd type="none" w="med" len="med"/>
                    </a:lnB>
                    <a:solidFill>
                      <a:srgbClr val="FFFFFF"/>
                    </a:solidFill>
                  </a:tcPr>
                </a:tc>
                <a:tc>
                  <a:txBody>
                    <a:bodyPr/>
                    <a:lstStyle/>
                    <a:p>
                      <a:pPr algn="l" fontAlgn="ctr"/>
                      <a:r>
                        <a:rPr lang="en-IN" sz="1400" b="0">
                          <a:effectLst/>
                        </a:rPr>
                        <a:t>It is more scalable.</a:t>
                      </a:r>
                    </a:p>
                  </a:txBody>
                  <a:tcPr marL="36454" marR="36454" marT="51035" marB="51035" anchor="ctr">
                    <a:lnL w="2286" cap="flat" cmpd="sng" algn="ctr">
                      <a:solidFill>
                        <a:srgbClr val="DFDFDF"/>
                      </a:solidFill>
                      <a:prstDash val="solid"/>
                      <a:round/>
                      <a:headEnd type="none" w="med" len="med"/>
                      <a:tailEnd type="none" w="med" len="med"/>
                    </a:lnL>
                    <a:lnR w="2286" cap="flat" cmpd="sng" algn="ctr">
                      <a:solidFill>
                        <a:srgbClr val="DFDFDF"/>
                      </a:solidFill>
                      <a:prstDash val="solid"/>
                      <a:round/>
                      <a:headEnd type="none" w="med" len="med"/>
                      <a:tailEnd type="none" w="med" len="med"/>
                    </a:lnR>
                    <a:lnT w="2286" cap="flat" cmpd="sng" algn="ctr">
                      <a:solidFill>
                        <a:srgbClr val="DFDFDF"/>
                      </a:solidFill>
                      <a:prstDash val="solid"/>
                      <a:round/>
                      <a:headEnd type="none" w="med" len="med"/>
                      <a:tailEnd type="none" w="med" len="med"/>
                    </a:lnT>
                    <a:lnB w="2286" cap="flat" cmpd="sng" algn="ctr">
                      <a:solidFill>
                        <a:srgbClr val="DFDFDF"/>
                      </a:solidFill>
                      <a:prstDash val="solid"/>
                      <a:round/>
                      <a:headEnd type="none" w="med" len="med"/>
                      <a:tailEnd type="none" w="med" len="med"/>
                    </a:lnB>
                    <a:solidFill>
                      <a:srgbClr val="FFFFFF"/>
                    </a:solidFill>
                  </a:tcPr>
                </a:tc>
                <a:extLst>
                  <a:ext uri="{0D108BD9-81ED-4DB2-BD59-A6C34878D82A}">
                    <a16:rowId xmlns:a16="http://schemas.microsoft.com/office/drawing/2014/main" val="2174051338"/>
                  </a:ext>
                </a:extLst>
              </a:tr>
              <a:tr h="474155">
                <a:tc>
                  <a:txBody>
                    <a:bodyPr/>
                    <a:lstStyle/>
                    <a:p>
                      <a:pPr algn="l" fontAlgn="ctr"/>
                      <a:r>
                        <a:rPr lang="en-IN" sz="1400" b="0">
                          <a:effectLst/>
                        </a:rPr>
                        <a:t>Robustness</a:t>
                      </a:r>
                    </a:p>
                  </a:txBody>
                  <a:tcPr marL="36454" marR="36454" marT="51035" marB="51035" anchor="ctr">
                    <a:lnL w="2286" cap="flat" cmpd="sng" algn="ctr">
                      <a:solidFill>
                        <a:srgbClr val="DFDFDF"/>
                      </a:solidFill>
                      <a:prstDash val="solid"/>
                      <a:round/>
                      <a:headEnd type="none" w="med" len="med"/>
                      <a:tailEnd type="none" w="med" len="med"/>
                    </a:lnL>
                    <a:lnR w="2286" cap="flat" cmpd="sng" algn="ctr">
                      <a:solidFill>
                        <a:srgbClr val="DFDFDF"/>
                      </a:solidFill>
                      <a:prstDash val="solid"/>
                      <a:round/>
                      <a:headEnd type="none" w="med" len="med"/>
                      <a:tailEnd type="none" w="med" len="med"/>
                    </a:lnR>
                    <a:lnT w="2286" cap="flat" cmpd="sng" algn="ctr">
                      <a:solidFill>
                        <a:srgbClr val="DFDFDF"/>
                      </a:solidFill>
                      <a:prstDash val="solid"/>
                      <a:round/>
                      <a:headEnd type="none" w="med" len="med"/>
                      <a:tailEnd type="none" w="med" len="med"/>
                    </a:lnT>
                    <a:lnB w="2286" cap="flat" cmpd="sng" algn="ctr">
                      <a:solidFill>
                        <a:srgbClr val="DFDFDF"/>
                      </a:solidFill>
                      <a:prstDash val="solid"/>
                      <a:round/>
                      <a:headEnd type="none" w="med" len="med"/>
                      <a:tailEnd type="none" w="med" len="med"/>
                    </a:lnB>
                    <a:solidFill>
                      <a:srgbClr val="FFFFFF"/>
                    </a:solidFill>
                  </a:tcPr>
                </a:tc>
                <a:tc>
                  <a:txBody>
                    <a:bodyPr/>
                    <a:lstStyle/>
                    <a:p>
                      <a:pPr algn="l" fontAlgn="ctr"/>
                      <a:r>
                        <a:rPr lang="en-IN" sz="1400" b="0">
                          <a:effectLst/>
                        </a:rPr>
                        <a:t>Very robust</a:t>
                      </a:r>
                    </a:p>
                  </a:txBody>
                  <a:tcPr marL="36454" marR="36454" marT="51035" marB="51035" anchor="ctr">
                    <a:lnL w="2286" cap="flat" cmpd="sng" algn="ctr">
                      <a:solidFill>
                        <a:srgbClr val="DFDFDF"/>
                      </a:solidFill>
                      <a:prstDash val="solid"/>
                      <a:round/>
                      <a:headEnd type="none" w="med" len="med"/>
                      <a:tailEnd type="none" w="med" len="med"/>
                    </a:lnL>
                    <a:lnR w="2286" cap="flat" cmpd="sng" algn="ctr">
                      <a:solidFill>
                        <a:srgbClr val="DFDFDF"/>
                      </a:solidFill>
                      <a:prstDash val="solid"/>
                      <a:round/>
                      <a:headEnd type="none" w="med" len="med"/>
                      <a:tailEnd type="none" w="med" len="med"/>
                    </a:lnR>
                    <a:lnT w="2286" cap="flat" cmpd="sng" algn="ctr">
                      <a:solidFill>
                        <a:srgbClr val="DFDFDF"/>
                      </a:solidFill>
                      <a:prstDash val="solid"/>
                      <a:round/>
                      <a:headEnd type="none" w="med" len="med"/>
                      <a:tailEnd type="none" w="med" len="med"/>
                    </a:lnT>
                    <a:lnB w="2286" cap="flat" cmpd="sng" algn="ctr">
                      <a:solidFill>
                        <a:srgbClr val="DFDFDF"/>
                      </a:solidFill>
                      <a:prstDash val="solid"/>
                      <a:round/>
                      <a:headEnd type="none" w="med" len="med"/>
                      <a:tailEnd type="none" w="med" len="med"/>
                    </a:lnB>
                    <a:solidFill>
                      <a:srgbClr val="FFFFFF"/>
                    </a:solidFill>
                  </a:tcPr>
                </a:tc>
                <a:tc>
                  <a:txBody>
                    <a:bodyPr/>
                    <a:lstStyle/>
                    <a:p>
                      <a:pPr algn="l" fontAlgn="ctr"/>
                      <a:r>
                        <a:rPr lang="en-US" sz="1400" b="0">
                          <a:effectLst/>
                        </a:rPr>
                        <a:t>New technology, not very spread</a:t>
                      </a:r>
                    </a:p>
                  </a:txBody>
                  <a:tcPr marL="36454" marR="36454" marT="51035" marB="51035" anchor="ctr">
                    <a:lnL w="2286" cap="flat" cmpd="sng" algn="ctr">
                      <a:solidFill>
                        <a:srgbClr val="DFDFDF"/>
                      </a:solidFill>
                      <a:prstDash val="solid"/>
                      <a:round/>
                      <a:headEnd type="none" w="med" len="med"/>
                      <a:tailEnd type="none" w="med" len="med"/>
                    </a:lnL>
                    <a:lnR w="2286" cap="flat" cmpd="sng" algn="ctr">
                      <a:solidFill>
                        <a:srgbClr val="DFDFDF"/>
                      </a:solidFill>
                      <a:prstDash val="solid"/>
                      <a:round/>
                      <a:headEnd type="none" w="med" len="med"/>
                      <a:tailEnd type="none" w="med" len="med"/>
                    </a:lnR>
                    <a:lnT w="2286" cap="flat" cmpd="sng" algn="ctr">
                      <a:solidFill>
                        <a:srgbClr val="DFDFDF"/>
                      </a:solidFill>
                      <a:prstDash val="solid"/>
                      <a:round/>
                      <a:headEnd type="none" w="med" len="med"/>
                      <a:tailEnd type="none" w="med" len="med"/>
                    </a:lnT>
                    <a:lnB w="2286" cap="flat" cmpd="sng" algn="ctr">
                      <a:solidFill>
                        <a:srgbClr val="DFDFDF"/>
                      </a:solidFill>
                      <a:prstDash val="solid"/>
                      <a:round/>
                      <a:headEnd type="none" w="med" len="med"/>
                      <a:tailEnd type="none" w="med" len="med"/>
                    </a:lnB>
                    <a:solidFill>
                      <a:srgbClr val="FFFFFF"/>
                    </a:solidFill>
                  </a:tcPr>
                </a:tc>
                <a:tc>
                  <a:txBody>
                    <a:bodyPr/>
                    <a:lstStyle/>
                    <a:p>
                      <a:pPr algn="l" fontAlgn="ctr"/>
                      <a:r>
                        <a:rPr lang="en-IN" sz="1400" b="0">
                          <a:effectLst/>
                        </a:rPr>
                        <a:t>—</a:t>
                      </a:r>
                    </a:p>
                  </a:txBody>
                  <a:tcPr marL="36454" marR="36454" marT="51035" marB="51035" anchor="ctr">
                    <a:lnL w="2286" cap="flat" cmpd="sng" algn="ctr">
                      <a:solidFill>
                        <a:srgbClr val="DFDFDF"/>
                      </a:solidFill>
                      <a:prstDash val="solid"/>
                      <a:round/>
                      <a:headEnd type="none" w="med" len="med"/>
                      <a:tailEnd type="none" w="med" len="med"/>
                    </a:lnL>
                    <a:lnR w="2286" cap="flat" cmpd="sng" algn="ctr">
                      <a:solidFill>
                        <a:srgbClr val="DFDFDF"/>
                      </a:solidFill>
                      <a:prstDash val="solid"/>
                      <a:round/>
                      <a:headEnd type="none" w="med" len="med"/>
                      <a:tailEnd type="none" w="med" len="med"/>
                    </a:lnR>
                    <a:lnT w="2286" cap="flat" cmpd="sng" algn="ctr">
                      <a:solidFill>
                        <a:srgbClr val="DFDFDF"/>
                      </a:solidFill>
                      <a:prstDash val="solid"/>
                      <a:round/>
                      <a:headEnd type="none" w="med" len="med"/>
                      <a:tailEnd type="none" w="med" len="med"/>
                    </a:lnT>
                    <a:lnB w="2286" cap="flat" cmpd="sng" algn="ctr">
                      <a:solidFill>
                        <a:srgbClr val="DFDFDF"/>
                      </a:solidFill>
                      <a:prstDash val="solid"/>
                      <a:round/>
                      <a:headEnd type="none" w="med" len="med"/>
                      <a:tailEnd type="none" w="med" len="med"/>
                    </a:lnB>
                    <a:solidFill>
                      <a:srgbClr val="FFFFFF"/>
                    </a:solidFill>
                  </a:tcPr>
                </a:tc>
                <a:extLst>
                  <a:ext uri="{0D108BD9-81ED-4DB2-BD59-A6C34878D82A}">
                    <a16:rowId xmlns:a16="http://schemas.microsoft.com/office/drawing/2014/main" val="2768994109"/>
                  </a:ext>
                </a:extLst>
              </a:tr>
              <a:tr h="681766">
                <a:tc>
                  <a:txBody>
                    <a:bodyPr/>
                    <a:lstStyle/>
                    <a:p>
                      <a:pPr algn="l" fontAlgn="ctr"/>
                      <a:r>
                        <a:rPr lang="en-IN" sz="1400" b="0" dirty="0">
                          <a:effectLst/>
                        </a:rPr>
                        <a:t>Query performance</a:t>
                      </a:r>
                    </a:p>
                  </a:txBody>
                  <a:tcPr marL="36454" marR="36454" marT="51035" marB="51035" anchor="ctr">
                    <a:lnL w="2286" cap="flat" cmpd="sng" algn="ctr">
                      <a:solidFill>
                        <a:srgbClr val="DFDFDF"/>
                      </a:solidFill>
                      <a:prstDash val="solid"/>
                      <a:round/>
                      <a:headEnd type="none" w="med" len="med"/>
                      <a:tailEnd type="none" w="med" len="med"/>
                    </a:lnL>
                    <a:lnR w="2286" cap="flat" cmpd="sng" algn="ctr">
                      <a:solidFill>
                        <a:srgbClr val="DFDFDF"/>
                      </a:solidFill>
                      <a:prstDash val="solid"/>
                      <a:round/>
                      <a:headEnd type="none" w="med" len="med"/>
                      <a:tailEnd type="none" w="med" len="med"/>
                    </a:lnR>
                    <a:lnT w="2286" cap="flat" cmpd="sng" algn="ctr">
                      <a:solidFill>
                        <a:srgbClr val="DFDFDF"/>
                      </a:solidFill>
                      <a:prstDash val="solid"/>
                      <a:round/>
                      <a:headEnd type="none" w="med" len="med"/>
                      <a:tailEnd type="none" w="med" len="med"/>
                    </a:lnT>
                    <a:lnB w="2286" cap="flat" cmpd="sng" algn="ctr">
                      <a:solidFill>
                        <a:srgbClr val="DFDFDF"/>
                      </a:solidFill>
                      <a:prstDash val="solid"/>
                      <a:round/>
                      <a:headEnd type="none" w="med" len="med"/>
                      <a:tailEnd type="none" w="med" len="med"/>
                    </a:lnB>
                    <a:solidFill>
                      <a:srgbClr val="FFFFFF"/>
                    </a:solidFill>
                  </a:tcPr>
                </a:tc>
                <a:tc>
                  <a:txBody>
                    <a:bodyPr/>
                    <a:lstStyle/>
                    <a:p>
                      <a:pPr algn="l" fontAlgn="ctr"/>
                      <a:r>
                        <a:rPr lang="en-US" sz="1400" b="0" dirty="0">
                          <a:effectLst/>
                        </a:rPr>
                        <a:t>Structured query allow complex joining </a:t>
                      </a:r>
                    </a:p>
                  </a:txBody>
                  <a:tcPr marL="36454" marR="36454" marT="51035" marB="51035" anchor="ctr">
                    <a:lnL w="2286" cap="flat" cmpd="sng" algn="ctr">
                      <a:solidFill>
                        <a:srgbClr val="DFDFDF"/>
                      </a:solidFill>
                      <a:prstDash val="solid"/>
                      <a:round/>
                      <a:headEnd type="none" w="med" len="med"/>
                      <a:tailEnd type="none" w="med" len="med"/>
                    </a:lnL>
                    <a:lnR w="2286" cap="flat" cmpd="sng" algn="ctr">
                      <a:solidFill>
                        <a:srgbClr val="DFDFDF"/>
                      </a:solidFill>
                      <a:prstDash val="solid"/>
                      <a:round/>
                      <a:headEnd type="none" w="med" len="med"/>
                      <a:tailEnd type="none" w="med" len="med"/>
                    </a:lnR>
                    <a:lnT w="2286" cap="flat" cmpd="sng" algn="ctr">
                      <a:solidFill>
                        <a:srgbClr val="DFDFDF"/>
                      </a:solidFill>
                      <a:prstDash val="solid"/>
                      <a:round/>
                      <a:headEnd type="none" w="med" len="med"/>
                      <a:tailEnd type="none" w="med" len="med"/>
                    </a:lnT>
                    <a:lnB w="2286" cap="flat" cmpd="sng" algn="ctr">
                      <a:solidFill>
                        <a:srgbClr val="DFDFDF"/>
                      </a:solidFill>
                      <a:prstDash val="solid"/>
                      <a:round/>
                      <a:headEnd type="none" w="med" len="med"/>
                      <a:tailEnd type="none" w="med" len="med"/>
                    </a:lnB>
                    <a:solidFill>
                      <a:srgbClr val="FFFFFF"/>
                    </a:solidFill>
                  </a:tcPr>
                </a:tc>
                <a:tc>
                  <a:txBody>
                    <a:bodyPr/>
                    <a:lstStyle/>
                    <a:p>
                      <a:pPr algn="l" fontAlgn="ctr"/>
                      <a:r>
                        <a:rPr lang="en-US" sz="1400" b="0">
                          <a:effectLst/>
                        </a:rPr>
                        <a:t>Queries over anonymous nodes are possible</a:t>
                      </a:r>
                    </a:p>
                  </a:txBody>
                  <a:tcPr marL="36454" marR="36454" marT="51035" marB="51035" anchor="ctr">
                    <a:lnL w="2286" cap="flat" cmpd="sng" algn="ctr">
                      <a:solidFill>
                        <a:srgbClr val="DFDFDF"/>
                      </a:solidFill>
                      <a:prstDash val="solid"/>
                      <a:round/>
                      <a:headEnd type="none" w="med" len="med"/>
                      <a:tailEnd type="none" w="med" len="med"/>
                    </a:lnL>
                    <a:lnR w="2286" cap="flat" cmpd="sng" algn="ctr">
                      <a:solidFill>
                        <a:srgbClr val="DFDFDF"/>
                      </a:solidFill>
                      <a:prstDash val="solid"/>
                      <a:round/>
                      <a:headEnd type="none" w="med" len="med"/>
                      <a:tailEnd type="none" w="med" len="med"/>
                    </a:lnR>
                    <a:lnT w="2286" cap="flat" cmpd="sng" algn="ctr">
                      <a:solidFill>
                        <a:srgbClr val="DFDFDF"/>
                      </a:solidFill>
                      <a:prstDash val="solid"/>
                      <a:round/>
                      <a:headEnd type="none" w="med" len="med"/>
                      <a:tailEnd type="none" w="med" len="med"/>
                    </a:lnT>
                    <a:lnB w="2286" cap="flat" cmpd="sng" algn="ctr">
                      <a:solidFill>
                        <a:srgbClr val="DFDFDF"/>
                      </a:solidFill>
                      <a:prstDash val="solid"/>
                      <a:round/>
                      <a:headEnd type="none" w="med" len="med"/>
                      <a:tailEnd type="none" w="med" len="med"/>
                    </a:lnB>
                    <a:solidFill>
                      <a:srgbClr val="FFFFFF"/>
                    </a:solidFill>
                  </a:tcPr>
                </a:tc>
                <a:tc>
                  <a:txBody>
                    <a:bodyPr/>
                    <a:lstStyle/>
                    <a:p>
                      <a:pPr algn="l" fontAlgn="ctr"/>
                      <a:r>
                        <a:rPr lang="en-US" sz="1400" b="0" dirty="0">
                          <a:effectLst/>
                        </a:rPr>
                        <a:t>Only textual queries are possible</a:t>
                      </a:r>
                    </a:p>
                  </a:txBody>
                  <a:tcPr marL="36454" marR="36454" marT="51035" marB="51035" anchor="ctr">
                    <a:lnL w="2286" cap="flat" cmpd="sng" algn="ctr">
                      <a:solidFill>
                        <a:srgbClr val="DFDFDF"/>
                      </a:solidFill>
                      <a:prstDash val="solid"/>
                      <a:round/>
                      <a:headEnd type="none" w="med" len="med"/>
                      <a:tailEnd type="none" w="med" len="med"/>
                    </a:lnL>
                    <a:lnR w="2286" cap="flat" cmpd="sng" algn="ctr">
                      <a:solidFill>
                        <a:srgbClr val="DFDFDF"/>
                      </a:solidFill>
                      <a:prstDash val="solid"/>
                      <a:round/>
                      <a:headEnd type="none" w="med" len="med"/>
                      <a:tailEnd type="none" w="med" len="med"/>
                    </a:lnR>
                    <a:lnT w="2286" cap="flat" cmpd="sng" algn="ctr">
                      <a:solidFill>
                        <a:srgbClr val="DFDFDF"/>
                      </a:solidFill>
                      <a:prstDash val="solid"/>
                      <a:round/>
                      <a:headEnd type="none" w="med" len="med"/>
                      <a:tailEnd type="none" w="med" len="med"/>
                    </a:lnT>
                    <a:lnB w="2286" cap="flat" cmpd="sng" algn="ctr">
                      <a:solidFill>
                        <a:srgbClr val="DFDFDF"/>
                      </a:solidFill>
                      <a:prstDash val="solid"/>
                      <a:round/>
                      <a:headEnd type="none" w="med" len="med"/>
                      <a:tailEnd type="none" w="med" len="med"/>
                    </a:lnB>
                    <a:solidFill>
                      <a:srgbClr val="FFFFFF"/>
                    </a:solidFill>
                  </a:tcPr>
                </a:tc>
                <a:extLst>
                  <a:ext uri="{0D108BD9-81ED-4DB2-BD59-A6C34878D82A}">
                    <a16:rowId xmlns:a16="http://schemas.microsoft.com/office/drawing/2014/main" val="3416725886"/>
                  </a:ext>
                </a:extLst>
              </a:tr>
            </a:tbl>
          </a:graphicData>
        </a:graphic>
      </p:graphicFrame>
    </p:spTree>
    <p:extLst>
      <p:ext uri="{BB962C8B-B14F-4D97-AF65-F5344CB8AC3E}">
        <p14:creationId xmlns:p14="http://schemas.microsoft.com/office/powerpoint/2010/main" val="172396551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3763AE-8BFF-6E53-D9CB-384010D7405D}"/>
            </a:ext>
          </a:extLst>
        </p:cNvPr>
        <p:cNvGrpSpPr/>
        <p:nvPr/>
      </p:nvGrpSpPr>
      <p:grpSpPr>
        <a:xfrm>
          <a:off x="0" y="0"/>
          <a:ext cx="0" cy="0"/>
          <a:chOff x="0" y="0"/>
          <a:chExt cx="0" cy="0"/>
        </a:xfrm>
      </p:grpSpPr>
      <p:pic>
        <p:nvPicPr>
          <p:cNvPr id="4" name="object 15">
            <a:extLst>
              <a:ext uri="{FF2B5EF4-FFF2-40B4-BE49-F238E27FC236}">
                <a16:creationId xmlns:a16="http://schemas.microsoft.com/office/drawing/2014/main" id="{E9A0496F-EFBA-EC11-0790-F5D3BF7ACF17}"/>
              </a:ext>
            </a:extLst>
          </p:cNvPr>
          <p:cNvPicPr/>
          <p:nvPr/>
        </p:nvPicPr>
        <p:blipFill>
          <a:blip r:embed="rId2" cstate="print"/>
          <a:stretch>
            <a:fillRect/>
          </a:stretch>
        </p:blipFill>
        <p:spPr>
          <a:xfrm>
            <a:off x="4572" y="81866"/>
            <a:ext cx="2324441" cy="652271"/>
          </a:xfrm>
          <a:prstGeom prst="rect">
            <a:avLst/>
          </a:prstGeom>
        </p:spPr>
      </p:pic>
      <p:grpSp>
        <p:nvGrpSpPr>
          <p:cNvPr id="5" name="Group 11">
            <a:extLst>
              <a:ext uri="{FF2B5EF4-FFF2-40B4-BE49-F238E27FC236}">
                <a16:creationId xmlns:a16="http://schemas.microsoft.com/office/drawing/2014/main" id="{2110DC30-7EFE-76C4-3E68-A764944BD698}"/>
              </a:ext>
            </a:extLst>
          </p:cNvPr>
          <p:cNvGrpSpPr>
            <a:grpSpLocks/>
          </p:cNvGrpSpPr>
          <p:nvPr/>
        </p:nvGrpSpPr>
        <p:grpSpPr bwMode="auto">
          <a:xfrm>
            <a:off x="6470725" y="99863"/>
            <a:ext cx="1183803" cy="787736"/>
            <a:chOff x="0" y="0"/>
            <a:chExt cx="1110192" cy="778933"/>
          </a:xfrm>
        </p:grpSpPr>
        <p:pic>
          <p:nvPicPr>
            <p:cNvPr id="6" name="Picture 2">
              <a:extLst>
                <a:ext uri="{FF2B5EF4-FFF2-40B4-BE49-F238E27FC236}">
                  <a16:creationId xmlns:a16="http://schemas.microsoft.com/office/drawing/2014/main" id="{3B355B1E-6BBD-6175-A60F-1F246889FCF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110192" cy="7789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3" descr="aja-uk_iso-9001_2015">
              <a:extLst>
                <a:ext uri="{FF2B5EF4-FFF2-40B4-BE49-F238E27FC236}">
                  <a16:creationId xmlns:a16="http://schemas.microsoft.com/office/drawing/2014/main" id="{B52BEF43-D8C6-21EA-7880-C74642EB6B26}"/>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l="49130" t="2490"/>
            <a:stretch>
              <a:fillRect/>
            </a:stretch>
          </p:blipFill>
          <p:spPr bwMode="auto">
            <a:xfrm>
              <a:off x="95250" y="116417"/>
              <a:ext cx="360527" cy="499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029" name="Picture 1">
            <a:extLst>
              <a:ext uri="{FF2B5EF4-FFF2-40B4-BE49-F238E27FC236}">
                <a16:creationId xmlns:a16="http://schemas.microsoft.com/office/drawing/2014/main" id="{D1B463BD-6672-9147-A502-5F28B5DD930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12020" y="127100"/>
            <a:ext cx="936104" cy="791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0" name="Picture 6" descr="CSE Data science logo-01">
            <a:extLst>
              <a:ext uri="{FF2B5EF4-FFF2-40B4-BE49-F238E27FC236}">
                <a16:creationId xmlns:a16="http://schemas.microsoft.com/office/drawing/2014/main" id="{75868432-3649-F443-A9B4-4F2E366B3BFF}"/>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812360" y="56804"/>
            <a:ext cx="792088" cy="792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0" name="object 16">
            <a:extLst>
              <a:ext uri="{FF2B5EF4-FFF2-40B4-BE49-F238E27FC236}">
                <a16:creationId xmlns:a16="http://schemas.microsoft.com/office/drawing/2014/main" id="{952D752E-548D-E72A-52C9-2B687E47EB98}"/>
              </a:ext>
            </a:extLst>
          </p:cNvPr>
          <p:cNvGrpSpPr/>
          <p:nvPr/>
        </p:nvGrpSpPr>
        <p:grpSpPr>
          <a:xfrm>
            <a:off x="0" y="6301834"/>
            <a:ext cx="9055735" cy="424180"/>
            <a:chOff x="82296" y="6440423"/>
            <a:chExt cx="9055735" cy="424180"/>
          </a:xfrm>
        </p:grpSpPr>
        <p:sp>
          <p:nvSpPr>
            <p:cNvPr id="11" name="object 17">
              <a:extLst>
                <a:ext uri="{FF2B5EF4-FFF2-40B4-BE49-F238E27FC236}">
                  <a16:creationId xmlns:a16="http://schemas.microsoft.com/office/drawing/2014/main" id="{0F736881-AEE4-5CA6-4673-9EE60F4A0698}"/>
                </a:ext>
              </a:extLst>
            </p:cNvPr>
            <p:cNvSpPr/>
            <p:nvPr/>
          </p:nvSpPr>
          <p:spPr>
            <a:xfrm>
              <a:off x="86868" y="6444995"/>
              <a:ext cx="9046845" cy="414655"/>
            </a:xfrm>
            <a:custGeom>
              <a:avLst/>
              <a:gdLst/>
              <a:ahLst/>
              <a:cxnLst/>
              <a:rect l="l" t="t" r="r" b="b"/>
              <a:pathLst>
                <a:path w="9046845" h="414654">
                  <a:moveTo>
                    <a:pt x="9046464" y="0"/>
                  </a:moveTo>
                  <a:lnTo>
                    <a:pt x="0" y="0"/>
                  </a:lnTo>
                  <a:lnTo>
                    <a:pt x="0" y="414527"/>
                  </a:lnTo>
                  <a:lnTo>
                    <a:pt x="9046464" y="414527"/>
                  </a:lnTo>
                  <a:lnTo>
                    <a:pt x="9046464" y="0"/>
                  </a:lnTo>
                  <a:close/>
                </a:path>
              </a:pathLst>
            </a:custGeom>
            <a:solidFill>
              <a:srgbClr val="001F5F"/>
            </a:solidFill>
          </p:spPr>
          <p:txBody>
            <a:bodyPr wrap="square" lIns="0" tIns="0" rIns="0" bIns="0" rtlCol="0"/>
            <a:lstStyle/>
            <a:p>
              <a:endParaRPr/>
            </a:p>
          </p:txBody>
        </p:sp>
        <p:sp>
          <p:nvSpPr>
            <p:cNvPr id="12" name="object 18">
              <a:extLst>
                <a:ext uri="{FF2B5EF4-FFF2-40B4-BE49-F238E27FC236}">
                  <a16:creationId xmlns:a16="http://schemas.microsoft.com/office/drawing/2014/main" id="{BBE9550E-9CF4-BDF4-1C75-D4561E3E81AD}"/>
                </a:ext>
              </a:extLst>
            </p:cNvPr>
            <p:cNvSpPr/>
            <p:nvPr/>
          </p:nvSpPr>
          <p:spPr>
            <a:xfrm>
              <a:off x="86868" y="6444995"/>
              <a:ext cx="9046845" cy="414655"/>
            </a:xfrm>
            <a:custGeom>
              <a:avLst/>
              <a:gdLst/>
              <a:ahLst/>
              <a:cxnLst/>
              <a:rect l="l" t="t" r="r" b="b"/>
              <a:pathLst>
                <a:path w="9046845" h="414654">
                  <a:moveTo>
                    <a:pt x="0" y="414527"/>
                  </a:moveTo>
                  <a:lnTo>
                    <a:pt x="9046464" y="414527"/>
                  </a:lnTo>
                  <a:lnTo>
                    <a:pt x="9046464" y="0"/>
                  </a:lnTo>
                  <a:lnTo>
                    <a:pt x="0" y="0"/>
                  </a:lnTo>
                  <a:lnTo>
                    <a:pt x="0" y="414527"/>
                  </a:lnTo>
                  <a:close/>
                </a:path>
              </a:pathLst>
            </a:custGeom>
            <a:ln w="9144">
              <a:solidFill>
                <a:srgbClr val="000000"/>
              </a:solidFill>
            </a:ln>
          </p:spPr>
          <p:txBody>
            <a:bodyPr wrap="square" lIns="0" tIns="0" rIns="0" bIns="0" rtlCol="0"/>
            <a:lstStyle/>
            <a:p>
              <a:endParaRPr/>
            </a:p>
          </p:txBody>
        </p:sp>
      </p:grpSp>
      <p:sp>
        <p:nvSpPr>
          <p:cNvPr id="13" name="object 19">
            <a:extLst>
              <a:ext uri="{FF2B5EF4-FFF2-40B4-BE49-F238E27FC236}">
                <a16:creationId xmlns:a16="http://schemas.microsoft.com/office/drawing/2014/main" id="{2871ED8C-87E8-AEC1-5D14-4D672C8D1D85}"/>
              </a:ext>
            </a:extLst>
          </p:cNvPr>
          <p:cNvSpPr txBox="1"/>
          <p:nvPr/>
        </p:nvSpPr>
        <p:spPr>
          <a:xfrm>
            <a:off x="2140946" y="6381328"/>
            <a:ext cx="4653915" cy="351378"/>
          </a:xfrm>
          <a:prstGeom prst="rect">
            <a:avLst/>
          </a:prstGeom>
        </p:spPr>
        <p:txBody>
          <a:bodyPr vert="horz" wrap="square" lIns="0" tIns="12700" rIns="0" bIns="0" rtlCol="0">
            <a:spAutoFit/>
          </a:bodyPr>
          <a:lstStyle/>
          <a:p>
            <a:pPr marL="12700" algn="ctr">
              <a:lnSpc>
                <a:spcPct val="100000"/>
              </a:lnSpc>
              <a:spcBef>
                <a:spcPts val="100"/>
              </a:spcBef>
            </a:pPr>
            <a:r>
              <a:rPr sz="2200" spc="-5" dirty="0">
                <a:solidFill>
                  <a:srgbClr val="FFFFFF"/>
                </a:solidFill>
                <a:latin typeface="Times New Roman"/>
                <a:cs typeface="Times New Roman"/>
              </a:rPr>
              <a:t>Department</a:t>
            </a:r>
            <a:r>
              <a:rPr sz="2200" spc="30" dirty="0">
                <a:solidFill>
                  <a:srgbClr val="FFFFFF"/>
                </a:solidFill>
                <a:latin typeface="Times New Roman"/>
                <a:cs typeface="Times New Roman"/>
              </a:rPr>
              <a:t> </a:t>
            </a:r>
            <a:r>
              <a:rPr sz="2200" spc="5" dirty="0">
                <a:solidFill>
                  <a:srgbClr val="FFFFFF"/>
                </a:solidFill>
                <a:latin typeface="Times New Roman"/>
                <a:cs typeface="Times New Roman"/>
              </a:rPr>
              <a:t>of</a:t>
            </a:r>
            <a:r>
              <a:rPr lang="en-US" sz="2200" spc="5" dirty="0">
                <a:solidFill>
                  <a:srgbClr val="FFFFFF"/>
                </a:solidFill>
                <a:latin typeface="Times New Roman"/>
                <a:cs typeface="Times New Roman"/>
              </a:rPr>
              <a:t> CSE- Data Science</a:t>
            </a:r>
            <a:endParaRPr sz="2200" dirty="0">
              <a:latin typeface="Times New Roman"/>
              <a:cs typeface="Times New Roman"/>
            </a:endParaRPr>
          </a:p>
        </p:txBody>
      </p:sp>
      <p:sp>
        <p:nvSpPr>
          <p:cNvPr id="2" name="Title 1">
            <a:extLst>
              <a:ext uri="{FF2B5EF4-FFF2-40B4-BE49-F238E27FC236}">
                <a16:creationId xmlns:a16="http://schemas.microsoft.com/office/drawing/2014/main" id="{E4FB4B7D-582C-3750-B1BF-491D21BB9D26}"/>
              </a:ext>
            </a:extLst>
          </p:cNvPr>
          <p:cNvSpPr>
            <a:spLocks noGrp="1"/>
          </p:cNvSpPr>
          <p:nvPr>
            <p:ph type="title"/>
          </p:nvPr>
        </p:nvSpPr>
        <p:spPr>
          <a:xfrm>
            <a:off x="0" y="740152"/>
            <a:ext cx="8229600" cy="628623"/>
          </a:xfrm>
        </p:spPr>
        <p:txBody>
          <a:bodyPr>
            <a:normAutofit/>
          </a:bodyPr>
          <a:lstStyle/>
          <a:p>
            <a:pPr algn="l"/>
            <a:r>
              <a:rPr lang="en-US" sz="2000" b="1" dirty="0">
                <a:solidFill>
                  <a:srgbClr val="C00000"/>
                </a:solidFill>
              </a:rPr>
              <a:t>Characteristics of Data</a:t>
            </a:r>
          </a:p>
        </p:txBody>
      </p:sp>
      <p:sp>
        <p:nvSpPr>
          <p:cNvPr id="9" name="Content Placeholder 8">
            <a:extLst>
              <a:ext uri="{FF2B5EF4-FFF2-40B4-BE49-F238E27FC236}">
                <a16:creationId xmlns:a16="http://schemas.microsoft.com/office/drawing/2014/main" id="{CD34B203-D270-B3CD-8E23-3DBE0663738A}"/>
              </a:ext>
            </a:extLst>
          </p:cNvPr>
          <p:cNvSpPr>
            <a:spLocks noGrp="1"/>
          </p:cNvSpPr>
          <p:nvPr>
            <p:ph idx="1"/>
          </p:nvPr>
        </p:nvSpPr>
        <p:spPr>
          <a:xfrm>
            <a:off x="92041" y="1377269"/>
            <a:ext cx="8871905" cy="4751737"/>
          </a:xfrm>
        </p:spPr>
        <p:txBody>
          <a:bodyPr>
            <a:normAutofit/>
          </a:bodyPr>
          <a:lstStyle/>
          <a:p>
            <a:pPr marL="0" indent="0" algn="just">
              <a:lnSpc>
                <a:spcPct val="160000"/>
              </a:lnSpc>
              <a:spcBef>
                <a:spcPts val="0"/>
              </a:spcBef>
              <a:buNone/>
            </a:pPr>
            <a:r>
              <a:rPr lang="en-US" sz="2000" dirty="0"/>
              <a:t>Data has three characteristics:</a:t>
            </a:r>
          </a:p>
          <a:p>
            <a:pPr marL="342900" indent="-342900" algn="just">
              <a:lnSpc>
                <a:spcPct val="160000"/>
              </a:lnSpc>
              <a:spcBef>
                <a:spcPts val="0"/>
              </a:spcBef>
              <a:buAutoNum type="arabicPeriod"/>
            </a:pPr>
            <a:r>
              <a:rPr lang="en-US" sz="2000" dirty="0"/>
              <a:t>Composition: deals with structure of data, that is, the sources of data , the granularity, the types, and the nature of the data as to whether it is static or real-time streaming.</a:t>
            </a:r>
          </a:p>
          <a:p>
            <a:pPr marL="342900" indent="-342900" algn="just">
              <a:lnSpc>
                <a:spcPct val="160000"/>
              </a:lnSpc>
              <a:spcBef>
                <a:spcPts val="0"/>
              </a:spcBef>
              <a:buAutoNum type="arabicPeriod"/>
            </a:pPr>
            <a:r>
              <a:rPr lang="en-US" sz="2000" dirty="0"/>
              <a:t>Condition: The condition of data deals with the state of the data that is “can one use this data as is for analysis?” or “Does it require cleansing for further enhancement and enrichment?”</a:t>
            </a:r>
          </a:p>
          <a:p>
            <a:pPr marL="342900" indent="-342900" algn="just">
              <a:lnSpc>
                <a:spcPct val="160000"/>
              </a:lnSpc>
              <a:spcBef>
                <a:spcPts val="0"/>
              </a:spcBef>
              <a:buAutoNum type="arabicPeriod"/>
            </a:pPr>
            <a:r>
              <a:rPr lang="en-US" sz="2000" dirty="0"/>
              <a:t>Context: deals with “Where has this data been generated?”, “Why was this data generated?” and so on.</a:t>
            </a:r>
            <a:endParaRPr lang="en-IN" sz="2000" dirty="0"/>
          </a:p>
          <a:p>
            <a:endParaRPr lang="en-US" dirty="0"/>
          </a:p>
        </p:txBody>
      </p:sp>
    </p:spTree>
    <p:extLst>
      <p:ext uri="{BB962C8B-B14F-4D97-AF65-F5344CB8AC3E}">
        <p14:creationId xmlns:p14="http://schemas.microsoft.com/office/powerpoint/2010/main" val="132210990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F9929E-918F-2DA6-FB74-5689400A7048}"/>
            </a:ext>
          </a:extLst>
        </p:cNvPr>
        <p:cNvGrpSpPr/>
        <p:nvPr/>
      </p:nvGrpSpPr>
      <p:grpSpPr>
        <a:xfrm>
          <a:off x="0" y="0"/>
          <a:ext cx="0" cy="0"/>
          <a:chOff x="0" y="0"/>
          <a:chExt cx="0" cy="0"/>
        </a:xfrm>
      </p:grpSpPr>
      <p:pic>
        <p:nvPicPr>
          <p:cNvPr id="4" name="object 15">
            <a:extLst>
              <a:ext uri="{FF2B5EF4-FFF2-40B4-BE49-F238E27FC236}">
                <a16:creationId xmlns:a16="http://schemas.microsoft.com/office/drawing/2014/main" id="{56C19B45-CF16-D8B1-1DDF-6F144525F38E}"/>
              </a:ext>
            </a:extLst>
          </p:cNvPr>
          <p:cNvPicPr/>
          <p:nvPr/>
        </p:nvPicPr>
        <p:blipFill>
          <a:blip r:embed="rId2" cstate="print"/>
          <a:stretch>
            <a:fillRect/>
          </a:stretch>
        </p:blipFill>
        <p:spPr>
          <a:xfrm>
            <a:off x="4572" y="81866"/>
            <a:ext cx="2324441" cy="652271"/>
          </a:xfrm>
          <a:prstGeom prst="rect">
            <a:avLst/>
          </a:prstGeom>
        </p:spPr>
      </p:pic>
      <p:grpSp>
        <p:nvGrpSpPr>
          <p:cNvPr id="5" name="Group 11">
            <a:extLst>
              <a:ext uri="{FF2B5EF4-FFF2-40B4-BE49-F238E27FC236}">
                <a16:creationId xmlns:a16="http://schemas.microsoft.com/office/drawing/2014/main" id="{6748FE2D-1DD7-DD1A-06B7-302D50463867}"/>
              </a:ext>
            </a:extLst>
          </p:cNvPr>
          <p:cNvGrpSpPr>
            <a:grpSpLocks/>
          </p:cNvGrpSpPr>
          <p:nvPr/>
        </p:nvGrpSpPr>
        <p:grpSpPr bwMode="auto">
          <a:xfrm>
            <a:off x="6470725" y="99863"/>
            <a:ext cx="1183803" cy="787736"/>
            <a:chOff x="0" y="0"/>
            <a:chExt cx="1110192" cy="778933"/>
          </a:xfrm>
        </p:grpSpPr>
        <p:pic>
          <p:nvPicPr>
            <p:cNvPr id="6" name="Picture 2">
              <a:extLst>
                <a:ext uri="{FF2B5EF4-FFF2-40B4-BE49-F238E27FC236}">
                  <a16:creationId xmlns:a16="http://schemas.microsoft.com/office/drawing/2014/main" id="{F7B8C116-A91F-28D5-1434-8E86C50A595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110192" cy="7789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3" descr="aja-uk_iso-9001_2015">
              <a:extLst>
                <a:ext uri="{FF2B5EF4-FFF2-40B4-BE49-F238E27FC236}">
                  <a16:creationId xmlns:a16="http://schemas.microsoft.com/office/drawing/2014/main" id="{FA6701DE-88E3-AD6D-CB17-ABC45D635B99}"/>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l="49130" t="2490"/>
            <a:stretch>
              <a:fillRect/>
            </a:stretch>
          </p:blipFill>
          <p:spPr bwMode="auto">
            <a:xfrm>
              <a:off x="95250" y="116417"/>
              <a:ext cx="360527" cy="499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029" name="Picture 1">
            <a:extLst>
              <a:ext uri="{FF2B5EF4-FFF2-40B4-BE49-F238E27FC236}">
                <a16:creationId xmlns:a16="http://schemas.microsoft.com/office/drawing/2014/main" id="{A1866726-FB52-DD68-D34B-D11D3D0725B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12020" y="127100"/>
            <a:ext cx="936104" cy="791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0" name="Picture 6" descr="CSE Data science logo-01">
            <a:extLst>
              <a:ext uri="{FF2B5EF4-FFF2-40B4-BE49-F238E27FC236}">
                <a16:creationId xmlns:a16="http://schemas.microsoft.com/office/drawing/2014/main" id="{8A757C0E-F0F7-E944-6473-613ECE8C1284}"/>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812360" y="56804"/>
            <a:ext cx="792088" cy="792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0" name="object 16">
            <a:extLst>
              <a:ext uri="{FF2B5EF4-FFF2-40B4-BE49-F238E27FC236}">
                <a16:creationId xmlns:a16="http://schemas.microsoft.com/office/drawing/2014/main" id="{38C69793-16EA-A771-731C-22099992322B}"/>
              </a:ext>
            </a:extLst>
          </p:cNvPr>
          <p:cNvGrpSpPr/>
          <p:nvPr/>
        </p:nvGrpSpPr>
        <p:grpSpPr>
          <a:xfrm>
            <a:off x="0" y="6301834"/>
            <a:ext cx="9055735" cy="424180"/>
            <a:chOff x="82296" y="6440423"/>
            <a:chExt cx="9055735" cy="424180"/>
          </a:xfrm>
        </p:grpSpPr>
        <p:sp>
          <p:nvSpPr>
            <p:cNvPr id="11" name="object 17">
              <a:extLst>
                <a:ext uri="{FF2B5EF4-FFF2-40B4-BE49-F238E27FC236}">
                  <a16:creationId xmlns:a16="http://schemas.microsoft.com/office/drawing/2014/main" id="{4146D85D-C7C7-660D-414F-F53E3A09F238}"/>
                </a:ext>
              </a:extLst>
            </p:cNvPr>
            <p:cNvSpPr/>
            <p:nvPr/>
          </p:nvSpPr>
          <p:spPr>
            <a:xfrm>
              <a:off x="86868" y="6444995"/>
              <a:ext cx="9046845" cy="414655"/>
            </a:xfrm>
            <a:custGeom>
              <a:avLst/>
              <a:gdLst/>
              <a:ahLst/>
              <a:cxnLst/>
              <a:rect l="l" t="t" r="r" b="b"/>
              <a:pathLst>
                <a:path w="9046845" h="414654">
                  <a:moveTo>
                    <a:pt x="9046464" y="0"/>
                  </a:moveTo>
                  <a:lnTo>
                    <a:pt x="0" y="0"/>
                  </a:lnTo>
                  <a:lnTo>
                    <a:pt x="0" y="414527"/>
                  </a:lnTo>
                  <a:lnTo>
                    <a:pt x="9046464" y="414527"/>
                  </a:lnTo>
                  <a:lnTo>
                    <a:pt x="9046464" y="0"/>
                  </a:lnTo>
                  <a:close/>
                </a:path>
              </a:pathLst>
            </a:custGeom>
            <a:solidFill>
              <a:srgbClr val="001F5F"/>
            </a:solidFill>
          </p:spPr>
          <p:txBody>
            <a:bodyPr wrap="square" lIns="0" tIns="0" rIns="0" bIns="0" rtlCol="0"/>
            <a:lstStyle/>
            <a:p>
              <a:endParaRPr/>
            </a:p>
          </p:txBody>
        </p:sp>
        <p:sp>
          <p:nvSpPr>
            <p:cNvPr id="12" name="object 18">
              <a:extLst>
                <a:ext uri="{FF2B5EF4-FFF2-40B4-BE49-F238E27FC236}">
                  <a16:creationId xmlns:a16="http://schemas.microsoft.com/office/drawing/2014/main" id="{BD92CDDD-2754-419A-6B85-5924B61C4BB3}"/>
                </a:ext>
              </a:extLst>
            </p:cNvPr>
            <p:cNvSpPr/>
            <p:nvPr/>
          </p:nvSpPr>
          <p:spPr>
            <a:xfrm>
              <a:off x="86868" y="6444995"/>
              <a:ext cx="9046845" cy="414655"/>
            </a:xfrm>
            <a:custGeom>
              <a:avLst/>
              <a:gdLst/>
              <a:ahLst/>
              <a:cxnLst/>
              <a:rect l="l" t="t" r="r" b="b"/>
              <a:pathLst>
                <a:path w="9046845" h="414654">
                  <a:moveTo>
                    <a:pt x="0" y="414527"/>
                  </a:moveTo>
                  <a:lnTo>
                    <a:pt x="9046464" y="414527"/>
                  </a:lnTo>
                  <a:lnTo>
                    <a:pt x="9046464" y="0"/>
                  </a:lnTo>
                  <a:lnTo>
                    <a:pt x="0" y="0"/>
                  </a:lnTo>
                  <a:lnTo>
                    <a:pt x="0" y="414527"/>
                  </a:lnTo>
                  <a:close/>
                </a:path>
              </a:pathLst>
            </a:custGeom>
            <a:ln w="9144">
              <a:solidFill>
                <a:srgbClr val="000000"/>
              </a:solidFill>
            </a:ln>
          </p:spPr>
          <p:txBody>
            <a:bodyPr wrap="square" lIns="0" tIns="0" rIns="0" bIns="0" rtlCol="0"/>
            <a:lstStyle/>
            <a:p>
              <a:endParaRPr/>
            </a:p>
          </p:txBody>
        </p:sp>
      </p:grpSp>
      <p:sp>
        <p:nvSpPr>
          <p:cNvPr id="13" name="object 19">
            <a:extLst>
              <a:ext uri="{FF2B5EF4-FFF2-40B4-BE49-F238E27FC236}">
                <a16:creationId xmlns:a16="http://schemas.microsoft.com/office/drawing/2014/main" id="{14CD2623-0207-6D75-AC20-A6C2C39C0CE1}"/>
              </a:ext>
            </a:extLst>
          </p:cNvPr>
          <p:cNvSpPr txBox="1"/>
          <p:nvPr/>
        </p:nvSpPr>
        <p:spPr>
          <a:xfrm>
            <a:off x="2140946" y="6381328"/>
            <a:ext cx="4653915" cy="351378"/>
          </a:xfrm>
          <a:prstGeom prst="rect">
            <a:avLst/>
          </a:prstGeom>
        </p:spPr>
        <p:txBody>
          <a:bodyPr vert="horz" wrap="square" lIns="0" tIns="12700" rIns="0" bIns="0" rtlCol="0">
            <a:spAutoFit/>
          </a:bodyPr>
          <a:lstStyle/>
          <a:p>
            <a:pPr marL="12700" algn="ctr">
              <a:lnSpc>
                <a:spcPct val="100000"/>
              </a:lnSpc>
              <a:spcBef>
                <a:spcPts val="100"/>
              </a:spcBef>
            </a:pPr>
            <a:r>
              <a:rPr sz="2200" spc="-5" dirty="0">
                <a:solidFill>
                  <a:srgbClr val="FFFFFF"/>
                </a:solidFill>
                <a:latin typeface="Times New Roman"/>
                <a:cs typeface="Times New Roman"/>
              </a:rPr>
              <a:t>Department</a:t>
            </a:r>
            <a:r>
              <a:rPr sz="2200" spc="30" dirty="0">
                <a:solidFill>
                  <a:srgbClr val="FFFFFF"/>
                </a:solidFill>
                <a:latin typeface="Times New Roman"/>
                <a:cs typeface="Times New Roman"/>
              </a:rPr>
              <a:t> </a:t>
            </a:r>
            <a:r>
              <a:rPr sz="2200" spc="5" dirty="0">
                <a:solidFill>
                  <a:srgbClr val="FFFFFF"/>
                </a:solidFill>
                <a:latin typeface="Times New Roman"/>
                <a:cs typeface="Times New Roman"/>
              </a:rPr>
              <a:t>of</a:t>
            </a:r>
            <a:r>
              <a:rPr lang="en-US" sz="2200" spc="5" dirty="0">
                <a:solidFill>
                  <a:srgbClr val="FFFFFF"/>
                </a:solidFill>
                <a:latin typeface="Times New Roman"/>
                <a:cs typeface="Times New Roman"/>
              </a:rPr>
              <a:t> CSE- Data Science</a:t>
            </a:r>
            <a:endParaRPr sz="2200" dirty="0">
              <a:latin typeface="Times New Roman"/>
              <a:cs typeface="Times New Roman"/>
            </a:endParaRPr>
          </a:p>
        </p:txBody>
      </p:sp>
      <p:sp>
        <p:nvSpPr>
          <p:cNvPr id="2" name="Title 1">
            <a:extLst>
              <a:ext uri="{FF2B5EF4-FFF2-40B4-BE49-F238E27FC236}">
                <a16:creationId xmlns:a16="http://schemas.microsoft.com/office/drawing/2014/main" id="{FB6782D6-10B2-B15E-8A73-5F15CF6B0362}"/>
              </a:ext>
            </a:extLst>
          </p:cNvPr>
          <p:cNvSpPr>
            <a:spLocks noGrp="1"/>
          </p:cNvSpPr>
          <p:nvPr>
            <p:ph type="title"/>
          </p:nvPr>
        </p:nvSpPr>
        <p:spPr>
          <a:xfrm>
            <a:off x="27689" y="686425"/>
            <a:ext cx="8229600" cy="652271"/>
          </a:xfrm>
        </p:spPr>
        <p:txBody>
          <a:bodyPr>
            <a:normAutofit/>
          </a:bodyPr>
          <a:lstStyle/>
          <a:p>
            <a:pPr algn="l"/>
            <a:r>
              <a:rPr lang="en-US" sz="2000" b="1" dirty="0">
                <a:solidFill>
                  <a:srgbClr val="C00000"/>
                </a:solidFill>
              </a:rPr>
              <a:t>EVOLUTION OF BIG DATA </a:t>
            </a:r>
          </a:p>
        </p:txBody>
      </p:sp>
      <p:pic>
        <p:nvPicPr>
          <p:cNvPr id="15" name="Content Placeholder 14">
            <a:extLst>
              <a:ext uri="{FF2B5EF4-FFF2-40B4-BE49-F238E27FC236}">
                <a16:creationId xmlns:a16="http://schemas.microsoft.com/office/drawing/2014/main" id="{68A57FB5-1BE4-AC49-885F-C39651E05076}"/>
              </a:ext>
            </a:extLst>
          </p:cNvPr>
          <p:cNvPicPr>
            <a:picLocks noGrp="1" noChangeAspect="1"/>
          </p:cNvPicPr>
          <p:nvPr>
            <p:ph idx="1"/>
          </p:nvPr>
        </p:nvPicPr>
        <p:blipFill>
          <a:blip r:embed="rId7"/>
          <a:stretch>
            <a:fillRect/>
          </a:stretch>
        </p:blipFill>
        <p:spPr>
          <a:xfrm>
            <a:off x="140873" y="1612575"/>
            <a:ext cx="8003232" cy="3199063"/>
          </a:xfrm>
        </p:spPr>
      </p:pic>
    </p:spTree>
    <p:extLst>
      <p:ext uri="{BB962C8B-B14F-4D97-AF65-F5344CB8AC3E}">
        <p14:creationId xmlns:p14="http://schemas.microsoft.com/office/powerpoint/2010/main" val="54472005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367C82-0535-CC12-5621-2573ABE33121}"/>
            </a:ext>
          </a:extLst>
        </p:cNvPr>
        <p:cNvGrpSpPr/>
        <p:nvPr/>
      </p:nvGrpSpPr>
      <p:grpSpPr>
        <a:xfrm>
          <a:off x="0" y="0"/>
          <a:ext cx="0" cy="0"/>
          <a:chOff x="0" y="0"/>
          <a:chExt cx="0" cy="0"/>
        </a:xfrm>
      </p:grpSpPr>
      <p:pic>
        <p:nvPicPr>
          <p:cNvPr id="4" name="object 15">
            <a:extLst>
              <a:ext uri="{FF2B5EF4-FFF2-40B4-BE49-F238E27FC236}">
                <a16:creationId xmlns:a16="http://schemas.microsoft.com/office/drawing/2014/main" id="{85935D89-06B4-A3E7-E01D-51E5C3BF9DE0}"/>
              </a:ext>
            </a:extLst>
          </p:cNvPr>
          <p:cNvPicPr/>
          <p:nvPr/>
        </p:nvPicPr>
        <p:blipFill>
          <a:blip r:embed="rId2" cstate="print"/>
          <a:stretch>
            <a:fillRect/>
          </a:stretch>
        </p:blipFill>
        <p:spPr>
          <a:xfrm>
            <a:off x="4572" y="81866"/>
            <a:ext cx="2324441" cy="652271"/>
          </a:xfrm>
          <a:prstGeom prst="rect">
            <a:avLst/>
          </a:prstGeom>
        </p:spPr>
      </p:pic>
      <p:grpSp>
        <p:nvGrpSpPr>
          <p:cNvPr id="5" name="Group 11">
            <a:extLst>
              <a:ext uri="{FF2B5EF4-FFF2-40B4-BE49-F238E27FC236}">
                <a16:creationId xmlns:a16="http://schemas.microsoft.com/office/drawing/2014/main" id="{654AC5E2-986A-A29B-36D2-D1B22D0E4F24}"/>
              </a:ext>
            </a:extLst>
          </p:cNvPr>
          <p:cNvGrpSpPr>
            <a:grpSpLocks/>
          </p:cNvGrpSpPr>
          <p:nvPr/>
        </p:nvGrpSpPr>
        <p:grpSpPr bwMode="auto">
          <a:xfrm>
            <a:off x="6470725" y="99863"/>
            <a:ext cx="1183803" cy="787736"/>
            <a:chOff x="0" y="0"/>
            <a:chExt cx="1110192" cy="778933"/>
          </a:xfrm>
        </p:grpSpPr>
        <p:pic>
          <p:nvPicPr>
            <p:cNvPr id="6" name="Picture 2">
              <a:extLst>
                <a:ext uri="{FF2B5EF4-FFF2-40B4-BE49-F238E27FC236}">
                  <a16:creationId xmlns:a16="http://schemas.microsoft.com/office/drawing/2014/main" id="{A914BB19-CF5A-A4CA-86E1-41F0DE910BD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110192" cy="7789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3" descr="aja-uk_iso-9001_2015">
              <a:extLst>
                <a:ext uri="{FF2B5EF4-FFF2-40B4-BE49-F238E27FC236}">
                  <a16:creationId xmlns:a16="http://schemas.microsoft.com/office/drawing/2014/main" id="{8C87DBE3-1B66-48D0-3C07-36715808C06A}"/>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l="49130" t="2490"/>
            <a:stretch>
              <a:fillRect/>
            </a:stretch>
          </p:blipFill>
          <p:spPr bwMode="auto">
            <a:xfrm>
              <a:off x="95250" y="116417"/>
              <a:ext cx="360527" cy="499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029" name="Picture 1">
            <a:extLst>
              <a:ext uri="{FF2B5EF4-FFF2-40B4-BE49-F238E27FC236}">
                <a16:creationId xmlns:a16="http://schemas.microsoft.com/office/drawing/2014/main" id="{80CF475F-C7EE-19D6-C4DE-2812A4B09B9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12020" y="127100"/>
            <a:ext cx="936104" cy="791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0" name="Picture 6" descr="CSE Data science logo-01">
            <a:extLst>
              <a:ext uri="{FF2B5EF4-FFF2-40B4-BE49-F238E27FC236}">
                <a16:creationId xmlns:a16="http://schemas.microsoft.com/office/drawing/2014/main" id="{E64FF614-A244-D995-41E4-05FE5AE8EFDC}"/>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812360" y="56804"/>
            <a:ext cx="792088" cy="792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0" name="object 16">
            <a:extLst>
              <a:ext uri="{FF2B5EF4-FFF2-40B4-BE49-F238E27FC236}">
                <a16:creationId xmlns:a16="http://schemas.microsoft.com/office/drawing/2014/main" id="{50DE73D2-2D12-7428-BCB2-8A638FA6D51A}"/>
              </a:ext>
            </a:extLst>
          </p:cNvPr>
          <p:cNvGrpSpPr/>
          <p:nvPr/>
        </p:nvGrpSpPr>
        <p:grpSpPr>
          <a:xfrm>
            <a:off x="0" y="6301834"/>
            <a:ext cx="9055735" cy="424180"/>
            <a:chOff x="82296" y="6440423"/>
            <a:chExt cx="9055735" cy="424180"/>
          </a:xfrm>
        </p:grpSpPr>
        <p:sp>
          <p:nvSpPr>
            <p:cNvPr id="11" name="object 17">
              <a:extLst>
                <a:ext uri="{FF2B5EF4-FFF2-40B4-BE49-F238E27FC236}">
                  <a16:creationId xmlns:a16="http://schemas.microsoft.com/office/drawing/2014/main" id="{BD668695-E71B-BE02-A4D3-F2087D021958}"/>
                </a:ext>
              </a:extLst>
            </p:cNvPr>
            <p:cNvSpPr/>
            <p:nvPr/>
          </p:nvSpPr>
          <p:spPr>
            <a:xfrm>
              <a:off x="86868" y="6444995"/>
              <a:ext cx="9046845" cy="414655"/>
            </a:xfrm>
            <a:custGeom>
              <a:avLst/>
              <a:gdLst/>
              <a:ahLst/>
              <a:cxnLst/>
              <a:rect l="l" t="t" r="r" b="b"/>
              <a:pathLst>
                <a:path w="9046845" h="414654">
                  <a:moveTo>
                    <a:pt x="9046464" y="0"/>
                  </a:moveTo>
                  <a:lnTo>
                    <a:pt x="0" y="0"/>
                  </a:lnTo>
                  <a:lnTo>
                    <a:pt x="0" y="414527"/>
                  </a:lnTo>
                  <a:lnTo>
                    <a:pt x="9046464" y="414527"/>
                  </a:lnTo>
                  <a:lnTo>
                    <a:pt x="9046464" y="0"/>
                  </a:lnTo>
                  <a:close/>
                </a:path>
              </a:pathLst>
            </a:custGeom>
            <a:solidFill>
              <a:srgbClr val="001F5F"/>
            </a:solidFill>
          </p:spPr>
          <p:txBody>
            <a:bodyPr wrap="square" lIns="0" tIns="0" rIns="0" bIns="0" rtlCol="0"/>
            <a:lstStyle/>
            <a:p>
              <a:endParaRPr/>
            </a:p>
          </p:txBody>
        </p:sp>
        <p:sp>
          <p:nvSpPr>
            <p:cNvPr id="12" name="object 18">
              <a:extLst>
                <a:ext uri="{FF2B5EF4-FFF2-40B4-BE49-F238E27FC236}">
                  <a16:creationId xmlns:a16="http://schemas.microsoft.com/office/drawing/2014/main" id="{ED42BEA9-8641-A361-BC03-8BC7DE99E135}"/>
                </a:ext>
              </a:extLst>
            </p:cNvPr>
            <p:cNvSpPr/>
            <p:nvPr/>
          </p:nvSpPr>
          <p:spPr>
            <a:xfrm>
              <a:off x="86868" y="6444995"/>
              <a:ext cx="9046845" cy="414655"/>
            </a:xfrm>
            <a:custGeom>
              <a:avLst/>
              <a:gdLst/>
              <a:ahLst/>
              <a:cxnLst/>
              <a:rect l="l" t="t" r="r" b="b"/>
              <a:pathLst>
                <a:path w="9046845" h="414654">
                  <a:moveTo>
                    <a:pt x="0" y="414527"/>
                  </a:moveTo>
                  <a:lnTo>
                    <a:pt x="9046464" y="414527"/>
                  </a:lnTo>
                  <a:lnTo>
                    <a:pt x="9046464" y="0"/>
                  </a:lnTo>
                  <a:lnTo>
                    <a:pt x="0" y="0"/>
                  </a:lnTo>
                  <a:lnTo>
                    <a:pt x="0" y="414527"/>
                  </a:lnTo>
                  <a:close/>
                </a:path>
              </a:pathLst>
            </a:custGeom>
            <a:ln w="9144">
              <a:solidFill>
                <a:srgbClr val="000000"/>
              </a:solidFill>
            </a:ln>
          </p:spPr>
          <p:txBody>
            <a:bodyPr wrap="square" lIns="0" tIns="0" rIns="0" bIns="0" rtlCol="0"/>
            <a:lstStyle/>
            <a:p>
              <a:endParaRPr/>
            </a:p>
          </p:txBody>
        </p:sp>
      </p:grpSp>
      <p:sp>
        <p:nvSpPr>
          <p:cNvPr id="13" name="object 19">
            <a:extLst>
              <a:ext uri="{FF2B5EF4-FFF2-40B4-BE49-F238E27FC236}">
                <a16:creationId xmlns:a16="http://schemas.microsoft.com/office/drawing/2014/main" id="{CB87183F-277F-EFFD-A220-C910C0A09CA5}"/>
              </a:ext>
            </a:extLst>
          </p:cNvPr>
          <p:cNvSpPr txBox="1"/>
          <p:nvPr/>
        </p:nvSpPr>
        <p:spPr>
          <a:xfrm>
            <a:off x="2140946" y="6381328"/>
            <a:ext cx="4653915" cy="351378"/>
          </a:xfrm>
          <a:prstGeom prst="rect">
            <a:avLst/>
          </a:prstGeom>
        </p:spPr>
        <p:txBody>
          <a:bodyPr vert="horz" wrap="square" lIns="0" tIns="12700" rIns="0" bIns="0" rtlCol="0">
            <a:spAutoFit/>
          </a:bodyPr>
          <a:lstStyle/>
          <a:p>
            <a:pPr marL="12700" algn="ctr">
              <a:lnSpc>
                <a:spcPct val="100000"/>
              </a:lnSpc>
              <a:spcBef>
                <a:spcPts val="100"/>
              </a:spcBef>
            </a:pPr>
            <a:r>
              <a:rPr sz="2200" spc="-5" dirty="0">
                <a:solidFill>
                  <a:srgbClr val="FFFFFF"/>
                </a:solidFill>
                <a:latin typeface="Times New Roman"/>
                <a:cs typeface="Times New Roman"/>
              </a:rPr>
              <a:t>Department</a:t>
            </a:r>
            <a:r>
              <a:rPr sz="2200" spc="30" dirty="0">
                <a:solidFill>
                  <a:srgbClr val="FFFFFF"/>
                </a:solidFill>
                <a:latin typeface="Times New Roman"/>
                <a:cs typeface="Times New Roman"/>
              </a:rPr>
              <a:t> </a:t>
            </a:r>
            <a:r>
              <a:rPr sz="2200" spc="5" dirty="0">
                <a:solidFill>
                  <a:srgbClr val="FFFFFF"/>
                </a:solidFill>
                <a:latin typeface="Times New Roman"/>
                <a:cs typeface="Times New Roman"/>
              </a:rPr>
              <a:t>of</a:t>
            </a:r>
            <a:r>
              <a:rPr lang="en-US" sz="2200" spc="5" dirty="0">
                <a:solidFill>
                  <a:srgbClr val="FFFFFF"/>
                </a:solidFill>
                <a:latin typeface="Times New Roman"/>
                <a:cs typeface="Times New Roman"/>
              </a:rPr>
              <a:t> CSE- Data Science</a:t>
            </a:r>
            <a:endParaRPr sz="2200" dirty="0">
              <a:latin typeface="Times New Roman"/>
              <a:cs typeface="Times New Roman"/>
            </a:endParaRPr>
          </a:p>
        </p:txBody>
      </p:sp>
      <p:sp>
        <p:nvSpPr>
          <p:cNvPr id="2" name="Title 1">
            <a:extLst>
              <a:ext uri="{FF2B5EF4-FFF2-40B4-BE49-F238E27FC236}">
                <a16:creationId xmlns:a16="http://schemas.microsoft.com/office/drawing/2014/main" id="{8351F3A4-ADB4-CEF5-7875-08C947AEC592}"/>
              </a:ext>
            </a:extLst>
          </p:cNvPr>
          <p:cNvSpPr>
            <a:spLocks noGrp="1"/>
          </p:cNvSpPr>
          <p:nvPr>
            <p:ph type="title"/>
          </p:nvPr>
        </p:nvSpPr>
        <p:spPr>
          <a:xfrm>
            <a:off x="-21196" y="665236"/>
            <a:ext cx="8229600" cy="787736"/>
          </a:xfrm>
        </p:spPr>
        <p:txBody>
          <a:bodyPr>
            <a:normAutofit/>
          </a:bodyPr>
          <a:lstStyle/>
          <a:p>
            <a:pPr algn="l"/>
            <a:r>
              <a:rPr lang="en-US" sz="2000" b="1" spc="-5" dirty="0">
                <a:solidFill>
                  <a:srgbClr val="C00000"/>
                </a:solidFill>
              </a:rPr>
              <a:t>Def</a:t>
            </a:r>
            <a:r>
              <a:rPr lang="en-US" sz="2000" b="1" dirty="0">
                <a:solidFill>
                  <a:srgbClr val="C00000"/>
                </a:solidFill>
              </a:rPr>
              <a:t>i</a:t>
            </a:r>
            <a:r>
              <a:rPr lang="en-US" sz="2000" b="1" spc="-5" dirty="0">
                <a:solidFill>
                  <a:srgbClr val="C00000"/>
                </a:solidFill>
              </a:rPr>
              <a:t>nit</a:t>
            </a:r>
            <a:r>
              <a:rPr lang="en-US" sz="2000" b="1" dirty="0">
                <a:solidFill>
                  <a:srgbClr val="C00000"/>
                </a:solidFill>
              </a:rPr>
              <a:t>ion</a:t>
            </a:r>
            <a:r>
              <a:rPr lang="en-US" sz="2000" b="1" spc="-45" dirty="0">
                <a:solidFill>
                  <a:srgbClr val="C00000"/>
                </a:solidFill>
              </a:rPr>
              <a:t> </a:t>
            </a:r>
            <a:r>
              <a:rPr lang="en-US" sz="2000" b="1" spc="-5" dirty="0">
                <a:solidFill>
                  <a:srgbClr val="C00000"/>
                </a:solidFill>
              </a:rPr>
              <a:t>of</a:t>
            </a:r>
            <a:r>
              <a:rPr lang="en-US" sz="2000" b="1" spc="5" dirty="0">
                <a:solidFill>
                  <a:srgbClr val="C00000"/>
                </a:solidFill>
              </a:rPr>
              <a:t> </a:t>
            </a:r>
            <a:r>
              <a:rPr lang="en-US" sz="2000" b="1" spc="-5" dirty="0">
                <a:solidFill>
                  <a:srgbClr val="C00000"/>
                </a:solidFill>
              </a:rPr>
              <a:t>Bi</a:t>
            </a:r>
            <a:r>
              <a:rPr lang="en-US" sz="2000" b="1" dirty="0">
                <a:solidFill>
                  <a:srgbClr val="C00000"/>
                </a:solidFill>
              </a:rPr>
              <a:t>g </a:t>
            </a:r>
            <a:r>
              <a:rPr lang="en-US" sz="2000" b="1" spc="-5" dirty="0">
                <a:solidFill>
                  <a:srgbClr val="C00000"/>
                </a:solidFill>
              </a:rPr>
              <a:t>D</a:t>
            </a:r>
            <a:r>
              <a:rPr lang="en-US" sz="2000" b="1" dirty="0">
                <a:solidFill>
                  <a:srgbClr val="C00000"/>
                </a:solidFill>
              </a:rPr>
              <a:t>a</a:t>
            </a:r>
            <a:r>
              <a:rPr lang="en-US" sz="2000" b="1" spc="-5" dirty="0">
                <a:solidFill>
                  <a:srgbClr val="C00000"/>
                </a:solidFill>
              </a:rPr>
              <a:t>ta</a:t>
            </a:r>
            <a:endParaRPr lang="en-US" sz="2000" b="1" dirty="0">
              <a:solidFill>
                <a:srgbClr val="C00000"/>
              </a:solidFill>
            </a:endParaRPr>
          </a:p>
        </p:txBody>
      </p:sp>
      <p:pic>
        <p:nvPicPr>
          <p:cNvPr id="17" name="Content Placeholder 16">
            <a:extLst>
              <a:ext uri="{FF2B5EF4-FFF2-40B4-BE49-F238E27FC236}">
                <a16:creationId xmlns:a16="http://schemas.microsoft.com/office/drawing/2014/main" id="{F7F27225-7AC6-FFA4-DC4A-D3FCB3B3E93E}"/>
              </a:ext>
            </a:extLst>
          </p:cNvPr>
          <p:cNvPicPr>
            <a:picLocks noGrp="1" noChangeAspect="1"/>
          </p:cNvPicPr>
          <p:nvPr>
            <p:ph idx="1"/>
          </p:nvPr>
        </p:nvPicPr>
        <p:blipFill>
          <a:blip r:embed="rId7"/>
          <a:stretch>
            <a:fillRect/>
          </a:stretch>
        </p:blipFill>
        <p:spPr>
          <a:xfrm>
            <a:off x="31613" y="1339410"/>
            <a:ext cx="3388259" cy="4363298"/>
          </a:xfrm>
        </p:spPr>
      </p:pic>
      <p:pic>
        <p:nvPicPr>
          <p:cNvPr id="19" name="Picture 18">
            <a:extLst>
              <a:ext uri="{FF2B5EF4-FFF2-40B4-BE49-F238E27FC236}">
                <a16:creationId xmlns:a16="http://schemas.microsoft.com/office/drawing/2014/main" id="{D4CCDE9F-9133-64E5-EA3D-846E8B311BE0}"/>
              </a:ext>
            </a:extLst>
          </p:cNvPr>
          <p:cNvPicPr>
            <a:picLocks noChangeAspect="1"/>
          </p:cNvPicPr>
          <p:nvPr/>
        </p:nvPicPr>
        <p:blipFill>
          <a:blip r:embed="rId8"/>
          <a:stretch>
            <a:fillRect/>
          </a:stretch>
        </p:blipFill>
        <p:spPr>
          <a:xfrm>
            <a:off x="4703721" y="1892797"/>
            <a:ext cx="3530554" cy="2832347"/>
          </a:xfrm>
          <a:prstGeom prst="rect">
            <a:avLst/>
          </a:prstGeom>
        </p:spPr>
      </p:pic>
    </p:spTree>
    <p:extLst>
      <p:ext uri="{BB962C8B-B14F-4D97-AF65-F5344CB8AC3E}">
        <p14:creationId xmlns:p14="http://schemas.microsoft.com/office/powerpoint/2010/main" val="4161433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C55D87-20FF-3F2D-F97D-BD6AE24297D8}"/>
            </a:ext>
          </a:extLst>
        </p:cNvPr>
        <p:cNvGrpSpPr/>
        <p:nvPr/>
      </p:nvGrpSpPr>
      <p:grpSpPr>
        <a:xfrm>
          <a:off x="0" y="0"/>
          <a:ext cx="0" cy="0"/>
          <a:chOff x="0" y="0"/>
          <a:chExt cx="0" cy="0"/>
        </a:xfrm>
      </p:grpSpPr>
      <p:pic>
        <p:nvPicPr>
          <p:cNvPr id="4" name="object 15">
            <a:extLst>
              <a:ext uri="{FF2B5EF4-FFF2-40B4-BE49-F238E27FC236}">
                <a16:creationId xmlns:a16="http://schemas.microsoft.com/office/drawing/2014/main" id="{DB7EC266-8DF2-4C43-DB56-9483E20F4948}"/>
              </a:ext>
            </a:extLst>
          </p:cNvPr>
          <p:cNvPicPr/>
          <p:nvPr/>
        </p:nvPicPr>
        <p:blipFill>
          <a:blip r:embed="rId2" cstate="print"/>
          <a:stretch>
            <a:fillRect/>
          </a:stretch>
        </p:blipFill>
        <p:spPr>
          <a:xfrm>
            <a:off x="4572" y="81866"/>
            <a:ext cx="2324441" cy="652271"/>
          </a:xfrm>
          <a:prstGeom prst="rect">
            <a:avLst/>
          </a:prstGeom>
        </p:spPr>
      </p:pic>
      <p:grpSp>
        <p:nvGrpSpPr>
          <p:cNvPr id="5" name="Group 11">
            <a:extLst>
              <a:ext uri="{FF2B5EF4-FFF2-40B4-BE49-F238E27FC236}">
                <a16:creationId xmlns:a16="http://schemas.microsoft.com/office/drawing/2014/main" id="{A92F734C-A4B9-C5A4-923D-FEA93B810928}"/>
              </a:ext>
            </a:extLst>
          </p:cNvPr>
          <p:cNvGrpSpPr>
            <a:grpSpLocks/>
          </p:cNvGrpSpPr>
          <p:nvPr/>
        </p:nvGrpSpPr>
        <p:grpSpPr bwMode="auto">
          <a:xfrm>
            <a:off x="6470725" y="99863"/>
            <a:ext cx="1183803" cy="787736"/>
            <a:chOff x="0" y="0"/>
            <a:chExt cx="1110192" cy="778933"/>
          </a:xfrm>
        </p:grpSpPr>
        <p:pic>
          <p:nvPicPr>
            <p:cNvPr id="6" name="Picture 2">
              <a:extLst>
                <a:ext uri="{FF2B5EF4-FFF2-40B4-BE49-F238E27FC236}">
                  <a16:creationId xmlns:a16="http://schemas.microsoft.com/office/drawing/2014/main" id="{98BEDC1C-F501-5BDC-A07A-FE60EBCA5BA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110192" cy="7789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3" descr="aja-uk_iso-9001_2015">
              <a:extLst>
                <a:ext uri="{FF2B5EF4-FFF2-40B4-BE49-F238E27FC236}">
                  <a16:creationId xmlns:a16="http://schemas.microsoft.com/office/drawing/2014/main" id="{C9CFDD84-E1AD-6DCB-1E3F-1A6B624673E2}"/>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l="49130" t="2490"/>
            <a:stretch>
              <a:fillRect/>
            </a:stretch>
          </p:blipFill>
          <p:spPr bwMode="auto">
            <a:xfrm>
              <a:off x="95250" y="116417"/>
              <a:ext cx="360527" cy="499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029" name="Picture 1">
            <a:extLst>
              <a:ext uri="{FF2B5EF4-FFF2-40B4-BE49-F238E27FC236}">
                <a16:creationId xmlns:a16="http://schemas.microsoft.com/office/drawing/2014/main" id="{B4ABBB20-3695-A684-DC8F-EB41776E570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12020" y="127100"/>
            <a:ext cx="936104" cy="791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0" name="Picture 6" descr="CSE Data science logo-01">
            <a:extLst>
              <a:ext uri="{FF2B5EF4-FFF2-40B4-BE49-F238E27FC236}">
                <a16:creationId xmlns:a16="http://schemas.microsoft.com/office/drawing/2014/main" id="{3BDA91B3-A70B-7882-47E7-26C91EB6583E}"/>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812360" y="56804"/>
            <a:ext cx="792088" cy="792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0" name="object 16">
            <a:extLst>
              <a:ext uri="{FF2B5EF4-FFF2-40B4-BE49-F238E27FC236}">
                <a16:creationId xmlns:a16="http://schemas.microsoft.com/office/drawing/2014/main" id="{98B7D1B4-A4B0-33A7-27F5-283FE96E8C0A}"/>
              </a:ext>
            </a:extLst>
          </p:cNvPr>
          <p:cNvGrpSpPr/>
          <p:nvPr/>
        </p:nvGrpSpPr>
        <p:grpSpPr>
          <a:xfrm>
            <a:off x="0" y="6301834"/>
            <a:ext cx="9055735" cy="424180"/>
            <a:chOff x="82296" y="6440423"/>
            <a:chExt cx="9055735" cy="424180"/>
          </a:xfrm>
        </p:grpSpPr>
        <p:sp>
          <p:nvSpPr>
            <p:cNvPr id="11" name="object 17">
              <a:extLst>
                <a:ext uri="{FF2B5EF4-FFF2-40B4-BE49-F238E27FC236}">
                  <a16:creationId xmlns:a16="http://schemas.microsoft.com/office/drawing/2014/main" id="{26555A86-5EAB-05A6-F0B4-F8D0948FA35B}"/>
                </a:ext>
              </a:extLst>
            </p:cNvPr>
            <p:cNvSpPr/>
            <p:nvPr/>
          </p:nvSpPr>
          <p:spPr>
            <a:xfrm>
              <a:off x="86868" y="6444995"/>
              <a:ext cx="9046845" cy="414655"/>
            </a:xfrm>
            <a:custGeom>
              <a:avLst/>
              <a:gdLst/>
              <a:ahLst/>
              <a:cxnLst/>
              <a:rect l="l" t="t" r="r" b="b"/>
              <a:pathLst>
                <a:path w="9046845" h="414654">
                  <a:moveTo>
                    <a:pt x="9046464" y="0"/>
                  </a:moveTo>
                  <a:lnTo>
                    <a:pt x="0" y="0"/>
                  </a:lnTo>
                  <a:lnTo>
                    <a:pt x="0" y="414527"/>
                  </a:lnTo>
                  <a:lnTo>
                    <a:pt x="9046464" y="414527"/>
                  </a:lnTo>
                  <a:lnTo>
                    <a:pt x="9046464" y="0"/>
                  </a:lnTo>
                  <a:close/>
                </a:path>
              </a:pathLst>
            </a:custGeom>
            <a:solidFill>
              <a:srgbClr val="001F5F"/>
            </a:solidFill>
          </p:spPr>
          <p:txBody>
            <a:bodyPr wrap="square" lIns="0" tIns="0" rIns="0" bIns="0" rtlCol="0"/>
            <a:lstStyle/>
            <a:p>
              <a:endParaRPr/>
            </a:p>
          </p:txBody>
        </p:sp>
        <p:sp>
          <p:nvSpPr>
            <p:cNvPr id="12" name="object 18">
              <a:extLst>
                <a:ext uri="{FF2B5EF4-FFF2-40B4-BE49-F238E27FC236}">
                  <a16:creationId xmlns:a16="http://schemas.microsoft.com/office/drawing/2014/main" id="{7E3A0B52-CD74-03E4-6D8E-E2C3989A22BF}"/>
                </a:ext>
              </a:extLst>
            </p:cNvPr>
            <p:cNvSpPr/>
            <p:nvPr/>
          </p:nvSpPr>
          <p:spPr>
            <a:xfrm>
              <a:off x="86868" y="6444995"/>
              <a:ext cx="9046845" cy="414655"/>
            </a:xfrm>
            <a:custGeom>
              <a:avLst/>
              <a:gdLst/>
              <a:ahLst/>
              <a:cxnLst/>
              <a:rect l="l" t="t" r="r" b="b"/>
              <a:pathLst>
                <a:path w="9046845" h="414654">
                  <a:moveTo>
                    <a:pt x="0" y="414527"/>
                  </a:moveTo>
                  <a:lnTo>
                    <a:pt x="9046464" y="414527"/>
                  </a:lnTo>
                  <a:lnTo>
                    <a:pt x="9046464" y="0"/>
                  </a:lnTo>
                  <a:lnTo>
                    <a:pt x="0" y="0"/>
                  </a:lnTo>
                  <a:lnTo>
                    <a:pt x="0" y="414527"/>
                  </a:lnTo>
                  <a:close/>
                </a:path>
              </a:pathLst>
            </a:custGeom>
            <a:ln w="9144">
              <a:solidFill>
                <a:srgbClr val="000000"/>
              </a:solidFill>
            </a:ln>
          </p:spPr>
          <p:txBody>
            <a:bodyPr wrap="square" lIns="0" tIns="0" rIns="0" bIns="0" rtlCol="0"/>
            <a:lstStyle/>
            <a:p>
              <a:endParaRPr/>
            </a:p>
          </p:txBody>
        </p:sp>
      </p:grpSp>
      <p:sp>
        <p:nvSpPr>
          <p:cNvPr id="13" name="object 19">
            <a:extLst>
              <a:ext uri="{FF2B5EF4-FFF2-40B4-BE49-F238E27FC236}">
                <a16:creationId xmlns:a16="http://schemas.microsoft.com/office/drawing/2014/main" id="{185F24DE-F116-9577-F70F-3B728B599204}"/>
              </a:ext>
            </a:extLst>
          </p:cNvPr>
          <p:cNvSpPr txBox="1"/>
          <p:nvPr/>
        </p:nvSpPr>
        <p:spPr>
          <a:xfrm>
            <a:off x="2140946" y="6381328"/>
            <a:ext cx="4653915" cy="351378"/>
          </a:xfrm>
          <a:prstGeom prst="rect">
            <a:avLst/>
          </a:prstGeom>
        </p:spPr>
        <p:txBody>
          <a:bodyPr vert="horz" wrap="square" lIns="0" tIns="12700" rIns="0" bIns="0" rtlCol="0">
            <a:spAutoFit/>
          </a:bodyPr>
          <a:lstStyle/>
          <a:p>
            <a:pPr marL="12700" algn="ctr">
              <a:lnSpc>
                <a:spcPct val="100000"/>
              </a:lnSpc>
              <a:spcBef>
                <a:spcPts val="100"/>
              </a:spcBef>
            </a:pPr>
            <a:r>
              <a:rPr sz="2200" spc="-5" dirty="0">
                <a:solidFill>
                  <a:srgbClr val="FFFFFF"/>
                </a:solidFill>
                <a:latin typeface="Times New Roman"/>
                <a:cs typeface="Times New Roman"/>
              </a:rPr>
              <a:t>Department</a:t>
            </a:r>
            <a:r>
              <a:rPr sz="2200" spc="30" dirty="0">
                <a:solidFill>
                  <a:srgbClr val="FFFFFF"/>
                </a:solidFill>
                <a:latin typeface="Times New Roman"/>
                <a:cs typeface="Times New Roman"/>
              </a:rPr>
              <a:t> </a:t>
            </a:r>
            <a:r>
              <a:rPr sz="2200" spc="5" dirty="0">
                <a:solidFill>
                  <a:srgbClr val="FFFFFF"/>
                </a:solidFill>
                <a:latin typeface="Times New Roman"/>
                <a:cs typeface="Times New Roman"/>
              </a:rPr>
              <a:t>of</a:t>
            </a:r>
            <a:r>
              <a:rPr lang="en-US" sz="2200" spc="5" dirty="0">
                <a:solidFill>
                  <a:srgbClr val="FFFFFF"/>
                </a:solidFill>
                <a:latin typeface="Times New Roman"/>
                <a:cs typeface="Times New Roman"/>
              </a:rPr>
              <a:t> CSE- Data Science</a:t>
            </a:r>
            <a:endParaRPr sz="2200" dirty="0">
              <a:latin typeface="Times New Roman"/>
              <a:cs typeface="Times New Roman"/>
            </a:endParaRPr>
          </a:p>
        </p:txBody>
      </p:sp>
      <p:sp>
        <p:nvSpPr>
          <p:cNvPr id="2" name="Title 1">
            <a:extLst>
              <a:ext uri="{FF2B5EF4-FFF2-40B4-BE49-F238E27FC236}">
                <a16:creationId xmlns:a16="http://schemas.microsoft.com/office/drawing/2014/main" id="{D08C89F8-0D62-4CC3-E531-6B10607348A7}"/>
              </a:ext>
            </a:extLst>
          </p:cNvPr>
          <p:cNvSpPr>
            <a:spLocks noGrp="1"/>
          </p:cNvSpPr>
          <p:nvPr>
            <p:ph type="title"/>
          </p:nvPr>
        </p:nvSpPr>
        <p:spPr>
          <a:xfrm>
            <a:off x="0" y="753906"/>
            <a:ext cx="8229600" cy="528017"/>
          </a:xfrm>
        </p:spPr>
        <p:txBody>
          <a:bodyPr>
            <a:normAutofit/>
          </a:bodyPr>
          <a:lstStyle/>
          <a:p>
            <a:pPr algn="l"/>
            <a:r>
              <a:rPr lang="en-US" sz="2000" b="1" dirty="0">
                <a:solidFill>
                  <a:srgbClr val="C00000"/>
                </a:solidFill>
              </a:rPr>
              <a:t>Challenges With Big Data </a:t>
            </a:r>
          </a:p>
        </p:txBody>
      </p:sp>
      <p:pic>
        <p:nvPicPr>
          <p:cNvPr id="17" name="Picture 16">
            <a:extLst>
              <a:ext uri="{FF2B5EF4-FFF2-40B4-BE49-F238E27FC236}">
                <a16:creationId xmlns:a16="http://schemas.microsoft.com/office/drawing/2014/main" id="{7DCED31D-54E8-503D-B2B7-35401129BC97}"/>
              </a:ext>
            </a:extLst>
          </p:cNvPr>
          <p:cNvPicPr>
            <a:picLocks noChangeAspect="1"/>
          </p:cNvPicPr>
          <p:nvPr/>
        </p:nvPicPr>
        <p:blipFill>
          <a:blip r:embed="rId7"/>
          <a:stretch>
            <a:fillRect/>
          </a:stretch>
        </p:blipFill>
        <p:spPr>
          <a:xfrm>
            <a:off x="1047524" y="1215953"/>
            <a:ext cx="4464496" cy="4975698"/>
          </a:xfrm>
          <a:prstGeom prst="rect">
            <a:avLst/>
          </a:prstGeom>
        </p:spPr>
      </p:pic>
    </p:spTree>
    <p:extLst>
      <p:ext uri="{BB962C8B-B14F-4D97-AF65-F5344CB8AC3E}">
        <p14:creationId xmlns:p14="http://schemas.microsoft.com/office/powerpoint/2010/main" val="117706674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0FE949-4B0D-9141-4483-F4AC21715EE0}"/>
            </a:ext>
          </a:extLst>
        </p:cNvPr>
        <p:cNvGrpSpPr/>
        <p:nvPr/>
      </p:nvGrpSpPr>
      <p:grpSpPr>
        <a:xfrm>
          <a:off x="0" y="0"/>
          <a:ext cx="0" cy="0"/>
          <a:chOff x="0" y="0"/>
          <a:chExt cx="0" cy="0"/>
        </a:xfrm>
      </p:grpSpPr>
      <p:pic>
        <p:nvPicPr>
          <p:cNvPr id="4" name="object 15">
            <a:extLst>
              <a:ext uri="{FF2B5EF4-FFF2-40B4-BE49-F238E27FC236}">
                <a16:creationId xmlns:a16="http://schemas.microsoft.com/office/drawing/2014/main" id="{252A4D5A-BB5D-9594-ACC6-292A4C966B91}"/>
              </a:ext>
            </a:extLst>
          </p:cNvPr>
          <p:cNvPicPr/>
          <p:nvPr/>
        </p:nvPicPr>
        <p:blipFill>
          <a:blip r:embed="rId2" cstate="print"/>
          <a:stretch>
            <a:fillRect/>
          </a:stretch>
        </p:blipFill>
        <p:spPr>
          <a:xfrm>
            <a:off x="4572" y="81866"/>
            <a:ext cx="2324441" cy="652271"/>
          </a:xfrm>
          <a:prstGeom prst="rect">
            <a:avLst/>
          </a:prstGeom>
        </p:spPr>
      </p:pic>
      <p:grpSp>
        <p:nvGrpSpPr>
          <p:cNvPr id="5" name="Group 11">
            <a:extLst>
              <a:ext uri="{FF2B5EF4-FFF2-40B4-BE49-F238E27FC236}">
                <a16:creationId xmlns:a16="http://schemas.microsoft.com/office/drawing/2014/main" id="{EC29B9AB-C5FE-477D-7D4F-0D5A468DB7BD}"/>
              </a:ext>
            </a:extLst>
          </p:cNvPr>
          <p:cNvGrpSpPr>
            <a:grpSpLocks/>
          </p:cNvGrpSpPr>
          <p:nvPr/>
        </p:nvGrpSpPr>
        <p:grpSpPr bwMode="auto">
          <a:xfrm>
            <a:off x="6470725" y="99863"/>
            <a:ext cx="1183803" cy="787736"/>
            <a:chOff x="0" y="0"/>
            <a:chExt cx="1110192" cy="778933"/>
          </a:xfrm>
        </p:grpSpPr>
        <p:pic>
          <p:nvPicPr>
            <p:cNvPr id="6" name="Picture 2">
              <a:extLst>
                <a:ext uri="{FF2B5EF4-FFF2-40B4-BE49-F238E27FC236}">
                  <a16:creationId xmlns:a16="http://schemas.microsoft.com/office/drawing/2014/main" id="{097CA265-26BB-320A-0FF8-9EB2F394C95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110192" cy="7789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3" descr="aja-uk_iso-9001_2015">
              <a:extLst>
                <a:ext uri="{FF2B5EF4-FFF2-40B4-BE49-F238E27FC236}">
                  <a16:creationId xmlns:a16="http://schemas.microsoft.com/office/drawing/2014/main" id="{54033B64-E0F3-74A2-2568-4716432409C0}"/>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l="49130" t="2490"/>
            <a:stretch>
              <a:fillRect/>
            </a:stretch>
          </p:blipFill>
          <p:spPr bwMode="auto">
            <a:xfrm>
              <a:off x="95250" y="116417"/>
              <a:ext cx="360527" cy="499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029" name="Picture 1">
            <a:extLst>
              <a:ext uri="{FF2B5EF4-FFF2-40B4-BE49-F238E27FC236}">
                <a16:creationId xmlns:a16="http://schemas.microsoft.com/office/drawing/2014/main" id="{2A995171-3073-6F92-1FE7-609DA047D4F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12020" y="127100"/>
            <a:ext cx="936104" cy="791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0" name="Picture 6" descr="CSE Data science logo-01">
            <a:extLst>
              <a:ext uri="{FF2B5EF4-FFF2-40B4-BE49-F238E27FC236}">
                <a16:creationId xmlns:a16="http://schemas.microsoft.com/office/drawing/2014/main" id="{4E8DC30C-F094-C4AE-A04F-C6605A52A423}"/>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812360" y="56804"/>
            <a:ext cx="792088" cy="792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0" name="object 16">
            <a:extLst>
              <a:ext uri="{FF2B5EF4-FFF2-40B4-BE49-F238E27FC236}">
                <a16:creationId xmlns:a16="http://schemas.microsoft.com/office/drawing/2014/main" id="{0BA47547-54F8-4E48-E29E-63C6B9531CC4}"/>
              </a:ext>
            </a:extLst>
          </p:cNvPr>
          <p:cNvGrpSpPr/>
          <p:nvPr/>
        </p:nvGrpSpPr>
        <p:grpSpPr>
          <a:xfrm>
            <a:off x="0" y="6301834"/>
            <a:ext cx="9055735" cy="424180"/>
            <a:chOff x="82296" y="6440423"/>
            <a:chExt cx="9055735" cy="424180"/>
          </a:xfrm>
        </p:grpSpPr>
        <p:sp>
          <p:nvSpPr>
            <p:cNvPr id="11" name="object 17">
              <a:extLst>
                <a:ext uri="{FF2B5EF4-FFF2-40B4-BE49-F238E27FC236}">
                  <a16:creationId xmlns:a16="http://schemas.microsoft.com/office/drawing/2014/main" id="{19848C8C-9720-D4DC-11B9-8D4A094DC148}"/>
                </a:ext>
              </a:extLst>
            </p:cNvPr>
            <p:cNvSpPr/>
            <p:nvPr/>
          </p:nvSpPr>
          <p:spPr>
            <a:xfrm>
              <a:off x="86868" y="6444995"/>
              <a:ext cx="9046845" cy="414655"/>
            </a:xfrm>
            <a:custGeom>
              <a:avLst/>
              <a:gdLst/>
              <a:ahLst/>
              <a:cxnLst/>
              <a:rect l="l" t="t" r="r" b="b"/>
              <a:pathLst>
                <a:path w="9046845" h="414654">
                  <a:moveTo>
                    <a:pt x="9046464" y="0"/>
                  </a:moveTo>
                  <a:lnTo>
                    <a:pt x="0" y="0"/>
                  </a:lnTo>
                  <a:lnTo>
                    <a:pt x="0" y="414527"/>
                  </a:lnTo>
                  <a:lnTo>
                    <a:pt x="9046464" y="414527"/>
                  </a:lnTo>
                  <a:lnTo>
                    <a:pt x="9046464" y="0"/>
                  </a:lnTo>
                  <a:close/>
                </a:path>
              </a:pathLst>
            </a:custGeom>
            <a:solidFill>
              <a:srgbClr val="001F5F"/>
            </a:solidFill>
          </p:spPr>
          <p:txBody>
            <a:bodyPr wrap="square" lIns="0" tIns="0" rIns="0" bIns="0" rtlCol="0"/>
            <a:lstStyle/>
            <a:p>
              <a:endParaRPr/>
            </a:p>
          </p:txBody>
        </p:sp>
        <p:sp>
          <p:nvSpPr>
            <p:cNvPr id="12" name="object 18">
              <a:extLst>
                <a:ext uri="{FF2B5EF4-FFF2-40B4-BE49-F238E27FC236}">
                  <a16:creationId xmlns:a16="http://schemas.microsoft.com/office/drawing/2014/main" id="{9410FF65-D885-686F-D837-451E24603A18}"/>
                </a:ext>
              </a:extLst>
            </p:cNvPr>
            <p:cNvSpPr/>
            <p:nvPr/>
          </p:nvSpPr>
          <p:spPr>
            <a:xfrm>
              <a:off x="86868" y="6444995"/>
              <a:ext cx="9046845" cy="414655"/>
            </a:xfrm>
            <a:custGeom>
              <a:avLst/>
              <a:gdLst/>
              <a:ahLst/>
              <a:cxnLst/>
              <a:rect l="l" t="t" r="r" b="b"/>
              <a:pathLst>
                <a:path w="9046845" h="414654">
                  <a:moveTo>
                    <a:pt x="0" y="414527"/>
                  </a:moveTo>
                  <a:lnTo>
                    <a:pt x="9046464" y="414527"/>
                  </a:lnTo>
                  <a:lnTo>
                    <a:pt x="9046464" y="0"/>
                  </a:lnTo>
                  <a:lnTo>
                    <a:pt x="0" y="0"/>
                  </a:lnTo>
                  <a:lnTo>
                    <a:pt x="0" y="414527"/>
                  </a:lnTo>
                  <a:close/>
                </a:path>
              </a:pathLst>
            </a:custGeom>
            <a:ln w="9144">
              <a:solidFill>
                <a:srgbClr val="000000"/>
              </a:solidFill>
            </a:ln>
          </p:spPr>
          <p:txBody>
            <a:bodyPr wrap="square" lIns="0" tIns="0" rIns="0" bIns="0" rtlCol="0"/>
            <a:lstStyle/>
            <a:p>
              <a:endParaRPr/>
            </a:p>
          </p:txBody>
        </p:sp>
      </p:grpSp>
      <p:sp>
        <p:nvSpPr>
          <p:cNvPr id="13" name="object 19">
            <a:extLst>
              <a:ext uri="{FF2B5EF4-FFF2-40B4-BE49-F238E27FC236}">
                <a16:creationId xmlns:a16="http://schemas.microsoft.com/office/drawing/2014/main" id="{D0789BA7-97E1-3141-4CB3-52D9F0BE78C4}"/>
              </a:ext>
            </a:extLst>
          </p:cNvPr>
          <p:cNvSpPr txBox="1"/>
          <p:nvPr/>
        </p:nvSpPr>
        <p:spPr>
          <a:xfrm>
            <a:off x="2140946" y="6381328"/>
            <a:ext cx="4653915" cy="351378"/>
          </a:xfrm>
          <a:prstGeom prst="rect">
            <a:avLst/>
          </a:prstGeom>
        </p:spPr>
        <p:txBody>
          <a:bodyPr vert="horz" wrap="square" lIns="0" tIns="12700" rIns="0" bIns="0" rtlCol="0">
            <a:spAutoFit/>
          </a:bodyPr>
          <a:lstStyle/>
          <a:p>
            <a:pPr marL="12700" algn="ctr">
              <a:lnSpc>
                <a:spcPct val="100000"/>
              </a:lnSpc>
              <a:spcBef>
                <a:spcPts val="100"/>
              </a:spcBef>
            </a:pPr>
            <a:r>
              <a:rPr sz="2200" spc="-5" dirty="0">
                <a:solidFill>
                  <a:srgbClr val="FFFFFF"/>
                </a:solidFill>
                <a:latin typeface="Times New Roman"/>
                <a:cs typeface="Times New Roman"/>
              </a:rPr>
              <a:t>Department</a:t>
            </a:r>
            <a:r>
              <a:rPr sz="2200" spc="30" dirty="0">
                <a:solidFill>
                  <a:srgbClr val="FFFFFF"/>
                </a:solidFill>
                <a:latin typeface="Times New Roman"/>
                <a:cs typeface="Times New Roman"/>
              </a:rPr>
              <a:t> </a:t>
            </a:r>
            <a:r>
              <a:rPr sz="2200" spc="5" dirty="0">
                <a:solidFill>
                  <a:srgbClr val="FFFFFF"/>
                </a:solidFill>
                <a:latin typeface="Times New Roman"/>
                <a:cs typeface="Times New Roman"/>
              </a:rPr>
              <a:t>of</a:t>
            </a:r>
            <a:r>
              <a:rPr lang="en-US" sz="2200" spc="5" dirty="0">
                <a:solidFill>
                  <a:srgbClr val="FFFFFF"/>
                </a:solidFill>
                <a:latin typeface="Times New Roman"/>
                <a:cs typeface="Times New Roman"/>
              </a:rPr>
              <a:t> CSE- Data Science</a:t>
            </a:r>
            <a:endParaRPr sz="2200" dirty="0">
              <a:latin typeface="Times New Roman"/>
              <a:cs typeface="Times New Roman"/>
            </a:endParaRPr>
          </a:p>
        </p:txBody>
      </p:sp>
      <p:sp>
        <p:nvSpPr>
          <p:cNvPr id="9" name="Content Placeholder 8">
            <a:extLst>
              <a:ext uri="{FF2B5EF4-FFF2-40B4-BE49-F238E27FC236}">
                <a16:creationId xmlns:a16="http://schemas.microsoft.com/office/drawing/2014/main" id="{5D10828F-25E0-8230-6EDF-87D5172ED496}"/>
              </a:ext>
            </a:extLst>
          </p:cNvPr>
          <p:cNvSpPr>
            <a:spLocks noGrp="1"/>
          </p:cNvSpPr>
          <p:nvPr>
            <p:ph idx="1"/>
          </p:nvPr>
        </p:nvSpPr>
        <p:spPr>
          <a:xfrm>
            <a:off x="56038" y="806178"/>
            <a:ext cx="8943912" cy="5346766"/>
          </a:xfrm>
        </p:spPr>
        <p:txBody>
          <a:bodyPr>
            <a:noAutofit/>
          </a:bodyPr>
          <a:lstStyle/>
          <a:p>
            <a:pPr marL="355600" indent="-355600" algn="just">
              <a:lnSpc>
                <a:spcPts val="3000"/>
              </a:lnSpc>
              <a:spcBef>
                <a:spcPts val="0"/>
              </a:spcBef>
              <a:buFont typeface="+mj-lt"/>
              <a:buAutoNum type="arabicPeriod"/>
            </a:pPr>
            <a:r>
              <a:rPr lang="en-IN" sz="2000" dirty="0"/>
              <a:t>Data today is growing at an exponential rate. Most of the data that we have today has been generated in the last 2-3 years. This high tide of data will continue to rise incessantly. The key questions here are: “Will all this </a:t>
            </a:r>
            <a:r>
              <a:rPr lang="en-IN" sz="2000" dirty="0" err="1"/>
              <a:t>dara</a:t>
            </a:r>
            <a:r>
              <a:rPr lang="en-IN" sz="2000" dirty="0"/>
              <a:t> be useful for analysis?”, “Do we work with all this data or a subset of it?”, “How will we separate the knowledge from the noise?”, etc. Cloud computing and virtualization are here to stay. </a:t>
            </a:r>
          </a:p>
          <a:p>
            <a:pPr marL="355600" indent="-355600" algn="just">
              <a:lnSpc>
                <a:spcPts val="3000"/>
              </a:lnSpc>
              <a:spcBef>
                <a:spcPts val="0"/>
              </a:spcBef>
              <a:buFont typeface="+mj-lt"/>
              <a:buAutoNum type="arabicPeriod"/>
            </a:pPr>
            <a:r>
              <a:rPr lang="en-IN" sz="2000" dirty="0"/>
              <a:t>Cloud computing is the answer to managing infrastructure for big data as far as cost-efficiency, elasticity, and easy upgrading/downgrading is concerned. This further complicates the decision to host big data solutions outside the enterprise. </a:t>
            </a:r>
          </a:p>
          <a:p>
            <a:pPr marL="355600" indent="-355600" algn="just">
              <a:lnSpc>
                <a:spcPts val="3000"/>
              </a:lnSpc>
              <a:spcBef>
                <a:spcPts val="0"/>
              </a:spcBef>
              <a:buFont typeface="+mj-lt"/>
              <a:buAutoNum type="arabicPeriod"/>
            </a:pPr>
            <a:r>
              <a:rPr lang="en-IN" sz="2000" dirty="0"/>
              <a:t>The other challenge is to decide on the period of retention of big data. Just how long should one retain this data? A tricky question indeed as some data is useful for making long-term decisions, whereas in few cases, the data may quickly become irrelevant and obsolete just a few hours after having being generated. </a:t>
            </a:r>
            <a:endParaRPr lang="en-US" sz="2000" dirty="0"/>
          </a:p>
        </p:txBody>
      </p:sp>
    </p:spTree>
    <p:extLst>
      <p:ext uri="{BB962C8B-B14F-4D97-AF65-F5344CB8AC3E}">
        <p14:creationId xmlns:p14="http://schemas.microsoft.com/office/powerpoint/2010/main" val="235809531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2F57B2-54C8-AE44-D9EB-EC91C9496131}"/>
            </a:ext>
          </a:extLst>
        </p:cNvPr>
        <p:cNvGrpSpPr/>
        <p:nvPr/>
      </p:nvGrpSpPr>
      <p:grpSpPr>
        <a:xfrm>
          <a:off x="0" y="0"/>
          <a:ext cx="0" cy="0"/>
          <a:chOff x="0" y="0"/>
          <a:chExt cx="0" cy="0"/>
        </a:xfrm>
      </p:grpSpPr>
      <p:pic>
        <p:nvPicPr>
          <p:cNvPr id="4" name="object 15">
            <a:extLst>
              <a:ext uri="{FF2B5EF4-FFF2-40B4-BE49-F238E27FC236}">
                <a16:creationId xmlns:a16="http://schemas.microsoft.com/office/drawing/2014/main" id="{A225D7E6-C9B9-A6E4-BBCD-DB6B47D133AE}"/>
              </a:ext>
            </a:extLst>
          </p:cNvPr>
          <p:cNvPicPr/>
          <p:nvPr/>
        </p:nvPicPr>
        <p:blipFill>
          <a:blip r:embed="rId2" cstate="print"/>
          <a:stretch>
            <a:fillRect/>
          </a:stretch>
        </p:blipFill>
        <p:spPr>
          <a:xfrm>
            <a:off x="4572" y="81866"/>
            <a:ext cx="2324441" cy="652271"/>
          </a:xfrm>
          <a:prstGeom prst="rect">
            <a:avLst/>
          </a:prstGeom>
        </p:spPr>
      </p:pic>
      <p:grpSp>
        <p:nvGrpSpPr>
          <p:cNvPr id="5" name="Group 11">
            <a:extLst>
              <a:ext uri="{FF2B5EF4-FFF2-40B4-BE49-F238E27FC236}">
                <a16:creationId xmlns:a16="http://schemas.microsoft.com/office/drawing/2014/main" id="{0D065306-7847-2650-85F5-046CFF7D644C}"/>
              </a:ext>
            </a:extLst>
          </p:cNvPr>
          <p:cNvGrpSpPr>
            <a:grpSpLocks/>
          </p:cNvGrpSpPr>
          <p:nvPr/>
        </p:nvGrpSpPr>
        <p:grpSpPr bwMode="auto">
          <a:xfrm>
            <a:off x="6470725" y="99863"/>
            <a:ext cx="1183803" cy="787736"/>
            <a:chOff x="0" y="0"/>
            <a:chExt cx="1110192" cy="778933"/>
          </a:xfrm>
        </p:grpSpPr>
        <p:pic>
          <p:nvPicPr>
            <p:cNvPr id="6" name="Picture 2">
              <a:extLst>
                <a:ext uri="{FF2B5EF4-FFF2-40B4-BE49-F238E27FC236}">
                  <a16:creationId xmlns:a16="http://schemas.microsoft.com/office/drawing/2014/main" id="{606BF7AD-B910-7932-00E5-180DB414E1D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110192" cy="7789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3" descr="aja-uk_iso-9001_2015">
              <a:extLst>
                <a:ext uri="{FF2B5EF4-FFF2-40B4-BE49-F238E27FC236}">
                  <a16:creationId xmlns:a16="http://schemas.microsoft.com/office/drawing/2014/main" id="{3EAF3583-CF9A-2A94-967F-E6253231D80C}"/>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l="49130" t="2490"/>
            <a:stretch>
              <a:fillRect/>
            </a:stretch>
          </p:blipFill>
          <p:spPr bwMode="auto">
            <a:xfrm>
              <a:off x="95250" y="116417"/>
              <a:ext cx="360527" cy="499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029" name="Picture 1">
            <a:extLst>
              <a:ext uri="{FF2B5EF4-FFF2-40B4-BE49-F238E27FC236}">
                <a16:creationId xmlns:a16="http://schemas.microsoft.com/office/drawing/2014/main" id="{8302450A-7923-6C4B-F16A-1DF3529C5DA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12020" y="127100"/>
            <a:ext cx="936104" cy="791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0" name="Picture 6" descr="CSE Data science logo-01">
            <a:extLst>
              <a:ext uri="{FF2B5EF4-FFF2-40B4-BE49-F238E27FC236}">
                <a16:creationId xmlns:a16="http://schemas.microsoft.com/office/drawing/2014/main" id="{2E591F80-5BCB-6DC5-AE45-A06E970C840C}"/>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812360" y="56804"/>
            <a:ext cx="792088" cy="792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0" name="object 16">
            <a:extLst>
              <a:ext uri="{FF2B5EF4-FFF2-40B4-BE49-F238E27FC236}">
                <a16:creationId xmlns:a16="http://schemas.microsoft.com/office/drawing/2014/main" id="{6E55EF64-F961-FFA8-15E2-0C1C6A39E1BF}"/>
              </a:ext>
            </a:extLst>
          </p:cNvPr>
          <p:cNvGrpSpPr/>
          <p:nvPr/>
        </p:nvGrpSpPr>
        <p:grpSpPr>
          <a:xfrm>
            <a:off x="0" y="6301834"/>
            <a:ext cx="9055735" cy="424180"/>
            <a:chOff x="82296" y="6440423"/>
            <a:chExt cx="9055735" cy="424180"/>
          </a:xfrm>
        </p:grpSpPr>
        <p:sp>
          <p:nvSpPr>
            <p:cNvPr id="11" name="object 17">
              <a:extLst>
                <a:ext uri="{FF2B5EF4-FFF2-40B4-BE49-F238E27FC236}">
                  <a16:creationId xmlns:a16="http://schemas.microsoft.com/office/drawing/2014/main" id="{D6A9C008-4DB1-84DC-09E0-143A80ADB8CC}"/>
                </a:ext>
              </a:extLst>
            </p:cNvPr>
            <p:cNvSpPr/>
            <p:nvPr/>
          </p:nvSpPr>
          <p:spPr>
            <a:xfrm>
              <a:off x="86868" y="6444995"/>
              <a:ext cx="9046845" cy="414655"/>
            </a:xfrm>
            <a:custGeom>
              <a:avLst/>
              <a:gdLst/>
              <a:ahLst/>
              <a:cxnLst/>
              <a:rect l="l" t="t" r="r" b="b"/>
              <a:pathLst>
                <a:path w="9046845" h="414654">
                  <a:moveTo>
                    <a:pt x="9046464" y="0"/>
                  </a:moveTo>
                  <a:lnTo>
                    <a:pt x="0" y="0"/>
                  </a:lnTo>
                  <a:lnTo>
                    <a:pt x="0" y="414527"/>
                  </a:lnTo>
                  <a:lnTo>
                    <a:pt x="9046464" y="414527"/>
                  </a:lnTo>
                  <a:lnTo>
                    <a:pt x="9046464" y="0"/>
                  </a:lnTo>
                  <a:close/>
                </a:path>
              </a:pathLst>
            </a:custGeom>
            <a:solidFill>
              <a:srgbClr val="001F5F"/>
            </a:solidFill>
          </p:spPr>
          <p:txBody>
            <a:bodyPr wrap="square" lIns="0" tIns="0" rIns="0" bIns="0" rtlCol="0"/>
            <a:lstStyle/>
            <a:p>
              <a:endParaRPr/>
            </a:p>
          </p:txBody>
        </p:sp>
        <p:sp>
          <p:nvSpPr>
            <p:cNvPr id="12" name="object 18">
              <a:extLst>
                <a:ext uri="{FF2B5EF4-FFF2-40B4-BE49-F238E27FC236}">
                  <a16:creationId xmlns:a16="http://schemas.microsoft.com/office/drawing/2014/main" id="{8E1AF9E2-4DB7-72E8-B9B7-CFDCA298493D}"/>
                </a:ext>
              </a:extLst>
            </p:cNvPr>
            <p:cNvSpPr/>
            <p:nvPr/>
          </p:nvSpPr>
          <p:spPr>
            <a:xfrm>
              <a:off x="86868" y="6444995"/>
              <a:ext cx="9046845" cy="414655"/>
            </a:xfrm>
            <a:custGeom>
              <a:avLst/>
              <a:gdLst/>
              <a:ahLst/>
              <a:cxnLst/>
              <a:rect l="l" t="t" r="r" b="b"/>
              <a:pathLst>
                <a:path w="9046845" h="414654">
                  <a:moveTo>
                    <a:pt x="0" y="414527"/>
                  </a:moveTo>
                  <a:lnTo>
                    <a:pt x="9046464" y="414527"/>
                  </a:lnTo>
                  <a:lnTo>
                    <a:pt x="9046464" y="0"/>
                  </a:lnTo>
                  <a:lnTo>
                    <a:pt x="0" y="0"/>
                  </a:lnTo>
                  <a:lnTo>
                    <a:pt x="0" y="414527"/>
                  </a:lnTo>
                  <a:close/>
                </a:path>
              </a:pathLst>
            </a:custGeom>
            <a:ln w="9144">
              <a:solidFill>
                <a:srgbClr val="000000"/>
              </a:solidFill>
            </a:ln>
          </p:spPr>
          <p:txBody>
            <a:bodyPr wrap="square" lIns="0" tIns="0" rIns="0" bIns="0" rtlCol="0"/>
            <a:lstStyle/>
            <a:p>
              <a:endParaRPr/>
            </a:p>
          </p:txBody>
        </p:sp>
      </p:grpSp>
      <p:sp>
        <p:nvSpPr>
          <p:cNvPr id="13" name="object 19">
            <a:extLst>
              <a:ext uri="{FF2B5EF4-FFF2-40B4-BE49-F238E27FC236}">
                <a16:creationId xmlns:a16="http://schemas.microsoft.com/office/drawing/2014/main" id="{1C4D4536-1BAE-836A-C105-D1B2BA2DEB76}"/>
              </a:ext>
            </a:extLst>
          </p:cNvPr>
          <p:cNvSpPr txBox="1"/>
          <p:nvPr/>
        </p:nvSpPr>
        <p:spPr>
          <a:xfrm>
            <a:off x="2140946" y="6381328"/>
            <a:ext cx="4653915" cy="351378"/>
          </a:xfrm>
          <a:prstGeom prst="rect">
            <a:avLst/>
          </a:prstGeom>
        </p:spPr>
        <p:txBody>
          <a:bodyPr vert="horz" wrap="square" lIns="0" tIns="12700" rIns="0" bIns="0" rtlCol="0">
            <a:spAutoFit/>
          </a:bodyPr>
          <a:lstStyle/>
          <a:p>
            <a:pPr marL="12700" algn="ctr">
              <a:lnSpc>
                <a:spcPct val="100000"/>
              </a:lnSpc>
              <a:spcBef>
                <a:spcPts val="100"/>
              </a:spcBef>
            </a:pPr>
            <a:r>
              <a:rPr sz="2200" spc="-5" dirty="0">
                <a:solidFill>
                  <a:srgbClr val="FFFFFF"/>
                </a:solidFill>
                <a:latin typeface="Times New Roman"/>
                <a:cs typeface="Times New Roman"/>
              </a:rPr>
              <a:t>Department</a:t>
            </a:r>
            <a:r>
              <a:rPr sz="2200" spc="30" dirty="0">
                <a:solidFill>
                  <a:srgbClr val="FFFFFF"/>
                </a:solidFill>
                <a:latin typeface="Times New Roman"/>
                <a:cs typeface="Times New Roman"/>
              </a:rPr>
              <a:t> </a:t>
            </a:r>
            <a:r>
              <a:rPr sz="2200" spc="5" dirty="0">
                <a:solidFill>
                  <a:srgbClr val="FFFFFF"/>
                </a:solidFill>
                <a:latin typeface="Times New Roman"/>
                <a:cs typeface="Times New Roman"/>
              </a:rPr>
              <a:t>of</a:t>
            </a:r>
            <a:r>
              <a:rPr lang="en-US" sz="2200" spc="5" dirty="0">
                <a:solidFill>
                  <a:srgbClr val="FFFFFF"/>
                </a:solidFill>
                <a:latin typeface="Times New Roman"/>
                <a:cs typeface="Times New Roman"/>
              </a:rPr>
              <a:t> CSE- Data Science</a:t>
            </a:r>
            <a:endParaRPr sz="2200" dirty="0">
              <a:latin typeface="Times New Roman"/>
              <a:cs typeface="Times New Roman"/>
            </a:endParaRPr>
          </a:p>
        </p:txBody>
      </p:sp>
      <p:sp>
        <p:nvSpPr>
          <p:cNvPr id="8" name="Content Placeholder 7">
            <a:extLst>
              <a:ext uri="{FF2B5EF4-FFF2-40B4-BE49-F238E27FC236}">
                <a16:creationId xmlns:a16="http://schemas.microsoft.com/office/drawing/2014/main" id="{018D2AF9-16B2-A220-24BE-4D72C32F9339}"/>
              </a:ext>
            </a:extLst>
          </p:cNvPr>
          <p:cNvSpPr>
            <a:spLocks noGrp="1"/>
          </p:cNvSpPr>
          <p:nvPr>
            <p:ph idx="1"/>
          </p:nvPr>
        </p:nvSpPr>
        <p:spPr>
          <a:xfrm>
            <a:off x="92583" y="937084"/>
            <a:ext cx="9031924" cy="5358787"/>
          </a:xfrm>
        </p:spPr>
        <p:txBody>
          <a:bodyPr>
            <a:normAutofit lnSpcReduction="10000"/>
          </a:bodyPr>
          <a:lstStyle/>
          <a:p>
            <a:pPr algn="just">
              <a:lnSpc>
                <a:spcPct val="150000"/>
              </a:lnSpc>
              <a:spcBef>
                <a:spcPts val="0"/>
              </a:spcBef>
              <a:buFont typeface="+mj-lt"/>
              <a:buAutoNum type="arabicPeriod" startAt="4"/>
            </a:pPr>
            <a:r>
              <a:rPr lang="en-IN" sz="2000" b="0" i="0" u="none" strike="noStrike" baseline="0" dirty="0">
                <a:latin typeface="+mj-lt"/>
              </a:rPr>
              <a:t>There is a dearth of skilled professionals who possess a high level of proficiency in data sciences that is vital in implementing big data solutions. </a:t>
            </a:r>
          </a:p>
          <a:p>
            <a:pPr algn="just">
              <a:lnSpc>
                <a:spcPct val="150000"/>
              </a:lnSpc>
              <a:spcBef>
                <a:spcPts val="0"/>
              </a:spcBef>
              <a:buFont typeface="+mj-lt"/>
              <a:buAutoNum type="arabicPeriod" startAt="4"/>
            </a:pPr>
            <a:r>
              <a:rPr lang="en-IN" sz="2000" b="0" i="0" u="none" strike="noStrike" baseline="0" dirty="0">
                <a:latin typeface="+mj-lt"/>
              </a:rPr>
              <a:t>Then, of course, there are other challenges with respect to capture, storage, preparation, search, analysis, transfer, security, and visualization of big data. Big data refers to datasets whose size is typically beyond the storage capacity of traditional database software tools. There is no explicit definition of how big the dataset should be for it to be considered “big data.” Here we are to deal with data that is just too big, moves way to fast, and does not fit the structures of typical database systems. The data changes are highly dynamic and therefore there is a need o ingest this as quickly as possible. </a:t>
            </a:r>
          </a:p>
          <a:p>
            <a:pPr algn="just">
              <a:lnSpc>
                <a:spcPct val="150000"/>
              </a:lnSpc>
              <a:spcBef>
                <a:spcPts val="0"/>
              </a:spcBef>
              <a:buFont typeface="+mj-lt"/>
              <a:buAutoNum type="arabicPeriod" startAt="4"/>
            </a:pPr>
            <a:r>
              <a:rPr lang="en-IN" sz="2000" b="0" i="0" u="none" strike="noStrike" baseline="0" dirty="0">
                <a:latin typeface="+mj-lt"/>
              </a:rPr>
              <a:t>Data visualization is becoming popular as a separate discipline. We are short by quite a number, as far as business visualization experts are concerned.</a:t>
            </a:r>
            <a:endParaRPr lang="en-US" sz="2000" dirty="0">
              <a:latin typeface="+mj-lt"/>
            </a:endParaRPr>
          </a:p>
        </p:txBody>
      </p:sp>
    </p:spTree>
    <p:extLst>
      <p:ext uri="{BB962C8B-B14F-4D97-AF65-F5344CB8AC3E}">
        <p14:creationId xmlns:p14="http://schemas.microsoft.com/office/powerpoint/2010/main" val="354103821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A80FBB-C0E0-C079-6ED6-E524841C7494}"/>
            </a:ext>
          </a:extLst>
        </p:cNvPr>
        <p:cNvGrpSpPr/>
        <p:nvPr/>
      </p:nvGrpSpPr>
      <p:grpSpPr>
        <a:xfrm>
          <a:off x="0" y="0"/>
          <a:ext cx="0" cy="0"/>
          <a:chOff x="0" y="0"/>
          <a:chExt cx="0" cy="0"/>
        </a:xfrm>
      </p:grpSpPr>
      <p:pic>
        <p:nvPicPr>
          <p:cNvPr id="4" name="object 15">
            <a:extLst>
              <a:ext uri="{FF2B5EF4-FFF2-40B4-BE49-F238E27FC236}">
                <a16:creationId xmlns:a16="http://schemas.microsoft.com/office/drawing/2014/main" id="{9BD362F0-AE88-9879-B3CB-4BE75CCAFB07}"/>
              </a:ext>
            </a:extLst>
          </p:cNvPr>
          <p:cNvPicPr/>
          <p:nvPr/>
        </p:nvPicPr>
        <p:blipFill>
          <a:blip r:embed="rId2" cstate="print"/>
          <a:stretch>
            <a:fillRect/>
          </a:stretch>
        </p:blipFill>
        <p:spPr>
          <a:xfrm>
            <a:off x="107504" y="56804"/>
            <a:ext cx="2324441" cy="652271"/>
          </a:xfrm>
          <a:prstGeom prst="rect">
            <a:avLst/>
          </a:prstGeom>
        </p:spPr>
      </p:pic>
      <p:grpSp>
        <p:nvGrpSpPr>
          <p:cNvPr id="5" name="Group 11">
            <a:extLst>
              <a:ext uri="{FF2B5EF4-FFF2-40B4-BE49-F238E27FC236}">
                <a16:creationId xmlns:a16="http://schemas.microsoft.com/office/drawing/2014/main" id="{93139863-17A4-7854-FD51-DB3469B016B6}"/>
              </a:ext>
            </a:extLst>
          </p:cNvPr>
          <p:cNvGrpSpPr>
            <a:grpSpLocks/>
          </p:cNvGrpSpPr>
          <p:nvPr/>
        </p:nvGrpSpPr>
        <p:grpSpPr bwMode="auto">
          <a:xfrm>
            <a:off x="6470725" y="99863"/>
            <a:ext cx="1183803" cy="787736"/>
            <a:chOff x="0" y="0"/>
            <a:chExt cx="1110192" cy="778933"/>
          </a:xfrm>
        </p:grpSpPr>
        <p:pic>
          <p:nvPicPr>
            <p:cNvPr id="6" name="Picture 2">
              <a:extLst>
                <a:ext uri="{FF2B5EF4-FFF2-40B4-BE49-F238E27FC236}">
                  <a16:creationId xmlns:a16="http://schemas.microsoft.com/office/drawing/2014/main" id="{719B1908-714C-3BE1-AD54-2C85A66EE4B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110192" cy="7789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3" descr="aja-uk_iso-9001_2015">
              <a:extLst>
                <a:ext uri="{FF2B5EF4-FFF2-40B4-BE49-F238E27FC236}">
                  <a16:creationId xmlns:a16="http://schemas.microsoft.com/office/drawing/2014/main" id="{1622AE42-0B4A-1362-B9E4-68DA065C09F6}"/>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l="49130" t="2490"/>
            <a:stretch>
              <a:fillRect/>
            </a:stretch>
          </p:blipFill>
          <p:spPr bwMode="auto">
            <a:xfrm>
              <a:off x="95250" y="116417"/>
              <a:ext cx="360527" cy="499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029" name="Picture 1">
            <a:extLst>
              <a:ext uri="{FF2B5EF4-FFF2-40B4-BE49-F238E27FC236}">
                <a16:creationId xmlns:a16="http://schemas.microsoft.com/office/drawing/2014/main" id="{73E42CA8-8471-78C3-9574-6C1820E1D33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12020" y="127100"/>
            <a:ext cx="936104" cy="791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0" name="Picture 6" descr="CSE Data science logo-01">
            <a:extLst>
              <a:ext uri="{FF2B5EF4-FFF2-40B4-BE49-F238E27FC236}">
                <a16:creationId xmlns:a16="http://schemas.microsoft.com/office/drawing/2014/main" id="{49604BF8-8890-DABD-6124-2E965519392A}"/>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812360" y="56804"/>
            <a:ext cx="792088" cy="792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0" name="object 16">
            <a:extLst>
              <a:ext uri="{FF2B5EF4-FFF2-40B4-BE49-F238E27FC236}">
                <a16:creationId xmlns:a16="http://schemas.microsoft.com/office/drawing/2014/main" id="{C4E41DE5-A2A8-CE94-9605-0124A9859152}"/>
              </a:ext>
            </a:extLst>
          </p:cNvPr>
          <p:cNvGrpSpPr/>
          <p:nvPr/>
        </p:nvGrpSpPr>
        <p:grpSpPr>
          <a:xfrm>
            <a:off x="0" y="6301834"/>
            <a:ext cx="9055735" cy="424180"/>
            <a:chOff x="82296" y="6440423"/>
            <a:chExt cx="9055735" cy="424180"/>
          </a:xfrm>
        </p:grpSpPr>
        <p:sp>
          <p:nvSpPr>
            <p:cNvPr id="11" name="object 17">
              <a:extLst>
                <a:ext uri="{FF2B5EF4-FFF2-40B4-BE49-F238E27FC236}">
                  <a16:creationId xmlns:a16="http://schemas.microsoft.com/office/drawing/2014/main" id="{70234412-B520-FA94-D1EF-3B69FCC71746}"/>
                </a:ext>
              </a:extLst>
            </p:cNvPr>
            <p:cNvSpPr/>
            <p:nvPr/>
          </p:nvSpPr>
          <p:spPr>
            <a:xfrm>
              <a:off x="86868" y="6444995"/>
              <a:ext cx="9046845" cy="414655"/>
            </a:xfrm>
            <a:custGeom>
              <a:avLst/>
              <a:gdLst/>
              <a:ahLst/>
              <a:cxnLst/>
              <a:rect l="l" t="t" r="r" b="b"/>
              <a:pathLst>
                <a:path w="9046845" h="414654">
                  <a:moveTo>
                    <a:pt x="9046464" y="0"/>
                  </a:moveTo>
                  <a:lnTo>
                    <a:pt x="0" y="0"/>
                  </a:lnTo>
                  <a:lnTo>
                    <a:pt x="0" y="414527"/>
                  </a:lnTo>
                  <a:lnTo>
                    <a:pt x="9046464" y="414527"/>
                  </a:lnTo>
                  <a:lnTo>
                    <a:pt x="9046464" y="0"/>
                  </a:lnTo>
                  <a:close/>
                </a:path>
              </a:pathLst>
            </a:custGeom>
            <a:solidFill>
              <a:srgbClr val="001F5F"/>
            </a:solidFill>
          </p:spPr>
          <p:txBody>
            <a:bodyPr wrap="square" lIns="0" tIns="0" rIns="0" bIns="0" rtlCol="0"/>
            <a:lstStyle/>
            <a:p>
              <a:endParaRPr/>
            </a:p>
          </p:txBody>
        </p:sp>
        <p:sp>
          <p:nvSpPr>
            <p:cNvPr id="12" name="object 18">
              <a:extLst>
                <a:ext uri="{FF2B5EF4-FFF2-40B4-BE49-F238E27FC236}">
                  <a16:creationId xmlns:a16="http://schemas.microsoft.com/office/drawing/2014/main" id="{FB429ED0-0910-06EA-B6DC-AD917A40689B}"/>
                </a:ext>
              </a:extLst>
            </p:cNvPr>
            <p:cNvSpPr/>
            <p:nvPr/>
          </p:nvSpPr>
          <p:spPr>
            <a:xfrm>
              <a:off x="86868" y="6444995"/>
              <a:ext cx="9046845" cy="414655"/>
            </a:xfrm>
            <a:custGeom>
              <a:avLst/>
              <a:gdLst/>
              <a:ahLst/>
              <a:cxnLst/>
              <a:rect l="l" t="t" r="r" b="b"/>
              <a:pathLst>
                <a:path w="9046845" h="414654">
                  <a:moveTo>
                    <a:pt x="0" y="414527"/>
                  </a:moveTo>
                  <a:lnTo>
                    <a:pt x="9046464" y="414527"/>
                  </a:lnTo>
                  <a:lnTo>
                    <a:pt x="9046464" y="0"/>
                  </a:lnTo>
                  <a:lnTo>
                    <a:pt x="0" y="0"/>
                  </a:lnTo>
                  <a:lnTo>
                    <a:pt x="0" y="414527"/>
                  </a:lnTo>
                  <a:close/>
                </a:path>
              </a:pathLst>
            </a:custGeom>
            <a:ln w="9144">
              <a:solidFill>
                <a:srgbClr val="000000"/>
              </a:solidFill>
            </a:ln>
          </p:spPr>
          <p:txBody>
            <a:bodyPr wrap="square" lIns="0" tIns="0" rIns="0" bIns="0" rtlCol="0"/>
            <a:lstStyle/>
            <a:p>
              <a:endParaRPr/>
            </a:p>
          </p:txBody>
        </p:sp>
      </p:grpSp>
      <p:sp>
        <p:nvSpPr>
          <p:cNvPr id="13" name="object 19">
            <a:extLst>
              <a:ext uri="{FF2B5EF4-FFF2-40B4-BE49-F238E27FC236}">
                <a16:creationId xmlns:a16="http://schemas.microsoft.com/office/drawing/2014/main" id="{7114A376-765A-EDDC-78F2-8EB8637A0834}"/>
              </a:ext>
            </a:extLst>
          </p:cNvPr>
          <p:cNvSpPr txBox="1"/>
          <p:nvPr/>
        </p:nvSpPr>
        <p:spPr>
          <a:xfrm>
            <a:off x="2140946" y="6381328"/>
            <a:ext cx="4653915" cy="351378"/>
          </a:xfrm>
          <a:prstGeom prst="rect">
            <a:avLst/>
          </a:prstGeom>
        </p:spPr>
        <p:txBody>
          <a:bodyPr vert="horz" wrap="square" lIns="0" tIns="12700" rIns="0" bIns="0" rtlCol="0">
            <a:spAutoFit/>
          </a:bodyPr>
          <a:lstStyle/>
          <a:p>
            <a:pPr marL="12700" algn="ctr">
              <a:lnSpc>
                <a:spcPct val="100000"/>
              </a:lnSpc>
              <a:spcBef>
                <a:spcPts val="100"/>
              </a:spcBef>
            </a:pPr>
            <a:r>
              <a:rPr sz="2200" spc="-5" dirty="0">
                <a:solidFill>
                  <a:srgbClr val="FFFFFF"/>
                </a:solidFill>
                <a:latin typeface="Times New Roman"/>
                <a:cs typeface="Times New Roman"/>
              </a:rPr>
              <a:t>Department</a:t>
            </a:r>
            <a:r>
              <a:rPr sz="2200" spc="30" dirty="0">
                <a:solidFill>
                  <a:srgbClr val="FFFFFF"/>
                </a:solidFill>
                <a:latin typeface="Times New Roman"/>
                <a:cs typeface="Times New Roman"/>
              </a:rPr>
              <a:t> </a:t>
            </a:r>
            <a:r>
              <a:rPr sz="2200" spc="5" dirty="0">
                <a:solidFill>
                  <a:srgbClr val="FFFFFF"/>
                </a:solidFill>
                <a:latin typeface="Times New Roman"/>
                <a:cs typeface="Times New Roman"/>
              </a:rPr>
              <a:t>of</a:t>
            </a:r>
            <a:r>
              <a:rPr lang="en-US" sz="2200" spc="5" dirty="0">
                <a:solidFill>
                  <a:srgbClr val="FFFFFF"/>
                </a:solidFill>
                <a:latin typeface="Times New Roman"/>
                <a:cs typeface="Times New Roman"/>
              </a:rPr>
              <a:t> CSE- Data Science</a:t>
            </a:r>
            <a:endParaRPr sz="2200" dirty="0">
              <a:latin typeface="Times New Roman"/>
              <a:cs typeface="Times New Roman"/>
            </a:endParaRPr>
          </a:p>
        </p:txBody>
      </p:sp>
      <p:sp>
        <p:nvSpPr>
          <p:cNvPr id="2" name="Title 1">
            <a:extLst>
              <a:ext uri="{FF2B5EF4-FFF2-40B4-BE49-F238E27FC236}">
                <a16:creationId xmlns:a16="http://schemas.microsoft.com/office/drawing/2014/main" id="{5866F6F8-E8DC-ABC6-151E-76EAF8C03EC0}"/>
              </a:ext>
            </a:extLst>
          </p:cNvPr>
          <p:cNvSpPr>
            <a:spLocks noGrp="1"/>
          </p:cNvSpPr>
          <p:nvPr>
            <p:ph type="title"/>
          </p:nvPr>
        </p:nvSpPr>
        <p:spPr>
          <a:xfrm>
            <a:off x="107504" y="744839"/>
            <a:ext cx="8229600" cy="652271"/>
          </a:xfrm>
        </p:spPr>
        <p:txBody>
          <a:bodyPr>
            <a:normAutofit/>
          </a:bodyPr>
          <a:lstStyle/>
          <a:p>
            <a:pPr algn="l"/>
            <a:r>
              <a:rPr lang="en-US" sz="2000" b="1" i="0" u="none" strike="noStrike" baseline="0" dirty="0">
                <a:solidFill>
                  <a:srgbClr val="C00000"/>
                </a:solidFill>
              </a:rPr>
              <a:t>WHAT IS BIG DATA?</a:t>
            </a:r>
            <a:endParaRPr lang="en-US" sz="2000" b="1" dirty="0">
              <a:solidFill>
                <a:srgbClr val="C00000"/>
              </a:solidFill>
            </a:endParaRPr>
          </a:p>
        </p:txBody>
      </p:sp>
      <p:sp>
        <p:nvSpPr>
          <p:cNvPr id="9" name="Content Placeholder 8">
            <a:extLst>
              <a:ext uri="{FF2B5EF4-FFF2-40B4-BE49-F238E27FC236}">
                <a16:creationId xmlns:a16="http://schemas.microsoft.com/office/drawing/2014/main" id="{BCAB8818-689F-F30A-45A9-17F6AE55F2D7}"/>
              </a:ext>
            </a:extLst>
          </p:cNvPr>
          <p:cNvSpPr>
            <a:spLocks noGrp="1"/>
          </p:cNvSpPr>
          <p:nvPr>
            <p:ph idx="1"/>
          </p:nvPr>
        </p:nvSpPr>
        <p:spPr>
          <a:xfrm>
            <a:off x="251519" y="1418932"/>
            <a:ext cx="8799897" cy="4707232"/>
          </a:xfrm>
        </p:spPr>
        <p:txBody>
          <a:bodyPr>
            <a:normAutofit/>
          </a:bodyPr>
          <a:lstStyle/>
          <a:p>
            <a:pPr algn="l">
              <a:buFont typeface="Wingdings" panose="05000000000000000000" pitchFamily="2" charset="2"/>
              <a:buChar char="§"/>
            </a:pPr>
            <a:r>
              <a:rPr lang="en-IN" sz="2000" b="0" i="0" u="none" strike="noStrike" baseline="0" dirty="0">
                <a:latin typeface="+mj-lt"/>
              </a:rPr>
              <a:t>Big data is data that is big in volume, velocity, and variety.</a:t>
            </a:r>
          </a:p>
          <a:p>
            <a:pPr marL="0" indent="0" algn="l">
              <a:buNone/>
            </a:pPr>
            <a:endParaRPr lang="en-US" sz="2000" b="1" dirty="0">
              <a:solidFill>
                <a:schemeClr val="tx2"/>
              </a:solidFill>
            </a:endParaRPr>
          </a:p>
          <a:p>
            <a:pPr marL="0" indent="0" algn="l">
              <a:buNone/>
            </a:pPr>
            <a:r>
              <a:rPr lang="en-US" sz="2000" b="1" dirty="0">
                <a:solidFill>
                  <a:schemeClr val="tx2"/>
                </a:solidFill>
              </a:rPr>
              <a:t>Volume</a:t>
            </a:r>
          </a:p>
          <a:p>
            <a:pPr marL="0" indent="0" algn="l">
              <a:buNone/>
            </a:pPr>
            <a:endParaRPr lang="en-US" sz="2000" b="1" dirty="0">
              <a:solidFill>
                <a:schemeClr val="tx2"/>
              </a:solidFill>
            </a:endParaRPr>
          </a:p>
          <a:p>
            <a:pPr marL="342900" marR="0" lvl="0" indent="-342900" defTabSz="914400" eaLnBrk="1" fontAlgn="auto" latinLnBrk="0" hangingPunct="1">
              <a:lnSpc>
                <a:spcPct val="100000"/>
              </a:lnSpc>
              <a:spcBef>
                <a:spcPts val="600"/>
              </a:spcBef>
              <a:spcAft>
                <a:spcPts val="600"/>
              </a:spcAft>
              <a:buClrTx/>
              <a:buSzTx/>
              <a:buFontTx/>
              <a:buAutoNum type="arabicPeriod"/>
              <a:tabLst/>
              <a:defRPr/>
            </a:pPr>
            <a:r>
              <a:rPr kumimoji="0" lang="en-US" sz="2000" b="0" i="0" u="none" strike="noStrike" kern="0" cap="none" spc="0" normalizeH="0" baseline="0" noProof="0" dirty="0">
                <a:ln>
                  <a:noFill/>
                </a:ln>
                <a:solidFill>
                  <a:prstClr val="black"/>
                </a:solidFill>
                <a:effectLst/>
                <a:uLnTx/>
                <a:uFillTx/>
                <a:latin typeface="Calibri"/>
                <a:ea typeface="+mn-ea"/>
                <a:cs typeface="+mn-cs"/>
              </a:rPr>
              <a:t>Typical internal sources:</a:t>
            </a:r>
          </a:p>
          <a:p>
            <a:pPr marL="800100" marR="0" lvl="1" indent="-342900" defTabSz="914400" eaLnBrk="1" fontAlgn="auto" latinLnBrk="0" hangingPunct="1">
              <a:lnSpc>
                <a:spcPct val="100000"/>
              </a:lnSpc>
              <a:spcBef>
                <a:spcPts val="600"/>
              </a:spcBef>
              <a:spcAft>
                <a:spcPts val="600"/>
              </a:spcAft>
              <a:buClrTx/>
              <a:buSzTx/>
              <a:buFont typeface="Arial" pitchFamily="34" charset="0"/>
              <a:buChar char="•"/>
              <a:tabLst/>
              <a:defRPr/>
            </a:pPr>
            <a:r>
              <a:rPr kumimoji="0" lang="en-US" sz="2000" b="1" i="0" u="none" strike="noStrike" kern="0" cap="none" spc="0" normalizeH="0" baseline="0" noProof="0" dirty="0">
                <a:ln>
                  <a:noFill/>
                </a:ln>
                <a:solidFill>
                  <a:sysClr val="windowText" lastClr="000000"/>
                </a:solidFill>
                <a:effectLst/>
                <a:uLnTx/>
                <a:uFillTx/>
                <a:latin typeface="Calibri"/>
                <a:ea typeface="+mn-ea"/>
                <a:cs typeface="+mn-cs"/>
              </a:rPr>
              <a:t>Data Storage- </a:t>
            </a:r>
            <a:r>
              <a:rPr kumimoji="0" lang="en-US" sz="2000" b="0" i="0" u="none" strike="noStrike" kern="0" cap="none" spc="0" normalizeH="0" baseline="0" noProof="0" dirty="0">
                <a:ln>
                  <a:noFill/>
                </a:ln>
                <a:solidFill>
                  <a:sysClr val="windowText" lastClr="000000"/>
                </a:solidFill>
                <a:effectLst/>
                <a:uLnTx/>
                <a:uFillTx/>
                <a:latin typeface="Calibri"/>
                <a:ea typeface="+mn-ea"/>
                <a:cs typeface="+mn-cs"/>
              </a:rPr>
              <a:t>File systems, SQL, NoSQL (MongoDB, Cassandra).</a:t>
            </a:r>
          </a:p>
          <a:p>
            <a:pPr marL="800100" marR="0" lvl="1" indent="-342900" defTabSz="914400" eaLnBrk="1" fontAlgn="auto" latinLnBrk="0" hangingPunct="1">
              <a:lnSpc>
                <a:spcPct val="100000"/>
              </a:lnSpc>
              <a:spcBef>
                <a:spcPts val="600"/>
              </a:spcBef>
              <a:spcAft>
                <a:spcPts val="600"/>
              </a:spcAft>
              <a:buClrTx/>
              <a:buSzTx/>
              <a:buFont typeface="Arial" pitchFamily="34" charset="0"/>
              <a:buChar char="•"/>
              <a:tabLst/>
              <a:defRPr/>
            </a:pPr>
            <a:r>
              <a:rPr kumimoji="0" lang="en-US" sz="2000" b="1" i="0" u="none" strike="noStrike" kern="0" cap="none" spc="0" normalizeH="0" baseline="0" noProof="0" dirty="0">
                <a:ln>
                  <a:noFill/>
                </a:ln>
                <a:solidFill>
                  <a:sysClr val="windowText" lastClr="000000"/>
                </a:solidFill>
                <a:effectLst/>
                <a:uLnTx/>
                <a:uFillTx/>
                <a:latin typeface="Calibri"/>
                <a:ea typeface="+mn-ea"/>
                <a:cs typeface="+mn-cs"/>
              </a:rPr>
              <a:t>Archives</a:t>
            </a:r>
            <a:r>
              <a:rPr kumimoji="0" lang="en-US" sz="2000" b="0" i="0" u="none" strike="noStrike" kern="0" cap="none" spc="0" normalizeH="0" baseline="0" noProof="0" dirty="0">
                <a:ln>
                  <a:noFill/>
                </a:ln>
                <a:solidFill>
                  <a:sysClr val="windowText" lastClr="000000"/>
                </a:solidFill>
                <a:effectLst/>
                <a:uLnTx/>
                <a:uFillTx/>
                <a:latin typeface="Calibri"/>
                <a:ea typeface="+mn-ea"/>
                <a:cs typeface="+mn-cs"/>
              </a:rPr>
              <a:t> – Archives of scanned documents, paper archives, customer records,  patient health records </a:t>
            </a:r>
            <a:r>
              <a:rPr kumimoji="0" lang="en-US" sz="2000" b="0" i="0" u="none" strike="noStrike" kern="0" cap="none" spc="0" normalizeH="0" baseline="0" noProof="0" dirty="0" err="1">
                <a:ln>
                  <a:noFill/>
                </a:ln>
                <a:solidFill>
                  <a:sysClr val="windowText" lastClr="000000"/>
                </a:solidFill>
                <a:effectLst/>
                <a:uLnTx/>
                <a:uFillTx/>
                <a:latin typeface="Calibri"/>
                <a:ea typeface="+mn-ea"/>
                <a:cs typeface="+mn-cs"/>
              </a:rPr>
              <a:t>etc</a:t>
            </a:r>
            <a:r>
              <a:rPr kumimoji="0" lang="en-US" sz="2000" b="0" i="0" u="none" strike="noStrike" kern="0" cap="none" spc="0" normalizeH="0" baseline="0" noProof="0" dirty="0">
                <a:ln>
                  <a:noFill/>
                </a:ln>
                <a:solidFill>
                  <a:sysClr val="windowText" lastClr="000000"/>
                </a:solidFill>
                <a:effectLst/>
                <a:uLnTx/>
                <a:uFillTx/>
                <a:latin typeface="Calibri"/>
                <a:ea typeface="+mn-ea"/>
                <a:cs typeface="+mn-cs"/>
              </a:rPr>
              <a:t>,.</a:t>
            </a:r>
            <a:endParaRPr kumimoji="0" lang="en-IN" sz="2000" b="0" i="0" u="none" strike="noStrike" kern="0" cap="none" spc="0" normalizeH="0" baseline="0" noProof="0" dirty="0">
              <a:ln>
                <a:noFill/>
              </a:ln>
              <a:solidFill>
                <a:sysClr val="windowText" lastClr="000000"/>
              </a:solidFill>
              <a:effectLst/>
              <a:uLnTx/>
              <a:uFillTx/>
              <a:latin typeface="Calibri"/>
              <a:ea typeface="+mn-ea"/>
              <a:cs typeface="+mn-cs"/>
            </a:endParaRPr>
          </a:p>
          <a:p>
            <a:pPr marL="342900" marR="0" lvl="0" indent="-342900" defTabSz="914400" eaLnBrk="1" fontAlgn="auto" latinLnBrk="0" hangingPunct="1">
              <a:lnSpc>
                <a:spcPct val="100000"/>
              </a:lnSpc>
              <a:spcBef>
                <a:spcPts val="600"/>
              </a:spcBef>
              <a:spcAft>
                <a:spcPts val="600"/>
              </a:spcAft>
              <a:buClrTx/>
              <a:buSzTx/>
              <a:buFontTx/>
              <a:buNone/>
              <a:tabLst/>
              <a:defRPr/>
            </a:pPr>
            <a:r>
              <a:rPr kumimoji="0" lang="en-US" sz="2000" b="0" i="0" u="none" strike="noStrike" kern="0" cap="none" spc="0" normalizeH="0" baseline="0" noProof="0" dirty="0">
                <a:ln>
                  <a:noFill/>
                </a:ln>
                <a:solidFill>
                  <a:prstClr val="black"/>
                </a:solidFill>
                <a:effectLst/>
                <a:uLnTx/>
                <a:uFillTx/>
                <a:latin typeface="Calibri"/>
                <a:ea typeface="+mn-ea"/>
                <a:cs typeface="+mn-cs"/>
              </a:rPr>
              <a:t>2. External data sources:</a:t>
            </a:r>
          </a:p>
          <a:p>
            <a:pPr marL="800100" marR="0" lvl="1" indent="-342900" defTabSz="914400" eaLnBrk="1" fontAlgn="auto" latinLnBrk="0" hangingPunct="1">
              <a:lnSpc>
                <a:spcPct val="100000"/>
              </a:lnSpc>
              <a:spcBef>
                <a:spcPts val="600"/>
              </a:spcBef>
              <a:spcAft>
                <a:spcPts val="600"/>
              </a:spcAft>
              <a:buClrTx/>
              <a:buSzTx/>
              <a:buFont typeface="Arial" pitchFamily="34" charset="0"/>
              <a:buChar char="•"/>
              <a:tabLst/>
              <a:defRPr/>
            </a:pPr>
            <a:r>
              <a:rPr kumimoji="0" lang="en-US" sz="2000" b="1" i="0" u="none" strike="noStrike" kern="0" cap="none" spc="0" normalizeH="0" baseline="0" noProof="0" dirty="0">
                <a:ln>
                  <a:noFill/>
                </a:ln>
                <a:solidFill>
                  <a:sysClr val="windowText" lastClr="000000"/>
                </a:solidFill>
                <a:effectLst/>
                <a:uLnTx/>
                <a:uFillTx/>
                <a:latin typeface="Calibri"/>
                <a:ea typeface="+mn-ea"/>
                <a:cs typeface="+mn-cs"/>
              </a:rPr>
              <a:t>public web - </a:t>
            </a:r>
            <a:r>
              <a:rPr kumimoji="0" lang="en-US" sz="2000" b="0" i="0" u="none" strike="noStrike" kern="0" cap="none" spc="0" normalizeH="0" baseline="0" noProof="0" dirty="0">
                <a:ln>
                  <a:noFill/>
                </a:ln>
                <a:solidFill>
                  <a:sysClr val="windowText" lastClr="000000"/>
                </a:solidFill>
                <a:effectLst/>
                <a:uLnTx/>
                <a:uFillTx/>
                <a:latin typeface="Calibri"/>
                <a:ea typeface="+mn-ea"/>
                <a:cs typeface="+mn-cs"/>
              </a:rPr>
              <a:t>Wikipedia, weather, regulatory, census etc.</a:t>
            </a:r>
            <a:endParaRPr lang="en-US" sz="2000" b="1" dirty="0">
              <a:solidFill>
                <a:schemeClr val="tx2"/>
              </a:solidFill>
              <a:latin typeface="+mj-lt"/>
            </a:endParaRPr>
          </a:p>
        </p:txBody>
      </p:sp>
    </p:spTree>
    <p:extLst>
      <p:ext uri="{BB962C8B-B14F-4D97-AF65-F5344CB8AC3E}">
        <p14:creationId xmlns:p14="http://schemas.microsoft.com/office/powerpoint/2010/main" val="171642640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6F7E6E-7C26-EA67-4494-8314C356F10D}"/>
            </a:ext>
          </a:extLst>
        </p:cNvPr>
        <p:cNvGrpSpPr/>
        <p:nvPr/>
      </p:nvGrpSpPr>
      <p:grpSpPr>
        <a:xfrm>
          <a:off x="0" y="0"/>
          <a:ext cx="0" cy="0"/>
          <a:chOff x="0" y="0"/>
          <a:chExt cx="0" cy="0"/>
        </a:xfrm>
      </p:grpSpPr>
      <p:pic>
        <p:nvPicPr>
          <p:cNvPr id="4" name="object 15">
            <a:extLst>
              <a:ext uri="{FF2B5EF4-FFF2-40B4-BE49-F238E27FC236}">
                <a16:creationId xmlns:a16="http://schemas.microsoft.com/office/drawing/2014/main" id="{3A91B1EC-397B-8AE4-43B5-F09FBA9EDC4D}"/>
              </a:ext>
            </a:extLst>
          </p:cNvPr>
          <p:cNvPicPr/>
          <p:nvPr/>
        </p:nvPicPr>
        <p:blipFill>
          <a:blip r:embed="rId2" cstate="print"/>
          <a:stretch>
            <a:fillRect/>
          </a:stretch>
        </p:blipFill>
        <p:spPr>
          <a:xfrm>
            <a:off x="4572" y="81866"/>
            <a:ext cx="2324441" cy="652271"/>
          </a:xfrm>
          <a:prstGeom prst="rect">
            <a:avLst/>
          </a:prstGeom>
        </p:spPr>
      </p:pic>
      <p:grpSp>
        <p:nvGrpSpPr>
          <p:cNvPr id="5" name="Group 11">
            <a:extLst>
              <a:ext uri="{FF2B5EF4-FFF2-40B4-BE49-F238E27FC236}">
                <a16:creationId xmlns:a16="http://schemas.microsoft.com/office/drawing/2014/main" id="{9E512567-137E-A466-0D9C-00C08558B5A5}"/>
              </a:ext>
            </a:extLst>
          </p:cNvPr>
          <p:cNvGrpSpPr>
            <a:grpSpLocks/>
          </p:cNvGrpSpPr>
          <p:nvPr/>
        </p:nvGrpSpPr>
        <p:grpSpPr bwMode="auto">
          <a:xfrm>
            <a:off x="6470725" y="99863"/>
            <a:ext cx="1183803" cy="787736"/>
            <a:chOff x="0" y="0"/>
            <a:chExt cx="1110192" cy="778933"/>
          </a:xfrm>
        </p:grpSpPr>
        <p:pic>
          <p:nvPicPr>
            <p:cNvPr id="6" name="Picture 2">
              <a:extLst>
                <a:ext uri="{FF2B5EF4-FFF2-40B4-BE49-F238E27FC236}">
                  <a16:creationId xmlns:a16="http://schemas.microsoft.com/office/drawing/2014/main" id="{EEFC1585-352B-5F60-2D19-D3C020B7746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110192" cy="7789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3" descr="aja-uk_iso-9001_2015">
              <a:extLst>
                <a:ext uri="{FF2B5EF4-FFF2-40B4-BE49-F238E27FC236}">
                  <a16:creationId xmlns:a16="http://schemas.microsoft.com/office/drawing/2014/main" id="{98FF1C5C-B26B-A34F-7DD9-A0C52E4C25B7}"/>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l="49130" t="2490"/>
            <a:stretch>
              <a:fillRect/>
            </a:stretch>
          </p:blipFill>
          <p:spPr bwMode="auto">
            <a:xfrm>
              <a:off x="95250" y="116417"/>
              <a:ext cx="360527" cy="499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029" name="Picture 1">
            <a:extLst>
              <a:ext uri="{FF2B5EF4-FFF2-40B4-BE49-F238E27FC236}">
                <a16:creationId xmlns:a16="http://schemas.microsoft.com/office/drawing/2014/main" id="{1C731055-E68A-63E3-F5A9-E04E9962464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12020" y="127100"/>
            <a:ext cx="936104" cy="791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0" name="Picture 6" descr="CSE Data science logo-01">
            <a:extLst>
              <a:ext uri="{FF2B5EF4-FFF2-40B4-BE49-F238E27FC236}">
                <a16:creationId xmlns:a16="http://schemas.microsoft.com/office/drawing/2014/main" id="{BDD0FED0-DF5B-28AD-E3F4-5146BF3236D7}"/>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812360" y="56804"/>
            <a:ext cx="792088" cy="792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0" name="object 16">
            <a:extLst>
              <a:ext uri="{FF2B5EF4-FFF2-40B4-BE49-F238E27FC236}">
                <a16:creationId xmlns:a16="http://schemas.microsoft.com/office/drawing/2014/main" id="{4CC0C65E-55F7-41C4-2101-823B78F7B92E}"/>
              </a:ext>
            </a:extLst>
          </p:cNvPr>
          <p:cNvGrpSpPr/>
          <p:nvPr/>
        </p:nvGrpSpPr>
        <p:grpSpPr>
          <a:xfrm>
            <a:off x="0" y="6301834"/>
            <a:ext cx="9055735" cy="424180"/>
            <a:chOff x="82296" y="6440423"/>
            <a:chExt cx="9055735" cy="424180"/>
          </a:xfrm>
        </p:grpSpPr>
        <p:sp>
          <p:nvSpPr>
            <p:cNvPr id="11" name="object 17">
              <a:extLst>
                <a:ext uri="{FF2B5EF4-FFF2-40B4-BE49-F238E27FC236}">
                  <a16:creationId xmlns:a16="http://schemas.microsoft.com/office/drawing/2014/main" id="{2B193359-1F6E-D55C-ED6A-B41C806A13AA}"/>
                </a:ext>
              </a:extLst>
            </p:cNvPr>
            <p:cNvSpPr/>
            <p:nvPr/>
          </p:nvSpPr>
          <p:spPr>
            <a:xfrm>
              <a:off x="86868" y="6444995"/>
              <a:ext cx="9046845" cy="414655"/>
            </a:xfrm>
            <a:custGeom>
              <a:avLst/>
              <a:gdLst/>
              <a:ahLst/>
              <a:cxnLst/>
              <a:rect l="l" t="t" r="r" b="b"/>
              <a:pathLst>
                <a:path w="9046845" h="414654">
                  <a:moveTo>
                    <a:pt x="9046464" y="0"/>
                  </a:moveTo>
                  <a:lnTo>
                    <a:pt x="0" y="0"/>
                  </a:lnTo>
                  <a:lnTo>
                    <a:pt x="0" y="414527"/>
                  </a:lnTo>
                  <a:lnTo>
                    <a:pt x="9046464" y="414527"/>
                  </a:lnTo>
                  <a:lnTo>
                    <a:pt x="9046464" y="0"/>
                  </a:lnTo>
                  <a:close/>
                </a:path>
              </a:pathLst>
            </a:custGeom>
            <a:solidFill>
              <a:srgbClr val="001F5F"/>
            </a:solidFill>
          </p:spPr>
          <p:txBody>
            <a:bodyPr wrap="square" lIns="0" tIns="0" rIns="0" bIns="0" rtlCol="0"/>
            <a:lstStyle/>
            <a:p>
              <a:endParaRPr/>
            </a:p>
          </p:txBody>
        </p:sp>
        <p:sp>
          <p:nvSpPr>
            <p:cNvPr id="12" name="object 18">
              <a:extLst>
                <a:ext uri="{FF2B5EF4-FFF2-40B4-BE49-F238E27FC236}">
                  <a16:creationId xmlns:a16="http://schemas.microsoft.com/office/drawing/2014/main" id="{27E9DF37-D639-F274-522C-0D5EFB7F431B}"/>
                </a:ext>
              </a:extLst>
            </p:cNvPr>
            <p:cNvSpPr/>
            <p:nvPr/>
          </p:nvSpPr>
          <p:spPr>
            <a:xfrm>
              <a:off x="86868" y="6444995"/>
              <a:ext cx="9046845" cy="414655"/>
            </a:xfrm>
            <a:custGeom>
              <a:avLst/>
              <a:gdLst/>
              <a:ahLst/>
              <a:cxnLst/>
              <a:rect l="l" t="t" r="r" b="b"/>
              <a:pathLst>
                <a:path w="9046845" h="414654">
                  <a:moveTo>
                    <a:pt x="0" y="414527"/>
                  </a:moveTo>
                  <a:lnTo>
                    <a:pt x="9046464" y="414527"/>
                  </a:lnTo>
                  <a:lnTo>
                    <a:pt x="9046464" y="0"/>
                  </a:lnTo>
                  <a:lnTo>
                    <a:pt x="0" y="0"/>
                  </a:lnTo>
                  <a:lnTo>
                    <a:pt x="0" y="414527"/>
                  </a:lnTo>
                  <a:close/>
                </a:path>
              </a:pathLst>
            </a:custGeom>
            <a:ln w="9144">
              <a:solidFill>
                <a:srgbClr val="000000"/>
              </a:solidFill>
            </a:ln>
          </p:spPr>
          <p:txBody>
            <a:bodyPr wrap="square" lIns="0" tIns="0" rIns="0" bIns="0" rtlCol="0"/>
            <a:lstStyle/>
            <a:p>
              <a:endParaRPr/>
            </a:p>
          </p:txBody>
        </p:sp>
      </p:grpSp>
      <p:sp>
        <p:nvSpPr>
          <p:cNvPr id="13" name="object 19">
            <a:extLst>
              <a:ext uri="{FF2B5EF4-FFF2-40B4-BE49-F238E27FC236}">
                <a16:creationId xmlns:a16="http://schemas.microsoft.com/office/drawing/2014/main" id="{0428D87D-45AE-C13A-338D-E70F9771FBD8}"/>
              </a:ext>
            </a:extLst>
          </p:cNvPr>
          <p:cNvSpPr txBox="1"/>
          <p:nvPr/>
        </p:nvSpPr>
        <p:spPr>
          <a:xfrm>
            <a:off x="2140946" y="6381328"/>
            <a:ext cx="4653915" cy="351378"/>
          </a:xfrm>
          <a:prstGeom prst="rect">
            <a:avLst/>
          </a:prstGeom>
        </p:spPr>
        <p:txBody>
          <a:bodyPr vert="horz" wrap="square" lIns="0" tIns="12700" rIns="0" bIns="0" rtlCol="0">
            <a:spAutoFit/>
          </a:bodyPr>
          <a:lstStyle/>
          <a:p>
            <a:pPr marL="12700" algn="ctr">
              <a:lnSpc>
                <a:spcPct val="100000"/>
              </a:lnSpc>
              <a:spcBef>
                <a:spcPts val="100"/>
              </a:spcBef>
            </a:pPr>
            <a:r>
              <a:rPr sz="2200" spc="-5" dirty="0">
                <a:solidFill>
                  <a:srgbClr val="FFFFFF"/>
                </a:solidFill>
                <a:latin typeface="Times New Roman"/>
                <a:cs typeface="Times New Roman"/>
              </a:rPr>
              <a:t>Department</a:t>
            </a:r>
            <a:r>
              <a:rPr sz="2200" spc="30" dirty="0">
                <a:solidFill>
                  <a:srgbClr val="FFFFFF"/>
                </a:solidFill>
                <a:latin typeface="Times New Roman"/>
                <a:cs typeface="Times New Roman"/>
              </a:rPr>
              <a:t> </a:t>
            </a:r>
            <a:r>
              <a:rPr sz="2200" spc="5" dirty="0">
                <a:solidFill>
                  <a:srgbClr val="FFFFFF"/>
                </a:solidFill>
                <a:latin typeface="Times New Roman"/>
                <a:cs typeface="Times New Roman"/>
              </a:rPr>
              <a:t>of</a:t>
            </a:r>
            <a:r>
              <a:rPr lang="en-US" sz="2200" spc="5" dirty="0">
                <a:solidFill>
                  <a:srgbClr val="FFFFFF"/>
                </a:solidFill>
                <a:latin typeface="Times New Roman"/>
                <a:cs typeface="Times New Roman"/>
              </a:rPr>
              <a:t> CSE- Data Science</a:t>
            </a:r>
            <a:endParaRPr sz="2200" dirty="0">
              <a:latin typeface="Times New Roman"/>
              <a:cs typeface="Times New Roman"/>
            </a:endParaRPr>
          </a:p>
        </p:txBody>
      </p:sp>
      <p:sp>
        <p:nvSpPr>
          <p:cNvPr id="8" name="Content Placeholder 7">
            <a:extLst>
              <a:ext uri="{FF2B5EF4-FFF2-40B4-BE49-F238E27FC236}">
                <a16:creationId xmlns:a16="http://schemas.microsoft.com/office/drawing/2014/main" id="{80C1EA87-76A2-0658-C5F5-E7657323B490}"/>
              </a:ext>
            </a:extLst>
          </p:cNvPr>
          <p:cNvSpPr>
            <a:spLocks noGrp="1"/>
          </p:cNvSpPr>
          <p:nvPr>
            <p:ph idx="1"/>
          </p:nvPr>
        </p:nvSpPr>
        <p:spPr>
          <a:xfrm>
            <a:off x="56038" y="898255"/>
            <a:ext cx="9031924" cy="5358787"/>
          </a:xfrm>
        </p:spPr>
        <p:txBody>
          <a:bodyPr>
            <a:normAutofit/>
          </a:bodyPr>
          <a:lstStyle/>
          <a:p>
            <a:pPr marL="342900" marR="0" lvl="0" indent="-342900" defTabSz="914400" eaLnBrk="1" fontAlgn="auto" latinLnBrk="0" hangingPunct="1">
              <a:lnSpc>
                <a:spcPct val="100000"/>
              </a:lnSpc>
              <a:spcBef>
                <a:spcPts val="600"/>
              </a:spcBef>
              <a:spcAft>
                <a:spcPts val="600"/>
              </a:spcAft>
              <a:buClrTx/>
              <a:buSzTx/>
              <a:buFontTx/>
              <a:buNone/>
              <a:tabLst/>
              <a:defRPr/>
            </a:pPr>
            <a:r>
              <a:rPr kumimoji="0" lang="en-US" sz="1800" b="0" i="0" u="none" strike="noStrike" kern="0" cap="none" spc="0" normalizeH="0" baseline="0" noProof="0" dirty="0">
                <a:ln>
                  <a:noFill/>
                </a:ln>
                <a:solidFill>
                  <a:prstClr val="black"/>
                </a:solidFill>
                <a:effectLst/>
                <a:uLnTx/>
                <a:uFillTx/>
                <a:latin typeface="Calibri"/>
                <a:ea typeface="+mn-ea"/>
                <a:cs typeface="+mn-cs"/>
              </a:rPr>
              <a:t>3</a:t>
            </a:r>
            <a:r>
              <a:rPr kumimoji="0" lang="en-US" sz="2000" b="0" i="0" u="none" strike="noStrike" kern="0" cap="none" spc="0" normalizeH="0" baseline="0" noProof="0" dirty="0">
                <a:ln>
                  <a:noFill/>
                </a:ln>
                <a:solidFill>
                  <a:prstClr val="black"/>
                </a:solidFill>
                <a:effectLst/>
                <a:uLnTx/>
                <a:uFillTx/>
                <a:latin typeface="Calibri"/>
                <a:ea typeface="+mn-ea"/>
                <a:cs typeface="+mn-cs"/>
              </a:rPr>
              <a:t>. Both (</a:t>
            </a:r>
            <a:r>
              <a:rPr kumimoji="0" lang="en-US" sz="2000" b="0" i="0" u="none" strike="noStrike" kern="0" cap="none" spc="0" normalizeH="0" baseline="0" noProof="0" dirty="0" err="1">
                <a:ln>
                  <a:noFill/>
                </a:ln>
                <a:solidFill>
                  <a:prstClr val="black"/>
                </a:solidFill>
                <a:effectLst/>
                <a:uLnTx/>
                <a:uFillTx/>
                <a:latin typeface="Calibri"/>
                <a:ea typeface="+mn-ea"/>
                <a:cs typeface="+mn-cs"/>
              </a:rPr>
              <a:t>internal+external</a:t>
            </a:r>
            <a:r>
              <a:rPr kumimoji="0" lang="en-US" sz="2000" b="0" i="0" u="none" strike="noStrike" kern="0" cap="none" spc="0" normalizeH="0" baseline="0" noProof="0" dirty="0">
                <a:ln>
                  <a:noFill/>
                </a:ln>
                <a:solidFill>
                  <a:prstClr val="black"/>
                </a:solidFill>
                <a:effectLst/>
                <a:uLnTx/>
                <a:uFillTx/>
                <a:latin typeface="Calibri"/>
                <a:ea typeface="+mn-ea"/>
                <a:cs typeface="+mn-cs"/>
              </a:rPr>
              <a:t>)</a:t>
            </a:r>
          </a:p>
          <a:p>
            <a:pPr marL="800100" marR="0" lvl="1" indent="-342900" defTabSz="914400" eaLnBrk="1" fontAlgn="auto" latinLnBrk="0" hangingPunct="1">
              <a:lnSpc>
                <a:spcPct val="100000"/>
              </a:lnSpc>
              <a:spcBef>
                <a:spcPts val="600"/>
              </a:spcBef>
              <a:spcAft>
                <a:spcPts val="600"/>
              </a:spcAft>
              <a:buClrTx/>
              <a:buSzTx/>
              <a:buFont typeface="Arial" pitchFamily="34" charset="0"/>
              <a:buChar char="•"/>
              <a:tabLst/>
              <a:defRPr/>
            </a:pPr>
            <a:r>
              <a:rPr kumimoji="0" lang="en-US" sz="2000" b="1" i="0" u="none" strike="noStrike" kern="0" cap="none" spc="0" normalizeH="0" baseline="0" noProof="0" dirty="0">
                <a:ln>
                  <a:noFill/>
                </a:ln>
                <a:solidFill>
                  <a:sysClr val="windowText" lastClr="000000"/>
                </a:solidFill>
                <a:effectLst/>
                <a:uLnTx/>
                <a:uFillTx/>
                <a:latin typeface="Calibri"/>
                <a:ea typeface="+mn-ea"/>
                <a:cs typeface="+mn-cs"/>
              </a:rPr>
              <a:t>Sensor data </a:t>
            </a:r>
            <a:r>
              <a:rPr kumimoji="0" lang="en-US" sz="2000" b="0" i="0" u="none" strike="noStrike" kern="0" cap="none" spc="0" normalizeH="0" baseline="0" noProof="0" dirty="0">
                <a:ln>
                  <a:noFill/>
                </a:ln>
                <a:solidFill>
                  <a:sysClr val="windowText" lastClr="000000"/>
                </a:solidFill>
                <a:effectLst/>
                <a:uLnTx/>
                <a:uFillTx/>
                <a:latin typeface="Calibri"/>
                <a:ea typeface="+mn-ea"/>
                <a:cs typeface="+mn-cs"/>
              </a:rPr>
              <a:t>– Car sensors, smart electric meters, office buildings </a:t>
            </a:r>
            <a:r>
              <a:rPr kumimoji="0" lang="en-US" sz="2000" b="0" i="0" u="none" strike="noStrike" kern="0" cap="none" spc="0" normalizeH="0" baseline="0" noProof="0" dirty="0" err="1">
                <a:ln>
                  <a:noFill/>
                </a:ln>
                <a:solidFill>
                  <a:sysClr val="windowText" lastClr="000000"/>
                </a:solidFill>
                <a:effectLst/>
                <a:uLnTx/>
                <a:uFillTx/>
                <a:latin typeface="Calibri"/>
                <a:ea typeface="+mn-ea"/>
                <a:cs typeface="+mn-cs"/>
              </a:rPr>
              <a:t>etc</a:t>
            </a:r>
            <a:r>
              <a:rPr kumimoji="0" lang="en-US" sz="2000" b="0" i="0" u="none" strike="noStrike" kern="0" cap="none" spc="0" normalizeH="0" baseline="0" noProof="0" dirty="0">
                <a:ln>
                  <a:noFill/>
                </a:ln>
                <a:solidFill>
                  <a:sysClr val="windowText" lastClr="000000"/>
                </a:solidFill>
                <a:effectLst/>
                <a:uLnTx/>
                <a:uFillTx/>
                <a:latin typeface="Calibri"/>
                <a:ea typeface="+mn-ea"/>
                <a:cs typeface="+mn-cs"/>
              </a:rPr>
              <a:t>,.</a:t>
            </a:r>
          </a:p>
          <a:p>
            <a:pPr marL="800100" marR="0" lvl="1" indent="-342900" defTabSz="914400" eaLnBrk="1" fontAlgn="auto" latinLnBrk="0" hangingPunct="1">
              <a:lnSpc>
                <a:spcPct val="100000"/>
              </a:lnSpc>
              <a:spcBef>
                <a:spcPts val="600"/>
              </a:spcBef>
              <a:spcAft>
                <a:spcPts val="600"/>
              </a:spcAft>
              <a:buClrTx/>
              <a:buSzTx/>
              <a:buFont typeface="Arial" pitchFamily="34" charset="0"/>
              <a:buChar char="•"/>
              <a:tabLst/>
              <a:defRPr/>
            </a:pPr>
            <a:r>
              <a:rPr kumimoji="0" lang="en-US" sz="2000" b="1" i="0" u="none" strike="noStrike" kern="0" cap="none" spc="0" normalizeH="0" baseline="0" noProof="0" dirty="0">
                <a:ln>
                  <a:noFill/>
                </a:ln>
                <a:solidFill>
                  <a:sysClr val="windowText" lastClr="000000"/>
                </a:solidFill>
                <a:effectLst/>
                <a:uLnTx/>
                <a:uFillTx/>
                <a:latin typeface="Calibri"/>
                <a:ea typeface="+mn-ea"/>
                <a:cs typeface="+mn-cs"/>
              </a:rPr>
              <a:t>Machine log data </a:t>
            </a:r>
            <a:r>
              <a:rPr kumimoji="0" lang="en-US" sz="2000" b="0" i="0" u="none" strike="noStrike" kern="0" cap="none" spc="0" normalizeH="0" baseline="0" noProof="0" dirty="0">
                <a:ln>
                  <a:noFill/>
                </a:ln>
                <a:solidFill>
                  <a:sysClr val="windowText" lastClr="000000"/>
                </a:solidFill>
                <a:effectLst/>
                <a:uLnTx/>
                <a:uFillTx/>
                <a:latin typeface="Calibri"/>
                <a:ea typeface="+mn-ea"/>
                <a:cs typeface="+mn-cs"/>
              </a:rPr>
              <a:t>– Event logs, application logs, Business process logs, audit logs etc.</a:t>
            </a:r>
          </a:p>
          <a:p>
            <a:pPr marL="800100" marR="0" lvl="1" indent="-342900" defTabSz="914400" eaLnBrk="1" fontAlgn="auto" latinLnBrk="0" hangingPunct="1">
              <a:lnSpc>
                <a:spcPct val="100000"/>
              </a:lnSpc>
              <a:spcBef>
                <a:spcPts val="600"/>
              </a:spcBef>
              <a:spcAft>
                <a:spcPts val="600"/>
              </a:spcAft>
              <a:buClrTx/>
              <a:buSzTx/>
              <a:buFont typeface="Arial" pitchFamily="34" charset="0"/>
              <a:buChar char="•"/>
              <a:tabLst/>
              <a:defRPr/>
            </a:pPr>
            <a:r>
              <a:rPr kumimoji="0" lang="en-US" sz="2000" b="1" i="0" u="none" strike="noStrike" kern="0" cap="none" spc="0" normalizeH="0" baseline="0" noProof="0" dirty="0">
                <a:ln>
                  <a:noFill/>
                </a:ln>
                <a:solidFill>
                  <a:sysClr val="windowText" lastClr="000000"/>
                </a:solidFill>
                <a:effectLst/>
                <a:uLnTx/>
                <a:uFillTx/>
                <a:latin typeface="Calibri"/>
                <a:ea typeface="+mn-ea"/>
                <a:cs typeface="+mn-cs"/>
              </a:rPr>
              <a:t>Social media </a:t>
            </a:r>
            <a:r>
              <a:rPr kumimoji="0" lang="en-US" sz="2000" b="0" i="0" u="none" strike="noStrike" kern="0" cap="none" spc="0" normalizeH="0" baseline="0" noProof="0" dirty="0">
                <a:ln>
                  <a:noFill/>
                </a:ln>
                <a:solidFill>
                  <a:sysClr val="windowText" lastClr="000000"/>
                </a:solidFill>
                <a:effectLst/>
                <a:uLnTx/>
                <a:uFillTx/>
                <a:latin typeface="Calibri"/>
                <a:ea typeface="+mn-ea"/>
                <a:cs typeface="+mn-cs"/>
              </a:rPr>
              <a:t>– Twitter, blogs, Facebook, LinkedIn, </a:t>
            </a:r>
            <a:r>
              <a:rPr kumimoji="0" lang="en-US" sz="2000" b="0" i="0" u="none" strike="noStrike" kern="0" cap="none" spc="0" normalizeH="0" baseline="0" noProof="0" dirty="0" err="1">
                <a:ln>
                  <a:noFill/>
                </a:ln>
                <a:solidFill>
                  <a:sysClr val="windowText" lastClr="000000"/>
                </a:solidFill>
                <a:effectLst/>
                <a:uLnTx/>
                <a:uFillTx/>
                <a:latin typeface="Calibri"/>
                <a:ea typeface="+mn-ea"/>
                <a:cs typeface="+mn-cs"/>
              </a:rPr>
              <a:t>Youtube</a:t>
            </a:r>
            <a:r>
              <a:rPr kumimoji="0" lang="en-US" sz="2000" b="0" i="0" u="none" strike="noStrike" kern="0" cap="none" spc="0" normalizeH="0" baseline="0" noProof="0" dirty="0">
                <a:ln>
                  <a:noFill/>
                </a:ln>
                <a:solidFill>
                  <a:sysClr val="windowText" lastClr="000000"/>
                </a:solidFill>
                <a:effectLst/>
                <a:uLnTx/>
                <a:uFillTx/>
                <a:latin typeface="Calibri"/>
                <a:ea typeface="+mn-ea"/>
                <a:cs typeface="+mn-cs"/>
              </a:rPr>
              <a:t>, Instagram </a:t>
            </a:r>
            <a:r>
              <a:rPr kumimoji="0" lang="en-US" sz="2000" b="0" i="0" u="none" strike="noStrike" kern="0" cap="none" spc="0" normalizeH="0" baseline="0" noProof="0" dirty="0" err="1">
                <a:ln>
                  <a:noFill/>
                </a:ln>
                <a:solidFill>
                  <a:sysClr val="windowText" lastClr="000000"/>
                </a:solidFill>
                <a:effectLst/>
                <a:uLnTx/>
                <a:uFillTx/>
                <a:latin typeface="Calibri"/>
                <a:ea typeface="+mn-ea"/>
                <a:cs typeface="+mn-cs"/>
              </a:rPr>
              <a:t>etc</a:t>
            </a:r>
            <a:r>
              <a:rPr kumimoji="0" lang="en-US" sz="2000" b="0" i="0" u="none" strike="noStrike" kern="0" cap="none" spc="0" normalizeH="0" baseline="0" noProof="0" dirty="0">
                <a:ln>
                  <a:noFill/>
                </a:ln>
                <a:solidFill>
                  <a:sysClr val="windowText" lastClr="000000"/>
                </a:solidFill>
                <a:effectLst/>
                <a:uLnTx/>
                <a:uFillTx/>
                <a:latin typeface="Calibri"/>
                <a:ea typeface="+mn-ea"/>
                <a:cs typeface="+mn-cs"/>
              </a:rPr>
              <a:t>,.</a:t>
            </a:r>
          </a:p>
          <a:p>
            <a:pPr marL="800100" marR="0" lvl="1" indent="-342900" defTabSz="914400" eaLnBrk="1" fontAlgn="auto" latinLnBrk="0" hangingPunct="1">
              <a:lnSpc>
                <a:spcPct val="100000"/>
              </a:lnSpc>
              <a:spcBef>
                <a:spcPts val="600"/>
              </a:spcBef>
              <a:spcAft>
                <a:spcPts val="600"/>
              </a:spcAft>
              <a:buClrTx/>
              <a:buSzTx/>
              <a:buFont typeface="Arial" pitchFamily="34" charset="0"/>
              <a:buChar char="•"/>
              <a:tabLst/>
              <a:defRPr/>
            </a:pPr>
            <a:r>
              <a:rPr kumimoji="0" lang="en-US" sz="2000" b="1" i="0" u="none" strike="noStrike" kern="0" cap="none" spc="0" normalizeH="0" baseline="0" noProof="0" dirty="0">
                <a:ln>
                  <a:noFill/>
                </a:ln>
                <a:solidFill>
                  <a:sysClr val="windowText" lastClr="000000"/>
                </a:solidFill>
                <a:effectLst/>
                <a:uLnTx/>
                <a:uFillTx/>
                <a:latin typeface="Calibri"/>
                <a:ea typeface="+mn-ea"/>
                <a:cs typeface="+mn-cs"/>
              </a:rPr>
              <a:t>Business apps </a:t>
            </a:r>
            <a:r>
              <a:rPr kumimoji="0" lang="en-US" sz="2000" b="0" i="0" u="none" strike="noStrike" kern="0" cap="none" spc="0" normalizeH="0" baseline="0" noProof="0" dirty="0">
                <a:ln>
                  <a:noFill/>
                </a:ln>
                <a:solidFill>
                  <a:sysClr val="windowText" lastClr="000000"/>
                </a:solidFill>
                <a:effectLst/>
                <a:uLnTx/>
                <a:uFillTx/>
                <a:latin typeface="Calibri"/>
                <a:ea typeface="+mn-ea"/>
                <a:cs typeface="+mn-cs"/>
              </a:rPr>
              <a:t>– ERP,CRM, HR, Google Docs, and so on.</a:t>
            </a:r>
          </a:p>
          <a:p>
            <a:pPr marL="800100" marR="0" lvl="1" indent="-342900" defTabSz="914400" eaLnBrk="1" fontAlgn="auto" latinLnBrk="0" hangingPunct="1">
              <a:lnSpc>
                <a:spcPct val="100000"/>
              </a:lnSpc>
              <a:spcBef>
                <a:spcPts val="600"/>
              </a:spcBef>
              <a:spcAft>
                <a:spcPts val="600"/>
              </a:spcAft>
              <a:buClrTx/>
              <a:buSzTx/>
              <a:buFont typeface="Arial" pitchFamily="34" charset="0"/>
              <a:buChar char="•"/>
              <a:tabLst/>
              <a:defRPr/>
            </a:pPr>
            <a:r>
              <a:rPr kumimoji="0" lang="en-US" sz="2000" b="1" i="0" u="none" strike="noStrike" kern="0" cap="none" spc="0" normalizeH="0" baseline="0" noProof="0" dirty="0">
                <a:ln>
                  <a:noFill/>
                </a:ln>
                <a:solidFill>
                  <a:sysClr val="windowText" lastClr="000000"/>
                </a:solidFill>
                <a:effectLst/>
                <a:uLnTx/>
                <a:uFillTx/>
                <a:latin typeface="Calibri"/>
                <a:ea typeface="+mn-ea"/>
                <a:cs typeface="+mn-cs"/>
              </a:rPr>
              <a:t>Media</a:t>
            </a:r>
            <a:r>
              <a:rPr kumimoji="0" lang="en-US" sz="2000" b="0" i="0" u="none" strike="noStrike" kern="0" cap="none" spc="0" normalizeH="0" baseline="0" noProof="0" dirty="0">
                <a:ln>
                  <a:noFill/>
                </a:ln>
                <a:solidFill>
                  <a:sysClr val="windowText" lastClr="000000"/>
                </a:solidFill>
                <a:effectLst/>
                <a:uLnTx/>
                <a:uFillTx/>
                <a:latin typeface="Calibri"/>
                <a:ea typeface="+mn-ea"/>
                <a:cs typeface="+mn-cs"/>
              </a:rPr>
              <a:t> – Audio, Video, Image, Podcast, etc.</a:t>
            </a:r>
          </a:p>
          <a:p>
            <a:pPr marL="800100" marR="0" lvl="1" indent="-342900" defTabSz="914400" eaLnBrk="1" fontAlgn="auto" latinLnBrk="0" hangingPunct="1">
              <a:lnSpc>
                <a:spcPct val="100000"/>
              </a:lnSpc>
              <a:spcBef>
                <a:spcPts val="600"/>
              </a:spcBef>
              <a:spcAft>
                <a:spcPts val="600"/>
              </a:spcAft>
              <a:buClrTx/>
              <a:buSzTx/>
              <a:buFont typeface="Arial" pitchFamily="34" charset="0"/>
              <a:buChar char="•"/>
              <a:tabLst/>
              <a:defRPr/>
            </a:pPr>
            <a:r>
              <a:rPr kumimoji="0" lang="en-US" sz="2000" b="1" i="0" u="none" strike="noStrike" kern="0" cap="none" spc="0" normalizeH="0" baseline="0" noProof="0" dirty="0">
                <a:ln>
                  <a:noFill/>
                </a:ln>
                <a:solidFill>
                  <a:sysClr val="windowText" lastClr="000000"/>
                </a:solidFill>
                <a:effectLst/>
                <a:uLnTx/>
                <a:uFillTx/>
                <a:latin typeface="Calibri"/>
                <a:ea typeface="+mn-ea"/>
                <a:cs typeface="+mn-cs"/>
              </a:rPr>
              <a:t>Docs</a:t>
            </a:r>
            <a:r>
              <a:rPr kumimoji="0" lang="en-US" sz="2000" b="0" i="0" u="none" strike="noStrike" kern="0" cap="none" spc="0" normalizeH="0" baseline="0" noProof="0" dirty="0">
                <a:ln>
                  <a:noFill/>
                </a:ln>
                <a:solidFill>
                  <a:sysClr val="windowText" lastClr="000000"/>
                </a:solidFill>
                <a:effectLst/>
                <a:uLnTx/>
                <a:uFillTx/>
                <a:latin typeface="Calibri"/>
                <a:ea typeface="+mn-ea"/>
                <a:cs typeface="+mn-cs"/>
              </a:rPr>
              <a:t> – CSV, Word Documents, PDF,XLS, PPT and so on.</a:t>
            </a:r>
            <a:endParaRPr lang="en-US" sz="2000" dirty="0"/>
          </a:p>
        </p:txBody>
      </p:sp>
    </p:spTree>
    <p:extLst>
      <p:ext uri="{BB962C8B-B14F-4D97-AF65-F5344CB8AC3E}">
        <p14:creationId xmlns:p14="http://schemas.microsoft.com/office/powerpoint/2010/main" val="16772986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AD269D-ED25-EF79-3AE4-3E2D30B4B30D}"/>
            </a:ext>
          </a:extLst>
        </p:cNvPr>
        <p:cNvGrpSpPr/>
        <p:nvPr/>
      </p:nvGrpSpPr>
      <p:grpSpPr>
        <a:xfrm>
          <a:off x="0" y="0"/>
          <a:ext cx="0" cy="0"/>
          <a:chOff x="0" y="0"/>
          <a:chExt cx="0" cy="0"/>
        </a:xfrm>
      </p:grpSpPr>
      <p:pic>
        <p:nvPicPr>
          <p:cNvPr id="4" name="object 15">
            <a:extLst>
              <a:ext uri="{FF2B5EF4-FFF2-40B4-BE49-F238E27FC236}">
                <a16:creationId xmlns:a16="http://schemas.microsoft.com/office/drawing/2014/main" id="{914A2EF2-3F90-9B72-6BBA-EB4405B68CFC}"/>
              </a:ext>
            </a:extLst>
          </p:cNvPr>
          <p:cNvPicPr/>
          <p:nvPr/>
        </p:nvPicPr>
        <p:blipFill>
          <a:blip r:embed="rId2" cstate="print"/>
          <a:stretch>
            <a:fillRect/>
          </a:stretch>
        </p:blipFill>
        <p:spPr>
          <a:xfrm>
            <a:off x="4572" y="81866"/>
            <a:ext cx="2324441" cy="652271"/>
          </a:xfrm>
          <a:prstGeom prst="rect">
            <a:avLst/>
          </a:prstGeom>
        </p:spPr>
      </p:pic>
      <p:grpSp>
        <p:nvGrpSpPr>
          <p:cNvPr id="5" name="Group 11">
            <a:extLst>
              <a:ext uri="{FF2B5EF4-FFF2-40B4-BE49-F238E27FC236}">
                <a16:creationId xmlns:a16="http://schemas.microsoft.com/office/drawing/2014/main" id="{99838F51-F907-676A-E801-9036E8F88633}"/>
              </a:ext>
            </a:extLst>
          </p:cNvPr>
          <p:cNvGrpSpPr>
            <a:grpSpLocks/>
          </p:cNvGrpSpPr>
          <p:nvPr/>
        </p:nvGrpSpPr>
        <p:grpSpPr bwMode="auto">
          <a:xfrm>
            <a:off x="6470725" y="99863"/>
            <a:ext cx="1183803" cy="787736"/>
            <a:chOff x="0" y="0"/>
            <a:chExt cx="1110192" cy="778933"/>
          </a:xfrm>
        </p:grpSpPr>
        <p:pic>
          <p:nvPicPr>
            <p:cNvPr id="6" name="Picture 2">
              <a:extLst>
                <a:ext uri="{FF2B5EF4-FFF2-40B4-BE49-F238E27FC236}">
                  <a16:creationId xmlns:a16="http://schemas.microsoft.com/office/drawing/2014/main" id="{0C1A240C-FEE6-9582-0A34-BF149823C02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110192" cy="7789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3" descr="aja-uk_iso-9001_2015">
              <a:extLst>
                <a:ext uri="{FF2B5EF4-FFF2-40B4-BE49-F238E27FC236}">
                  <a16:creationId xmlns:a16="http://schemas.microsoft.com/office/drawing/2014/main" id="{6027985F-511A-7D6F-F59D-9AAEB2C30F84}"/>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l="49130" t="2490"/>
            <a:stretch>
              <a:fillRect/>
            </a:stretch>
          </p:blipFill>
          <p:spPr bwMode="auto">
            <a:xfrm>
              <a:off x="95250" y="116417"/>
              <a:ext cx="360527" cy="499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029" name="Picture 1">
            <a:extLst>
              <a:ext uri="{FF2B5EF4-FFF2-40B4-BE49-F238E27FC236}">
                <a16:creationId xmlns:a16="http://schemas.microsoft.com/office/drawing/2014/main" id="{D0F5DA6B-C5A0-F3BE-6566-43677FA6073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12020" y="127100"/>
            <a:ext cx="936104" cy="791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0" name="Picture 6" descr="CSE Data science logo-01">
            <a:extLst>
              <a:ext uri="{FF2B5EF4-FFF2-40B4-BE49-F238E27FC236}">
                <a16:creationId xmlns:a16="http://schemas.microsoft.com/office/drawing/2014/main" id="{28751130-C325-2ED1-F674-9382D2AFBFCC}"/>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812360" y="56804"/>
            <a:ext cx="792088" cy="792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0" name="object 16">
            <a:extLst>
              <a:ext uri="{FF2B5EF4-FFF2-40B4-BE49-F238E27FC236}">
                <a16:creationId xmlns:a16="http://schemas.microsoft.com/office/drawing/2014/main" id="{89E75A17-894E-417E-8FB2-DA393FD4A462}"/>
              </a:ext>
            </a:extLst>
          </p:cNvPr>
          <p:cNvGrpSpPr/>
          <p:nvPr/>
        </p:nvGrpSpPr>
        <p:grpSpPr>
          <a:xfrm>
            <a:off x="0" y="6301834"/>
            <a:ext cx="9055735" cy="424180"/>
            <a:chOff x="82296" y="6440423"/>
            <a:chExt cx="9055735" cy="424180"/>
          </a:xfrm>
        </p:grpSpPr>
        <p:sp>
          <p:nvSpPr>
            <p:cNvPr id="11" name="object 17">
              <a:extLst>
                <a:ext uri="{FF2B5EF4-FFF2-40B4-BE49-F238E27FC236}">
                  <a16:creationId xmlns:a16="http://schemas.microsoft.com/office/drawing/2014/main" id="{3B2BF061-DEC7-5BF8-DDA2-45B75E6469C7}"/>
                </a:ext>
              </a:extLst>
            </p:cNvPr>
            <p:cNvSpPr/>
            <p:nvPr/>
          </p:nvSpPr>
          <p:spPr>
            <a:xfrm>
              <a:off x="86868" y="6444995"/>
              <a:ext cx="9046845" cy="414655"/>
            </a:xfrm>
            <a:custGeom>
              <a:avLst/>
              <a:gdLst/>
              <a:ahLst/>
              <a:cxnLst/>
              <a:rect l="l" t="t" r="r" b="b"/>
              <a:pathLst>
                <a:path w="9046845" h="414654">
                  <a:moveTo>
                    <a:pt x="9046464" y="0"/>
                  </a:moveTo>
                  <a:lnTo>
                    <a:pt x="0" y="0"/>
                  </a:lnTo>
                  <a:lnTo>
                    <a:pt x="0" y="414527"/>
                  </a:lnTo>
                  <a:lnTo>
                    <a:pt x="9046464" y="414527"/>
                  </a:lnTo>
                  <a:lnTo>
                    <a:pt x="9046464" y="0"/>
                  </a:lnTo>
                  <a:close/>
                </a:path>
              </a:pathLst>
            </a:custGeom>
            <a:solidFill>
              <a:srgbClr val="001F5F"/>
            </a:solidFill>
          </p:spPr>
          <p:txBody>
            <a:bodyPr wrap="square" lIns="0" tIns="0" rIns="0" bIns="0" rtlCol="0"/>
            <a:lstStyle/>
            <a:p>
              <a:endParaRPr/>
            </a:p>
          </p:txBody>
        </p:sp>
        <p:sp>
          <p:nvSpPr>
            <p:cNvPr id="12" name="object 18">
              <a:extLst>
                <a:ext uri="{FF2B5EF4-FFF2-40B4-BE49-F238E27FC236}">
                  <a16:creationId xmlns:a16="http://schemas.microsoft.com/office/drawing/2014/main" id="{2F5871D8-FA37-AE71-207C-CBA4ECD1417B}"/>
                </a:ext>
              </a:extLst>
            </p:cNvPr>
            <p:cNvSpPr/>
            <p:nvPr/>
          </p:nvSpPr>
          <p:spPr>
            <a:xfrm>
              <a:off x="86868" y="6444995"/>
              <a:ext cx="9046845" cy="414655"/>
            </a:xfrm>
            <a:custGeom>
              <a:avLst/>
              <a:gdLst/>
              <a:ahLst/>
              <a:cxnLst/>
              <a:rect l="l" t="t" r="r" b="b"/>
              <a:pathLst>
                <a:path w="9046845" h="414654">
                  <a:moveTo>
                    <a:pt x="0" y="414527"/>
                  </a:moveTo>
                  <a:lnTo>
                    <a:pt x="9046464" y="414527"/>
                  </a:lnTo>
                  <a:lnTo>
                    <a:pt x="9046464" y="0"/>
                  </a:lnTo>
                  <a:lnTo>
                    <a:pt x="0" y="0"/>
                  </a:lnTo>
                  <a:lnTo>
                    <a:pt x="0" y="414527"/>
                  </a:lnTo>
                  <a:close/>
                </a:path>
              </a:pathLst>
            </a:custGeom>
            <a:ln w="9144">
              <a:solidFill>
                <a:srgbClr val="000000"/>
              </a:solidFill>
            </a:ln>
          </p:spPr>
          <p:txBody>
            <a:bodyPr wrap="square" lIns="0" tIns="0" rIns="0" bIns="0" rtlCol="0"/>
            <a:lstStyle/>
            <a:p>
              <a:endParaRPr/>
            </a:p>
          </p:txBody>
        </p:sp>
      </p:grpSp>
      <p:sp>
        <p:nvSpPr>
          <p:cNvPr id="13" name="object 19">
            <a:extLst>
              <a:ext uri="{FF2B5EF4-FFF2-40B4-BE49-F238E27FC236}">
                <a16:creationId xmlns:a16="http://schemas.microsoft.com/office/drawing/2014/main" id="{E7631BA2-B6E3-570D-A0A5-BF00A23AF493}"/>
              </a:ext>
            </a:extLst>
          </p:cNvPr>
          <p:cNvSpPr txBox="1"/>
          <p:nvPr/>
        </p:nvSpPr>
        <p:spPr>
          <a:xfrm>
            <a:off x="2140946" y="6381328"/>
            <a:ext cx="4653915" cy="351378"/>
          </a:xfrm>
          <a:prstGeom prst="rect">
            <a:avLst/>
          </a:prstGeom>
        </p:spPr>
        <p:txBody>
          <a:bodyPr vert="horz" wrap="square" lIns="0" tIns="12700" rIns="0" bIns="0" rtlCol="0">
            <a:spAutoFit/>
          </a:bodyPr>
          <a:lstStyle/>
          <a:p>
            <a:pPr marL="12700" algn="ctr">
              <a:lnSpc>
                <a:spcPct val="100000"/>
              </a:lnSpc>
              <a:spcBef>
                <a:spcPts val="100"/>
              </a:spcBef>
            </a:pPr>
            <a:r>
              <a:rPr sz="2200" spc="-5" dirty="0">
                <a:solidFill>
                  <a:srgbClr val="FFFFFF"/>
                </a:solidFill>
                <a:latin typeface="Times New Roman"/>
                <a:cs typeface="Times New Roman"/>
              </a:rPr>
              <a:t>Department</a:t>
            </a:r>
            <a:r>
              <a:rPr sz="2200" spc="30" dirty="0">
                <a:solidFill>
                  <a:srgbClr val="FFFFFF"/>
                </a:solidFill>
                <a:latin typeface="Times New Roman"/>
                <a:cs typeface="Times New Roman"/>
              </a:rPr>
              <a:t> </a:t>
            </a:r>
            <a:r>
              <a:rPr sz="2200" spc="5" dirty="0">
                <a:solidFill>
                  <a:srgbClr val="FFFFFF"/>
                </a:solidFill>
                <a:latin typeface="Times New Roman"/>
                <a:cs typeface="Times New Roman"/>
              </a:rPr>
              <a:t>of</a:t>
            </a:r>
            <a:r>
              <a:rPr lang="en-US" sz="2200" spc="5" dirty="0">
                <a:solidFill>
                  <a:srgbClr val="FFFFFF"/>
                </a:solidFill>
                <a:latin typeface="Times New Roman"/>
                <a:cs typeface="Times New Roman"/>
              </a:rPr>
              <a:t> CSE- Data Science</a:t>
            </a:r>
            <a:endParaRPr sz="2200" dirty="0">
              <a:latin typeface="Times New Roman"/>
              <a:cs typeface="Times New Roman"/>
            </a:endParaRPr>
          </a:p>
        </p:txBody>
      </p:sp>
      <p:pic>
        <p:nvPicPr>
          <p:cNvPr id="14" name="Content Placeholder 13">
            <a:extLst>
              <a:ext uri="{FF2B5EF4-FFF2-40B4-BE49-F238E27FC236}">
                <a16:creationId xmlns:a16="http://schemas.microsoft.com/office/drawing/2014/main" id="{76C2DC2D-4A12-A042-034D-5B328706798E}"/>
              </a:ext>
            </a:extLst>
          </p:cNvPr>
          <p:cNvPicPr>
            <a:picLocks noGrp="1" noChangeAspect="1"/>
          </p:cNvPicPr>
          <p:nvPr>
            <p:ph idx="1"/>
          </p:nvPr>
        </p:nvPicPr>
        <p:blipFill>
          <a:blip r:embed="rId7"/>
          <a:stretch>
            <a:fillRect/>
          </a:stretch>
        </p:blipFill>
        <p:spPr>
          <a:xfrm>
            <a:off x="890542" y="1484784"/>
            <a:ext cx="5681749" cy="3024336"/>
          </a:xfrm>
        </p:spPr>
      </p:pic>
      <p:sp>
        <p:nvSpPr>
          <p:cNvPr id="16" name="TextBox 15">
            <a:extLst>
              <a:ext uri="{FF2B5EF4-FFF2-40B4-BE49-F238E27FC236}">
                <a16:creationId xmlns:a16="http://schemas.microsoft.com/office/drawing/2014/main" id="{938DDA0E-BE4B-7537-191E-B8EA8A456B15}"/>
              </a:ext>
            </a:extLst>
          </p:cNvPr>
          <p:cNvSpPr txBox="1"/>
          <p:nvPr/>
        </p:nvSpPr>
        <p:spPr>
          <a:xfrm>
            <a:off x="43013" y="848892"/>
            <a:ext cx="4572000" cy="400110"/>
          </a:xfrm>
          <a:prstGeom prst="rect">
            <a:avLst/>
          </a:prstGeom>
          <a:noFill/>
        </p:spPr>
        <p:txBody>
          <a:bodyPr wrap="square">
            <a:spAutoFit/>
          </a:bodyPr>
          <a:lstStyle/>
          <a:p>
            <a:r>
              <a:rPr lang="en-US" sz="2000" b="1" dirty="0">
                <a:latin typeface="+mj-lt"/>
                <a:cs typeface="Trebuchet MS"/>
              </a:rPr>
              <a:t>A</a:t>
            </a:r>
            <a:r>
              <a:rPr lang="en-US" sz="2000" b="1" spc="-130" dirty="0">
                <a:latin typeface="+mj-lt"/>
                <a:cs typeface="Trebuchet MS"/>
              </a:rPr>
              <a:t> </a:t>
            </a:r>
            <a:r>
              <a:rPr lang="en-US" sz="2000" b="1" spc="-5" dirty="0">
                <a:latin typeface="+mj-lt"/>
                <a:cs typeface="Trebuchet MS"/>
              </a:rPr>
              <a:t>Moun</a:t>
            </a:r>
            <a:r>
              <a:rPr lang="en-US" sz="2000" b="1" spc="-10" dirty="0">
                <a:latin typeface="+mj-lt"/>
                <a:cs typeface="Trebuchet MS"/>
              </a:rPr>
              <a:t>t</a:t>
            </a:r>
            <a:r>
              <a:rPr lang="en-US" sz="2000" b="1" dirty="0">
                <a:latin typeface="+mj-lt"/>
                <a:cs typeface="Trebuchet MS"/>
              </a:rPr>
              <a:t>a</a:t>
            </a:r>
            <a:r>
              <a:rPr lang="en-US" sz="2000" b="1" spc="5" dirty="0">
                <a:latin typeface="+mj-lt"/>
                <a:cs typeface="Trebuchet MS"/>
              </a:rPr>
              <a:t>i</a:t>
            </a:r>
            <a:r>
              <a:rPr lang="en-US" sz="2000" b="1" dirty="0">
                <a:latin typeface="+mj-lt"/>
                <a:cs typeface="Trebuchet MS"/>
              </a:rPr>
              <a:t>n</a:t>
            </a:r>
            <a:r>
              <a:rPr lang="en-US" sz="2000" b="1" spc="-20" dirty="0">
                <a:latin typeface="+mj-lt"/>
                <a:cs typeface="Trebuchet MS"/>
              </a:rPr>
              <a:t> </a:t>
            </a:r>
            <a:r>
              <a:rPr lang="en-US" sz="2000" b="1" spc="-5" dirty="0">
                <a:latin typeface="+mj-lt"/>
                <a:cs typeface="Trebuchet MS"/>
              </a:rPr>
              <a:t>of</a:t>
            </a:r>
            <a:r>
              <a:rPr lang="en-US" sz="2000" b="1" spc="5" dirty="0">
                <a:latin typeface="+mj-lt"/>
                <a:cs typeface="Trebuchet MS"/>
              </a:rPr>
              <a:t> </a:t>
            </a:r>
            <a:r>
              <a:rPr lang="en-US" sz="2000" b="1" spc="-5" dirty="0">
                <a:latin typeface="+mj-lt"/>
                <a:cs typeface="Trebuchet MS"/>
              </a:rPr>
              <a:t>D</a:t>
            </a:r>
            <a:r>
              <a:rPr lang="en-US" sz="2000" b="1" dirty="0">
                <a:latin typeface="+mj-lt"/>
                <a:cs typeface="Trebuchet MS"/>
              </a:rPr>
              <a:t>a</a:t>
            </a:r>
            <a:r>
              <a:rPr lang="en-US" sz="2000" b="1" spc="-5" dirty="0">
                <a:latin typeface="+mj-lt"/>
                <a:cs typeface="Trebuchet MS"/>
              </a:rPr>
              <a:t>ta</a:t>
            </a:r>
            <a:endParaRPr lang="en-US" sz="2000" b="1" dirty="0">
              <a:latin typeface="+mj-lt"/>
            </a:endParaRPr>
          </a:p>
        </p:txBody>
      </p:sp>
    </p:spTree>
    <p:extLst>
      <p:ext uri="{BB962C8B-B14F-4D97-AF65-F5344CB8AC3E}">
        <p14:creationId xmlns:p14="http://schemas.microsoft.com/office/powerpoint/2010/main" val="217959263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048D80-A664-52FB-E7F3-06539813254F}"/>
            </a:ext>
          </a:extLst>
        </p:cNvPr>
        <p:cNvGrpSpPr/>
        <p:nvPr/>
      </p:nvGrpSpPr>
      <p:grpSpPr>
        <a:xfrm>
          <a:off x="0" y="0"/>
          <a:ext cx="0" cy="0"/>
          <a:chOff x="0" y="0"/>
          <a:chExt cx="0" cy="0"/>
        </a:xfrm>
      </p:grpSpPr>
      <p:pic>
        <p:nvPicPr>
          <p:cNvPr id="4" name="object 15">
            <a:extLst>
              <a:ext uri="{FF2B5EF4-FFF2-40B4-BE49-F238E27FC236}">
                <a16:creationId xmlns:a16="http://schemas.microsoft.com/office/drawing/2014/main" id="{504C9CF7-0DB3-8426-95A6-D6A18337F19A}"/>
              </a:ext>
            </a:extLst>
          </p:cNvPr>
          <p:cNvPicPr/>
          <p:nvPr/>
        </p:nvPicPr>
        <p:blipFill>
          <a:blip r:embed="rId2" cstate="print"/>
          <a:stretch>
            <a:fillRect/>
          </a:stretch>
        </p:blipFill>
        <p:spPr>
          <a:xfrm>
            <a:off x="4572" y="81866"/>
            <a:ext cx="2324441" cy="652271"/>
          </a:xfrm>
          <a:prstGeom prst="rect">
            <a:avLst/>
          </a:prstGeom>
        </p:spPr>
      </p:pic>
      <p:grpSp>
        <p:nvGrpSpPr>
          <p:cNvPr id="5" name="Group 11">
            <a:extLst>
              <a:ext uri="{FF2B5EF4-FFF2-40B4-BE49-F238E27FC236}">
                <a16:creationId xmlns:a16="http://schemas.microsoft.com/office/drawing/2014/main" id="{5D3C5A75-F024-43A4-C6B3-BDC215195E62}"/>
              </a:ext>
            </a:extLst>
          </p:cNvPr>
          <p:cNvGrpSpPr>
            <a:grpSpLocks/>
          </p:cNvGrpSpPr>
          <p:nvPr/>
        </p:nvGrpSpPr>
        <p:grpSpPr bwMode="auto">
          <a:xfrm>
            <a:off x="6470725" y="99863"/>
            <a:ext cx="1183803" cy="787736"/>
            <a:chOff x="0" y="0"/>
            <a:chExt cx="1110192" cy="778933"/>
          </a:xfrm>
        </p:grpSpPr>
        <p:pic>
          <p:nvPicPr>
            <p:cNvPr id="6" name="Picture 2">
              <a:extLst>
                <a:ext uri="{FF2B5EF4-FFF2-40B4-BE49-F238E27FC236}">
                  <a16:creationId xmlns:a16="http://schemas.microsoft.com/office/drawing/2014/main" id="{2624F324-3E43-8FAC-3F9B-09E5F8B75C1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110192" cy="7789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3" descr="aja-uk_iso-9001_2015">
              <a:extLst>
                <a:ext uri="{FF2B5EF4-FFF2-40B4-BE49-F238E27FC236}">
                  <a16:creationId xmlns:a16="http://schemas.microsoft.com/office/drawing/2014/main" id="{96795098-1DEF-9D0B-2715-12E9E68A4D98}"/>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l="49130" t="2490"/>
            <a:stretch>
              <a:fillRect/>
            </a:stretch>
          </p:blipFill>
          <p:spPr bwMode="auto">
            <a:xfrm>
              <a:off x="95250" y="116417"/>
              <a:ext cx="360527" cy="499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029" name="Picture 1">
            <a:extLst>
              <a:ext uri="{FF2B5EF4-FFF2-40B4-BE49-F238E27FC236}">
                <a16:creationId xmlns:a16="http://schemas.microsoft.com/office/drawing/2014/main" id="{13163769-516E-C7B1-57F2-66D8119E6A5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12020" y="127100"/>
            <a:ext cx="936104" cy="791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0" name="Picture 6" descr="CSE Data science logo-01">
            <a:extLst>
              <a:ext uri="{FF2B5EF4-FFF2-40B4-BE49-F238E27FC236}">
                <a16:creationId xmlns:a16="http://schemas.microsoft.com/office/drawing/2014/main" id="{346B3178-C39F-8EDB-BE19-7A9B912474BB}"/>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812360" y="56804"/>
            <a:ext cx="792088" cy="792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0" name="object 16">
            <a:extLst>
              <a:ext uri="{FF2B5EF4-FFF2-40B4-BE49-F238E27FC236}">
                <a16:creationId xmlns:a16="http://schemas.microsoft.com/office/drawing/2014/main" id="{DA520BF2-DBD8-61A5-644B-5AE78C265BD1}"/>
              </a:ext>
            </a:extLst>
          </p:cNvPr>
          <p:cNvGrpSpPr/>
          <p:nvPr/>
        </p:nvGrpSpPr>
        <p:grpSpPr>
          <a:xfrm>
            <a:off x="0" y="6301834"/>
            <a:ext cx="9055735" cy="424180"/>
            <a:chOff x="82296" y="6440423"/>
            <a:chExt cx="9055735" cy="424180"/>
          </a:xfrm>
        </p:grpSpPr>
        <p:sp>
          <p:nvSpPr>
            <p:cNvPr id="11" name="object 17">
              <a:extLst>
                <a:ext uri="{FF2B5EF4-FFF2-40B4-BE49-F238E27FC236}">
                  <a16:creationId xmlns:a16="http://schemas.microsoft.com/office/drawing/2014/main" id="{9B5973EE-62D8-2462-053F-8D0C3E86390D}"/>
                </a:ext>
              </a:extLst>
            </p:cNvPr>
            <p:cNvSpPr/>
            <p:nvPr/>
          </p:nvSpPr>
          <p:spPr>
            <a:xfrm>
              <a:off x="86868" y="6444995"/>
              <a:ext cx="9046845" cy="414655"/>
            </a:xfrm>
            <a:custGeom>
              <a:avLst/>
              <a:gdLst/>
              <a:ahLst/>
              <a:cxnLst/>
              <a:rect l="l" t="t" r="r" b="b"/>
              <a:pathLst>
                <a:path w="9046845" h="414654">
                  <a:moveTo>
                    <a:pt x="9046464" y="0"/>
                  </a:moveTo>
                  <a:lnTo>
                    <a:pt x="0" y="0"/>
                  </a:lnTo>
                  <a:lnTo>
                    <a:pt x="0" y="414527"/>
                  </a:lnTo>
                  <a:lnTo>
                    <a:pt x="9046464" y="414527"/>
                  </a:lnTo>
                  <a:lnTo>
                    <a:pt x="9046464" y="0"/>
                  </a:lnTo>
                  <a:close/>
                </a:path>
              </a:pathLst>
            </a:custGeom>
            <a:solidFill>
              <a:srgbClr val="001F5F"/>
            </a:solidFill>
          </p:spPr>
          <p:txBody>
            <a:bodyPr wrap="square" lIns="0" tIns="0" rIns="0" bIns="0" rtlCol="0"/>
            <a:lstStyle/>
            <a:p>
              <a:endParaRPr/>
            </a:p>
          </p:txBody>
        </p:sp>
        <p:sp>
          <p:nvSpPr>
            <p:cNvPr id="12" name="object 18">
              <a:extLst>
                <a:ext uri="{FF2B5EF4-FFF2-40B4-BE49-F238E27FC236}">
                  <a16:creationId xmlns:a16="http://schemas.microsoft.com/office/drawing/2014/main" id="{377E919D-ED19-AC20-C49F-01DC46B61239}"/>
                </a:ext>
              </a:extLst>
            </p:cNvPr>
            <p:cNvSpPr/>
            <p:nvPr/>
          </p:nvSpPr>
          <p:spPr>
            <a:xfrm>
              <a:off x="86868" y="6444995"/>
              <a:ext cx="9046845" cy="414655"/>
            </a:xfrm>
            <a:custGeom>
              <a:avLst/>
              <a:gdLst/>
              <a:ahLst/>
              <a:cxnLst/>
              <a:rect l="l" t="t" r="r" b="b"/>
              <a:pathLst>
                <a:path w="9046845" h="414654">
                  <a:moveTo>
                    <a:pt x="0" y="414527"/>
                  </a:moveTo>
                  <a:lnTo>
                    <a:pt x="9046464" y="414527"/>
                  </a:lnTo>
                  <a:lnTo>
                    <a:pt x="9046464" y="0"/>
                  </a:lnTo>
                  <a:lnTo>
                    <a:pt x="0" y="0"/>
                  </a:lnTo>
                  <a:lnTo>
                    <a:pt x="0" y="414527"/>
                  </a:lnTo>
                  <a:close/>
                </a:path>
              </a:pathLst>
            </a:custGeom>
            <a:ln w="9144">
              <a:solidFill>
                <a:srgbClr val="000000"/>
              </a:solidFill>
            </a:ln>
          </p:spPr>
          <p:txBody>
            <a:bodyPr wrap="square" lIns="0" tIns="0" rIns="0" bIns="0" rtlCol="0"/>
            <a:lstStyle/>
            <a:p>
              <a:endParaRPr/>
            </a:p>
          </p:txBody>
        </p:sp>
      </p:grpSp>
      <p:sp>
        <p:nvSpPr>
          <p:cNvPr id="13" name="object 19">
            <a:extLst>
              <a:ext uri="{FF2B5EF4-FFF2-40B4-BE49-F238E27FC236}">
                <a16:creationId xmlns:a16="http://schemas.microsoft.com/office/drawing/2014/main" id="{A3E179C5-080C-838C-D7BB-1ABF0BCC33EA}"/>
              </a:ext>
            </a:extLst>
          </p:cNvPr>
          <p:cNvSpPr txBox="1"/>
          <p:nvPr/>
        </p:nvSpPr>
        <p:spPr>
          <a:xfrm>
            <a:off x="2140946" y="6381328"/>
            <a:ext cx="4653915" cy="351378"/>
          </a:xfrm>
          <a:prstGeom prst="rect">
            <a:avLst/>
          </a:prstGeom>
        </p:spPr>
        <p:txBody>
          <a:bodyPr vert="horz" wrap="square" lIns="0" tIns="12700" rIns="0" bIns="0" rtlCol="0">
            <a:spAutoFit/>
          </a:bodyPr>
          <a:lstStyle/>
          <a:p>
            <a:pPr marL="12700" algn="ctr">
              <a:lnSpc>
                <a:spcPct val="100000"/>
              </a:lnSpc>
              <a:spcBef>
                <a:spcPts val="100"/>
              </a:spcBef>
            </a:pPr>
            <a:r>
              <a:rPr sz="2200" spc="-5" dirty="0">
                <a:solidFill>
                  <a:srgbClr val="FFFFFF"/>
                </a:solidFill>
                <a:latin typeface="Times New Roman"/>
                <a:cs typeface="Times New Roman"/>
              </a:rPr>
              <a:t>Department</a:t>
            </a:r>
            <a:r>
              <a:rPr sz="2200" spc="30" dirty="0">
                <a:solidFill>
                  <a:srgbClr val="FFFFFF"/>
                </a:solidFill>
                <a:latin typeface="Times New Roman"/>
                <a:cs typeface="Times New Roman"/>
              </a:rPr>
              <a:t> </a:t>
            </a:r>
            <a:r>
              <a:rPr sz="2200" spc="5" dirty="0">
                <a:solidFill>
                  <a:srgbClr val="FFFFFF"/>
                </a:solidFill>
                <a:latin typeface="Times New Roman"/>
                <a:cs typeface="Times New Roman"/>
              </a:rPr>
              <a:t>of</a:t>
            </a:r>
            <a:r>
              <a:rPr lang="en-US" sz="2200" spc="5" dirty="0">
                <a:solidFill>
                  <a:srgbClr val="FFFFFF"/>
                </a:solidFill>
                <a:latin typeface="Times New Roman"/>
                <a:cs typeface="Times New Roman"/>
              </a:rPr>
              <a:t> CSE- Data Science</a:t>
            </a:r>
            <a:endParaRPr sz="2200" dirty="0">
              <a:latin typeface="Times New Roman"/>
              <a:cs typeface="Times New Roman"/>
            </a:endParaRPr>
          </a:p>
        </p:txBody>
      </p:sp>
      <p:sp>
        <p:nvSpPr>
          <p:cNvPr id="3" name="Title 2">
            <a:extLst>
              <a:ext uri="{FF2B5EF4-FFF2-40B4-BE49-F238E27FC236}">
                <a16:creationId xmlns:a16="http://schemas.microsoft.com/office/drawing/2014/main" id="{4AABFA6B-8214-5F47-0D49-B9009029F6F0}"/>
              </a:ext>
            </a:extLst>
          </p:cNvPr>
          <p:cNvSpPr>
            <a:spLocks noGrp="1"/>
          </p:cNvSpPr>
          <p:nvPr>
            <p:ph type="title"/>
          </p:nvPr>
        </p:nvSpPr>
        <p:spPr>
          <a:xfrm>
            <a:off x="107504" y="749545"/>
            <a:ext cx="8229600" cy="652271"/>
          </a:xfrm>
        </p:spPr>
        <p:txBody>
          <a:bodyPr>
            <a:normAutofit/>
          </a:bodyPr>
          <a:lstStyle/>
          <a:p>
            <a:pPr algn="l"/>
            <a:r>
              <a:rPr lang="en-US" sz="2000" b="1" spc="-5" dirty="0">
                <a:solidFill>
                  <a:schemeClr val="tx2"/>
                </a:solidFill>
              </a:rPr>
              <a:t>Sou</a:t>
            </a:r>
            <a:r>
              <a:rPr lang="en-US" sz="2000" b="1" spc="-15" dirty="0">
                <a:solidFill>
                  <a:schemeClr val="tx2"/>
                </a:solidFill>
              </a:rPr>
              <a:t>r</a:t>
            </a:r>
            <a:r>
              <a:rPr lang="en-US" sz="2000" b="1" spc="-5" dirty="0">
                <a:solidFill>
                  <a:schemeClr val="tx2"/>
                </a:solidFill>
              </a:rPr>
              <a:t>ces</a:t>
            </a:r>
            <a:r>
              <a:rPr lang="en-US" sz="2000" b="1" dirty="0">
                <a:solidFill>
                  <a:schemeClr val="tx2"/>
                </a:solidFill>
              </a:rPr>
              <a:t> </a:t>
            </a:r>
            <a:r>
              <a:rPr lang="en-US" sz="2000" b="1" spc="-5" dirty="0">
                <a:solidFill>
                  <a:schemeClr val="tx2"/>
                </a:solidFill>
              </a:rPr>
              <a:t>of</a:t>
            </a:r>
            <a:r>
              <a:rPr lang="en-US" sz="2000" b="1" spc="5" dirty="0">
                <a:solidFill>
                  <a:schemeClr val="tx2"/>
                </a:solidFill>
              </a:rPr>
              <a:t> </a:t>
            </a:r>
            <a:r>
              <a:rPr lang="en-US" sz="2000" b="1" spc="-5" dirty="0">
                <a:solidFill>
                  <a:schemeClr val="tx2"/>
                </a:solidFill>
              </a:rPr>
              <a:t>Bi</a:t>
            </a:r>
            <a:r>
              <a:rPr lang="en-US" sz="2000" b="1" dirty="0">
                <a:solidFill>
                  <a:schemeClr val="tx2"/>
                </a:solidFill>
              </a:rPr>
              <a:t>g </a:t>
            </a:r>
            <a:r>
              <a:rPr lang="en-US" sz="2000" b="1" spc="-5" dirty="0">
                <a:solidFill>
                  <a:schemeClr val="tx2"/>
                </a:solidFill>
              </a:rPr>
              <a:t>D</a:t>
            </a:r>
            <a:r>
              <a:rPr lang="en-US" sz="2000" b="1" dirty="0">
                <a:solidFill>
                  <a:schemeClr val="tx2"/>
                </a:solidFill>
              </a:rPr>
              <a:t>a</a:t>
            </a:r>
            <a:r>
              <a:rPr lang="en-US" sz="2000" b="1" spc="-5" dirty="0">
                <a:solidFill>
                  <a:schemeClr val="tx2"/>
                </a:solidFill>
              </a:rPr>
              <a:t>ta</a:t>
            </a:r>
            <a:endParaRPr lang="en-US" sz="2000" b="1" dirty="0">
              <a:solidFill>
                <a:schemeClr val="tx2"/>
              </a:solidFill>
            </a:endParaRPr>
          </a:p>
        </p:txBody>
      </p:sp>
      <p:pic>
        <p:nvPicPr>
          <p:cNvPr id="9" name="Content Placeholder 8">
            <a:extLst>
              <a:ext uri="{FF2B5EF4-FFF2-40B4-BE49-F238E27FC236}">
                <a16:creationId xmlns:a16="http://schemas.microsoft.com/office/drawing/2014/main" id="{AAC90EFA-7125-BE90-31FC-3A6C56D77411}"/>
              </a:ext>
            </a:extLst>
          </p:cNvPr>
          <p:cNvPicPr>
            <a:picLocks noGrp="1" noChangeAspect="1"/>
          </p:cNvPicPr>
          <p:nvPr>
            <p:ph idx="1"/>
          </p:nvPr>
        </p:nvPicPr>
        <p:blipFill>
          <a:blip r:embed="rId7"/>
          <a:stretch>
            <a:fillRect/>
          </a:stretch>
        </p:blipFill>
        <p:spPr>
          <a:xfrm>
            <a:off x="535571" y="1485866"/>
            <a:ext cx="6421152" cy="3761645"/>
          </a:xfrm>
        </p:spPr>
      </p:pic>
    </p:spTree>
    <p:extLst>
      <p:ext uri="{BB962C8B-B14F-4D97-AF65-F5344CB8AC3E}">
        <p14:creationId xmlns:p14="http://schemas.microsoft.com/office/powerpoint/2010/main" val="176048262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C12DBC-F1CC-B7CD-562F-640AFBC65668}"/>
            </a:ext>
          </a:extLst>
        </p:cNvPr>
        <p:cNvGrpSpPr/>
        <p:nvPr/>
      </p:nvGrpSpPr>
      <p:grpSpPr>
        <a:xfrm>
          <a:off x="0" y="0"/>
          <a:ext cx="0" cy="0"/>
          <a:chOff x="0" y="0"/>
          <a:chExt cx="0" cy="0"/>
        </a:xfrm>
      </p:grpSpPr>
      <p:pic>
        <p:nvPicPr>
          <p:cNvPr id="4" name="object 15">
            <a:extLst>
              <a:ext uri="{FF2B5EF4-FFF2-40B4-BE49-F238E27FC236}">
                <a16:creationId xmlns:a16="http://schemas.microsoft.com/office/drawing/2014/main" id="{AD05279B-1340-05F6-7F23-F93D93C2AB30}"/>
              </a:ext>
            </a:extLst>
          </p:cNvPr>
          <p:cNvPicPr/>
          <p:nvPr/>
        </p:nvPicPr>
        <p:blipFill>
          <a:blip r:embed="rId2" cstate="print"/>
          <a:stretch>
            <a:fillRect/>
          </a:stretch>
        </p:blipFill>
        <p:spPr>
          <a:xfrm>
            <a:off x="4572" y="81866"/>
            <a:ext cx="2324441" cy="652271"/>
          </a:xfrm>
          <a:prstGeom prst="rect">
            <a:avLst/>
          </a:prstGeom>
        </p:spPr>
      </p:pic>
      <p:grpSp>
        <p:nvGrpSpPr>
          <p:cNvPr id="5" name="Group 11">
            <a:extLst>
              <a:ext uri="{FF2B5EF4-FFF2-40B4-BE49-F238E27FC236}">
                <a16:creationId xmlns:a16="http://schemas.microsoft.com/office/drawing/2014/main" id="{48715B07-F5A3-8C20-3A84-849136DD607D}"/>
              </a:ext>
            </a:extLst>
          </p:cNvPr>
          <p:cNvGrpSpPr>
            <a:grpSpLocks/>
          </p:cNvGrpSpPr>
          <p:nvPr/>
        </p:nvGrpSpPr>
        <p:grpSpPr bwMode="auto">
          <a:xfrm>
            <a:off x="6470725" y="99863"/>
            <a:ext cx="1183803" cy="787736"/>
            <a:chOff x="0" y="0"/>
            <a:chExt cx="1110192" cy="778933"/>
          </a:xfrm>
        </p:grpSpPr>
        <p:pic>
          <p:nvPicPr>
            <p:cNvPr id="6" name="Picture 2">
              <a:extLst>
                <a:ext uri="{FF2B5EF4-FFF2-40B4-BE49-F238E27FC236}">
                  <a16:creationId xmlns:a16="http://schemas.microsoft.com/office/drawing/2014/main" id="{E43A74ED-1A59-FCB4-E3E5-7A16EF47527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110192" cy="7789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3" descr="aja-uk_iso-9001_2015">
              <a:extLst>
                <a:ext uri="{FF2B5EF4-FFF2-40B4-BE49-F238E27FC236}">
                  <a16:creationId xmlns:a16="http://schemas.microsoft.com/office/drawing/2014/main" id="{40833E17-8238-D7E8-C26B-65C3AB8F31D6}"/>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l="49130" t="2490"/>
            <a:stretch>
              <a:fillRect/>
            </a:stretch>
          </p:blipFill>
          <p:spPr bwMode="auto">
            <a:xfrm>
              <a:off x="95250" y="116417"/>
              <a:ext cx="360527" cy="499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029" name="Picture 1">
            <a:extLst>
              <a:ext uri="{FF2B5EF4-FFF2-40B4-BE49-F238E27FC236}">
                <a16:creationId xmlns:a16="http://schemas.microsoft.com/office/drawing/2014/main" id="{7CAC8FE8-BC4B-E42B-9743-E89B06B0270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12020" y="127100"/>
            <a:ext cx="936104" cy="791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0" name="Picture 6" descr="CSE Data science logo-01">
            <a:extLst>
              <a:ext uri="{FF2B5EF4-FFF2-40B4-BE49-F238E27FC236}">
                <a16:creationId xmlns:a16="http://schemas.microsoft.com/office/drawing/2014/main" id="{D4659E2C-0BB4-4C95-961C-F2BB5801AE53}"/>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812360" y="56804"/>
            <a:ext cx="792088" cy="792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0" name="object 16">
            <a:extLst>
              <a:ext uri="{FF2B5EF4-FFF2-40B4-BE49-F238E27FC236}">
                <a16:creationId xmlns:a16="http://schemas.microsoft.com/office/drawing/2014/main" id="{1149D4AE-5477-7952-3B42-C8C17B877F00}"/>
              </a:ext>
            </a:extLst>
          </p:cNvPr>
          <p:cNvGrpSpPr/>
          <p:nvPr/>
        </p:nvGrpSpPr>
        <p:grpSpPr>
          <a:xfrm>
            <a:off x="0" y="6301834"/>
            <a:ext cx="9055735" cy="424180"/>
            <a:chOff x="82296" y="6440423"/>
            <a:chExt cx="9055735" cy="424180"/>
          </a:xfrm>
        </p:grpSpPr>
        <p:sp>
          <p:nvSpPr>
            <p:cNvPr id="11" name="object 17">
              <a:extLst>
                <a:ext uri="{FF2B5EF4-FFF2-40B4-BE49-F238E27FC236}">
                  <a16:creationId xmlns:a16="http://schemas.microsoft.com/office/drawing/2014/main" id="{CF4C87EF-F37E-4F9B-611F-6D9861CD29AB}"/>
                </a:ext>
              </a:extLst>
            </p:cNvPr>
            <p:cNvSpPr/>
            <p:nvPr/>
          </p:nvSpPr>
          <p:spPr>
            <a:xfrm>
              <a:off x="86868" y="6444995"/>
              <a:ext cx="9046845" cy="414655"/>
            </a:xfrm>
            <a:custGeom>
              <a:avLst/>
              <a:gdLst/>
              <a:ahLst/>
              <a:cxnLst/>
              <a:rect l="l" t="t" r="r" b="b"/>
              <a:pathLst>
                <a:path w="9046845" h="414654">
                  <a:moveTo>
                    <a:pt x="9046464" y="0"/>
                  </a:moveTo>
                  <a:lnTo>
                    <a:pt x="0" y="0"/>
                  </a:lnTo>
                  <a:lnTo>
                    <a:pt x="0" y="414527"/>
                  </a:lnTo>
                  <a:lnTo>
                    <a:pt x="9046464" y="414527"/>
                  </a:lnTo>
                  <a:lnTo>
                    <a:pt x="9046464" y="0"/>
                  </a:lnTo>
                  <a:close/>
                </a:path>
              </a:pathLst>
            </a:custGeom>
            <a:solidFill>
              <a:srgbClr val="001F5F"/>
            </a:solidFill>
          </p:spPr>
          <p:txBody>
            <a:bodyPr wrap="square" lIns="0" tIns="0" rIns="0" bIns="0" rtlCol="0"/>
            <a:lstStyle/>
            <a:p>
              <a:endParaRPr/>
            </a:p>
          </p:txBody>
        </p:sp>
        <p:sp>
          <p:nvSpPr>
            <p:cNvPr id="12" name="object 18">
              <a:extLst>
                <a:ext uri="{FF2B5EF4-FFF2-40B4-BE49-F238E27FC236}">
                  <a16:creationId xmlns:a16="http://schemas.microsoft.com/office/drawing/2014/main" id="{DDF57BC8-4837-F41A-925D-E070991D9EAD}"/>
                </a:ext>
              </a:extLst>
            </p:cNvPr>
            <p:cNvSpPr/>
            <p:nvPr/>
          </p:nvSpPr>
          <p:spPr>
            <a:xfrm>
              <a:off x="86868" y="6444995"/>
              <a:ext cx="9046845" cy="414655"/>
            </a:xfrm>
            <a:custGeom>
              <a:avLst/>
              <a:gdLst/>
              <a:ahLst/>
              <a:cxnLst/>
              <a:rect l="l" t="t" r="r" b="b"/>
              <a:pathLst>
                <a:path w="9046845" h="414654">
                  <a:moveTo>
                    <a:pt x="0" y="414527"/>
                  </a:moveTo>
                  <a:lnTo>
                    <a:pt x="9046464" y="414527"/>
                  </a:lnTo>
                  <a:lnTo>
                    <a:pt x="9046464" y="0"/>
                  </a:lnTo>
                  <a:lnTo>
                    <a:pt x="0" y="0"/>
                  </a:lnTo>
                  <a:lnTo>
                    <a:pt x="0" y="414527"/>
                  </a:lnTo>
                  <a:close/>
                </a:path>
              </a:pathLst>
            </a:custGeom>
            <a:ln w="9144">
              <a:solidFill>
                <a:srgbClr val="000000"/>
              </a:solidFill>
            </a:ln>
          </p:spPr>
          <p:txBody>
            <a:bodyPr wrap="square" lIns="0" tIns="0" rIns="0" bIns="0" rtlCol="0"/>
            <a:lstStyle/>
            <a:p>
              <a:endParaRPr/>
            </a:p>
          </p:txBody>
        </p:sp>
      </p:grpSp>
      <p:sp>
        <p:nvSpPr>
          <p:cNvPr id="13" name="object 19">
            <a:extLst>
              <a:ext uri="{FF2B5EF4-FFF2-40B4-BE49-F238E27FC236}">
                <a16:creationId xmlns:a16="http://schemas.microsoft.com/office/drawing/2014/main" id="{87028AF9-1FDF-64E3-6F55-A04A68F17228}"/>
              </a:ext>
            </a:extLst>
          </p:cNvPr>
          <p:cNvSpPr txBox="1"/>
          <p:nvPr/>
        </p:nvSpPr>
        <p:spPr>
          <a:xfrm>
            <a:off x="2140946" y="6381328"/>
            <a:ext cx="4653915" cy="351378"/>
          </a:xfrm>
          <a:prstGeom prst="rect">
            <a:avLst/>
          </a:prstGeom>
        </p:spPr>
        <p:txBody>
          <a:bodyPr vert="horz" wrap="square" lIns="0" tIns="12700" rIns="0" bIns="0" rtlCol="0">
            <a:spAutoFit/>
          </a:bodyPr>
          <a:lstStyle/>
          <a:p>
            <a:pPr marL="12700" algn="ctr">
              <a:lnSpc>
                <a:spcPct val="100000"/>
              </a:lnSpc>
              <a:spcBef>
                <a:spcPts val="100"/>
              </a:spcBef>
            </a:pPr>
            <a:r>
              <a:rPr sz="2200" spc="-5" dirty="0">
                <a:solidFill>
                  <a:srgbClr val="FFFFFF"/>
                </a:solidFill>
                <a:latin typeface="Times New Roman"/>
                <a:cs typeface="Times New Roman"/>
              </a:rPr>
              <a:t>Department</a:t>
            </a:r>
            <a:r>
              <a:rPr sz="2200" spc="30" dirty="0">
                <a:solidFill>
                  <a:srgbClr val="FFFFFF"/>
                </a:solidFill>
                <a:latin typeface="Times New Roman"/>
                <a:cs typeface="Times New Roman"/>
              </a:rPr>
              <a:t> </a:t>
            </a:r>
            <a:r>
              <a:rPr sz="2200" spc="5" dirty="0">
                <a:solidFill>
                  <a:srgbClr val="FFFFFF"/>
                </a:solidFill>
                <a:latin typeface="Times New Roman"/>
                <a:cs typeface="Times New Roman"/>
              </a:rPr>
              <a:t>of</a:t>
            </a:r>
            <a:r>
              <a:rPr lang="en-US" sz="2200" spc="5" dirty="0">
                <a:solidFill>
                  <a:srgbClr val="FFFFFF"/>
                </a:solidFill>
                <a:latin typeface="Times New Roman"/>
                <a:cs typeface="Times New Roman"/>
              </a:rPr>
              <a:t> CSE- Data Science</a:t>
            </a:r>
            <a:endParaRPr sz="2200" dirty="0">
              <a:latin typeface="Times New Roman"/>
              <a:cs typeface="Times New Roman"/>
            </a:endParaRPr>
          </a:p>
        </p:txBody>
      </p:sp>
      <p:sp>
        <p:nvSpPr>
          <p:cNvPr id="9" name="Content Placeholder 8">
            <a:extLst>
              <a:ext uri="{FF2B5EF4-FFF2-40B4-BE49-F238E27FC236}">
                <a16:creationId xmlns:a16="http://schemas.microsoft.com/office/drawing/2014/main" id="{37138039-1F76-BE5F-C0F3-2A8414FE1A00}"/>
              </a:ext>
            </a:extLst>
          </p:cNvPr>
          <p:cNvSpPr>
            <a:spLocks noGrp="1"/>
          </p:cNvSpPr>
          <p:nvPr>
            <p:ph idx="1"/>
          </p:nvPr>
        </p:nvSpPr>
        <p:spPr>
          <a:xfrm>
            <a:off x="107503" y="918830"/>
            <a:ext cx="8943913" cy="5191764"/>
          </a:xfrm>
        </p:spPr>
        <p:txBody>
          <a:bodyPr>
            <a:normAutofit lnSpcReduction="10000"/>
          </a:bodyPr>
          <a:lstStyle/>
          <a:p>
            <a:pPr marL="0" indent="0">
              <a:buNone/>
            </a:pPr>
            <a:r>
              <a:rPr lang="en-US" sz="2000" b="1" spc="-125" dirty="0">
                <a:solidFill>
                  <a:schemeClr val="tx2"/>
                </a:solidFill>
                <a:latin typeface="+mj-lt"/>
                <a:cs typeface="Trebuchet MS"/>
              </a:rPr>
              <a:t>V</a:t>
            </a:r>
            <a:r>
              <a:rPr lang="en-US" sz="2000" b="1" spc="-5" dirty="0">
                <a:solidFill>
                  <a:schemeClr val="tx2"/>
                </a:solidFill>
                <a:latin typeface="+mj-lt"/>
                <a:cs typeface="Trebuchet MS"/>
              </a:rPr>
              <a:t>eloci</a:t>
            </a:r>
            <a:r>
              <a:rPr lang="en-US" sz="2000" b="1" dirty="0">
                <a:solidFill>
                  <a:schemeClr val="tx2"/>
                </a:solidFill>
                <a:latin typeface="+mj-lt"/>
                <a:cs typeface="Trebuchet MS"/>
              </a:rPr>
              <a:t>t</a:t>
            </a:r>
            <a:r>
              <a:rPr lang="en-US" sz="2000" b="1" spc="-5" dirty="0">
                <a:solidFill>
                  <a:schemeClr val="tx2"/>
                </a:solidFill>
                <a:latin typeface="+mj-lt"/>
                <a:cs typeface="Trebuchet MS"/>
              </a:rPr>
              <a:t>y</a:t>
            </a:r>
          </a:p>
          <a:p>
            <a:pPr marL="0" indent="0">
              <a:buNone/>
            </a:pPr>
            <a:endParaRPr lang="en-US" sz="2000" b="1" spc="-5" dirty="0">
              <a:solidFill>
                <a:schemeClr val="tx2"/>
              </a:solidFill>
              <a:latin typeface="+mj-lt"/>
              <a:cs typeface="Trebuchet MS"/>
            </a:endParaRPr>
          </a:p>
          <a:p>
            <a:pPr marL="0" indent="0">
              <a:buNone/>
            </a:pPr>
            <a:endParaRPr lang="en-US" sz="2000" b="1" spc="-5" dirty="0">
              <a:solidFill>
                <a:schemeClr val="tx2"/>
              </a:solidFill>
              <a:latin typeface="+mj-lt"/>
              <a:cs typeface="Trebuchet MS"/>
            </a:endParaRPr>
          </a:p>
          <a:p>
            <a:pPr marL="0" indent="0">
              <a:buNone/>
            </a:pPr>
            <a:endParaRPr lang="en-US" sz="2000" b="1" spc="-5" dirty="0">
              <a:solidFill>
                <a:schemeClr val="tx2"/>
              </a:solidFill>
              <a:latin typeface="+mj-lt"/>
              <a:cs typeface="Trebuchet MS"/>
            </a:endParaRPr>
          </a:p>
          <a:p>
            <a:pPr marL="0" indent="0">
              <a:lnSpc>
                <a:spcPct val="150000"/>
              </a:lnSpc>
              <a:buNone/>
            </a:pPr>
            <a:r>
              <a:rPr lang="en-US" sz="2000" b="1" spc="-125" dirty="0">
                <a:solidFill>
                  <a:schemeClr val="tx2"/>
                </a:solidFill>
                <a:latin typeface="+mj-lt"/>
              </a:rPr>
              <a:t>Variety</a:t>
            </a:r>
          </a:p>
          <a:p>
            <a:pPr algn="just">
              <a:lnSpc>
                <a:spcPct val="150000"/>
              </a:lnSpc>
              <a:buFont typeface="Wingdings" panose="05000000000000000000" pitchFamily="2" charset="2"/>
              <a:buChar char="§"/>
            </a:pPr>
            <a:r>
              <a:rPr lang="en-IN" sz="2000" b="0" i="0" u="none" strike="noStrike" baseline="0" dirty="0">
                <a:latin typeface="+mj-lt"/>
              </a:rPr>
              <a:t>Variety deals with a wide range of data types and sources of data. </a:t>
            </a:r>
          </a:p>
          <a:p>
            <a:pPr marL="457200" indent="-457200" algn="just">
              <a:lnSpc>
                <a:spcPct val="150000"/>
              </a:lnSpc>
              <a:buFont typeface="+mj-lt"/>
              <a:buAutoNum type="arabicPeriod"/>
            </a:pPr>
            <a:r>
              <a:rPr lang="en-IN" sz="2000" b="0" i="0" u="none" strike="noStrike" baseline="0" dirty="0">
                <a:latin typeface="+mj-lt"/>
              </a:rPr>
              <a:t>Structured data: From traditional transaction processing systems and RDBMS, etc.</a:t>
            </a:r>
          </a:p>
          <a:p>
            <a:pPr marL="457200" indent="-457200" algn="just">
              <a:lnSpc>
                <a:spcPct val="150000"/>
              </a:lnSpc>
              <a:buFont typeface="+mj-lt"/>
              <a:buAutoNum type="arabicPeriod"/>
            </a:pPr>
            <a:r>
              <a:rPr lang="en-IN" sz="2000" b="0" i="0" u="none" strike="noStrike" baseline="0" dirty="0">
                <a:latin typeface="+mj-lt"/>
              </a:rPr>
              <a:t>Semi-structured data: For example Hyper Text Markup Language (HTML), </a:t>
            </a:r>
            <a:r>
              <a:rPr lang="en-IN" sz="2000" b="0" i="0" u="none" strike="noStrike" baseline="0" dirty="0" err="1">
                <a:latin typeface="+mj-lt"/>
              </a:rPr>
              <a:t>eXtensible</a:t>
            </a:r>
            <a:r>
              <a:rPr lang="en-IN" sz="2000" b="0" i="0" u="none" strike="noStrike" baseline="0" dirty="0">
                <a:latin typeface="+mj-lt"/>
              </a:rPr>
              <a:t> Markup </a:t>
            </a:r>
            <a:r>
              <a:rPr lang="en-US" sz="2000" b="0" i="0" u="none" strike="noStrike" baseline="0" dirty="0">
                <a:latin typeface="+mj-lt"/>
              </a:rPr>
              <a:t>Language (XML).</a:t>
            </a:r>
          </a:p>
          <a:p>
            <a:pPr marL="457200" indent="-457200" algn="just">
              <a:lnSpc>
                <a:spcPct val="150000"/>
              </a:lnSpc>
              <a:buFont typeface="+mj-lt"/>
              <a:buAutoNum type="arabicPeriod"/>
            </a:pPr>
            <a:r>
              <a:rPr lang="en-US" sz="2000" b="0" i="0" u="none" strike="noStrike" baseline="0" dirty="0">
                <a:latin typeface="+mj-lt"/>
              </a:rPr>
              <a:t>Unstructured data: For example unstructured text documents, audios, videos, emails, photos, PDFs, social media, etc.</a:t>
            </a:r>
            <a:endParaRPr lang="en-US" sz="2000" b="1" spc="-125" dirty="0">
              <a:solidFill>
                <a:schemeClr val="tx2"/>
              </a:solidFill>
              <a:latin typeface="+mj-lt"/>
            </a:endParaRPr>
          </a:p>
        </p:txBody>
      </p:sp>
      <p:sp>
        <p:nvSpPr>
          <p:cNvPr id="14" name="object 4">
            <a:extLst>
              <a:ext uri="{FF2B5EF4-FFF2-40B4-BE49-F238E27FC236}">
                <a16:creationId xmlns:a16="http://schemas.microsoft.com/office/drawing/2014/main" id="{9A4E81B3-043A-337B-2B30-3A43AFB86F61}"/>
              </a:ext>
            </a:extLst>
          </p:cNvPr>
          <p:cNvSpPr txBox="1"/>
          <p:nvPr/>
        </p:nvSpPr>
        <p:spPr>
          <a:xfrm>
            <a:off x="899592" y="1679329"/>
            <a:ext cx="6511925" cy="316865"/>
          </a:xfrm>
          <a:prstGeom prst="rect">
            <a:avLst/>
          </a:prstGeom>
        </p:spPr>
        <p:txBody>
          <a:bodyPr vert="horz" wrap="square" lIns="0" tIns="0" rIns="0" bIns="0" rtlCol="0">
            <a:spAutoFit/>
          </a:bodyPr>
          <a:lstStyle/>
          <a:p>
            <a:pPr marL="12700">
              <a:lnSpc>
                <a:spcPct val="100000"/>
              </a:lnSpc>
            </a:pPr>
            <a:r>
              <a:rPr sz="2000" b="1" spc="-10" dirty="0">
                <a:latin typeface="Times New Roman"/>
                <a:cs typeface="Times New Roman"/>
              </a:rPr>
              <a:t>B</a:t>
            </a:r>
            <a:r>
              <a:rPr sz="2000" b="1" dirty="0">
                <a:latin typeface="Times New Roman"/>
                <a:cs typeface="Times New Roman"/>
              </a:rPr>
              <a:t>a</a:t>
            </a:r>
            <a:r>
              <a:rPr sz="2000" b="1" spc="5" dirty="0">
                <a:latin typeface="Times New Roman"/>
                <a:cs typeface="Times New Roman"/>
              </a:rPr>
              <a:t>t</a:t>
            </a:r>
            <a:r>
              <a:rPr sz="2000" b="1" dirty="0">
                <a:latin typeface="Times New Roman"/>
                <a:cs typeface="Times New Roman"/>
              </a:rPr>
              <a:t>ch</a:t>
            </a:r>
            <a:r>
              <a:rPr sz="2000" b="1" spc="-25" dirty="0">
                <a:latin typeface="Times New Roman"/>
                <a:cs typeface="Times New Roman"/>
              </a:rPr>
              <a:t> </a:t>
            </a:r>
            <a:r>
              <a:rPr sz="2000" b="1" spc="5" dirty="0">
                <a:latin typeface="Symbol"/>
                <a:cs typeface="Symbol"/>
              </a:rPr>
              <a:t></a:t>
            </a:r>
            <a:r>
              <a:rPr sz="2000" b="1" dirty="0">
                <a:latin typeface="Times New Roman"/>
                <a:cs typeface="Times New Roman"/>
              </a:rPr>
              <a:t> Pe</a:t>
            </a:r>
            <a:r>
              <a:rPr sz="2000" b="1" spc="-10" dirty="0">
                <a:latin typeface="Times New Roman"/>
                <a:cs typeface="Times New Roman"/>
              </a:rPr>
              <a:t>r</a:t>
            </a:r>
            <a:r>
              <a:rPr sz="2000" b="1" dirty="0">
                <a:latin typeface="Times New Roman"/>
                <a:cs typeface="Times New Roman"/>
              </a:rPr>
              <a:t>iod</a:t>
            </a:r>
            <a:r>
              <a:rPr sz="2000" b="1" spc="-10" dirty="0">
                <a:latin typeface="Times New Roman"/>
                <a:cs typeface="Times New Roman"/>
              </a:rPr>
              <a:t>i</a:t>
            </a:r>
            <a:r>
              <a:rPr sz="2000" b="1" dirty="0">
                <a:latin typeface="Times New Roman"/>
                <a:cs typeface="Times New Roman"/>
              </a:rPr>
              <a:t>c</a:t>
            </a:r>
            <a:r>
              <a:rPr sz="2000" b="1" spc="-20" dirty="0">
                <a:latin typeface="Times New Roman"/>
                <a:cs typeface="Times New Roman"/>
              </a:rPr>
              <a:t> </a:t>
            </a:r>
            <a:r>
              <a:rPr sz="2000" b="1" spc="5" dirty="0">
                <a:latin typeface="Symbol"/>
                <a:cs typeface="Symbol"/>
              </a:rPr>
              <a:t></a:t>
            </a:r>
            <a:r>
              <a:rPr sz="2000" b="1" spc="-10" dirty="0">
                <a:latin typeface="Times New Roman"/>
                <a:cs typeface="Times New Roman"/>
              </a:rPr>
              <a:t> </a:t>
            </a:r>
            <a:r>
              <a:rPr sz="2000" b="1" dirty="0">
                <a:latin typeface="Times New Roman"/>
                <a:cs typeface="Times New Roman"/>
              </a:rPr>
              <a:t>Near</a:t>
            </a:r>
            <a:r>
              <a:rPr sz="2000" b="1" spc="-45" dirty="0">
                <a:latin typeface="Times New Roman"/>
                <a:cs typeface="Times New Roman"/>
              </a:rPr>
              <a:t> </a:t>
            </a:r>
            <a:r>
              <a:rPr sz="2000" b="1" spc="-40" dirty="0">
                <a:latin typeface="Times New Roman"/>
                <a:cs typeface="Times New Roman"/>
              </a:rPr>
              <a:t>r</a:t>
            </a:r>
            <a:r>
              <a:rPr sz="2000" b="1" dirty="0">
                <a:latin typeface="Times New Roman"/>
                <a:cs typeface="Times New Roman"/>
              </a:rPr>
              <a:t>eal</a:t>
            </a:r>
            <a:r>
              <a:rPr sz="2000" b="1" spc="-15" dirty="0">
                <a:latin typeface="Times New Roman"/>
                <a:cs typeface="Times New Roman"/>
              </a:rPr>
              <a:t> </a:t>
            </a:r>
            <a:r>
              <a:rPr sz="2000" b="1" dirty="0">
                <a:latin typeface="Times New Roman"/>
                <a:cs typeface="Times New Roman"/>
              </a:rPr>
              <a:t>time</a:t>
            </a:r>
            <a:r>
              <a:rPr sz="2000" b="1" spc="-30" dirty="0">
                <a:latin typeface="Times New Roman"/>
                <a:cs typeface="Times New Roman"/>
              </a:rPr>
              <a:t> </a:t>
            </a:r>
            <a:r>
              <a:rPr sz="2000" b="1" spc="5" dirty="0">
                <a:latin typeface="Symbol"/>
                <a:cs typeface="Symbol"/>
              </a:rPr>
              <a:t></a:t>
            </a:r>
            <a:r>
              <a:rPr sz="2000" b="1" spc="-10" dirty="0">
                <a:latin typeface="Times New Roman"/>
                <a:cs typeface="Times New Roman"/>
              </a:rPr>
              <a:t> </a:t>
            </a:r>
            <a:r>
              <a:rPr sz="2000" b="1" dirty="0">
                <a:latin typeface="Times New Roman"/>
                <a:cs typeface="Times New Roman"/>
              </a:rPr>
              <a:t>Re</a:t>
            </a:r>
            <a:r>
              <a:rPr sz="2000" b="1" spc="10" dirty="0">
                <a:latin typeface="Times New Roman"/>
                <a:cs typeface="Times New Roman"/>
              </a:rPr>
              <a:t>a</a:t>
            </a:r>
            <a:r>
              <a:rPr sz="2000" b="1" spc="-10" dirty="0">
                <a:latin typeface="Times New Roman"/>
                <a:cs typeface="Times New Roman"/>
              </a:rPr>
              <a:t>l</a:t>
            </a:r>
            <a:r>
              <a:rPr sz="2000" b="1" dirty="0">
                <a:latin typeface="Times New Roman"/>
                <a:cs typeface="Times New Roman"/>
              </a:rPr>
              <a:t>-time</a:t>
            </a:r>
            <a:r>
              <a:rPr sz="2000" b="1" spc="-45" dirty="0">
                <a:latin typeface="Times New Roman"/>
                <a:cs typeface="Times New Roman"/>
              </a:rPr>
              <a:t> </a:t>
            </a:r>
            <a:r>
              <a:rPr sz="2000" b="1" dirty="0">
                <a:latin typeface="Times New Roman"/>
                <a:cs typeface="Times New Roman"/>
              </a:rPr>
              <a:t>p</a:t>
            </a:r>
            <a:r>
              <a:rPr sz="2000" b="1" spc="-40" dirty="0">
                <a:latin typeface="Times New Roman"/>
                <a:cs typeface="Times New Roman"/>
              </a:rPr>
              <a:t>r</a:t>
            </a:r>
            <a:r>
              <a:rPr sz="2000" b="1" dirty="0">
                <a:latin typeface="Times New Roman"/>
                <a:cs typeface="Times New Roman"/>
              </a:rPr>
              <a:t>ocess</a:t>
            </a:r>
            <a:r>
              <a:rPr sz="2000" b="1" spc="-10" dirty="0">
                <a:latin typeface="Times New Roman"/>
                <a:cs typeface="Times New Roman"/>
              </a:rPr>
              <a:t>i</a:t>
            </a:r>
            <a:r>
              <a:rPr sz="2000" b="1" dirty="0">
                <a:latin typeface="Times New Roman"/>
                <a:cs typeface="Times New Roman"/>
              </a:rPr>
              <a:t>ng</a:t>
            </a:r>
            <a:endParaRPr sz="2000" dirty="0">
              <a:latin typeface="Times New Roman"/>
              <a:cs typeface="Times New Roman"/>
            </a:endParaRPr>
          </a:p>
        </p:txBody>
      </p:sp>
    </p:spTree>
    <p:extLst>
      <p:ext uri="{BB962C8B-B14F-4D97-AF65-F5344CB8AC3E}">
        <p14:creationId xmlns:p14="http://schemas.microsoft.com/office/powerpoint/2010/main" val="292602990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A6D0BF-0E33-03B7-DD6A-5052327B0C57}"/>
            </a:ext>
          </a:extLst>
        </p:cNvPr>
        <p:cNvGrpSpPr/>
        <p:nvPr/>
      </p:nvGrpSpPr>
      <p:grpSpPr>
        <a:xfrm>
          <a:off x="0" y="0"/>
          <a:ext cx="0" cy="0"/>
          <a:chOff x="0" y="0"/>
          <a:chExt cx="0" cy="0"/>
        </a:xfrm>
      </p:grpSpPr>
      <p:pic>
        <p:nvPicPr>
          <p:cNvPr id="4" name="object 15">
            <a:extLst>
              <a:ext uri="{FF2B5EF4-FFF2-40B4-BE49-F238E27FC236}">
                <a16:creationId xmlns:a16="http://schemas.microsoft.com/office/drawing/2014/main" id="{8439C10D-818E-86BF-AFCF-071001BB917E}"/>
              </a:ext>
            </a:extLst>
          </p:cNvPr>
          <p:cNvPicPr/>
          <p:nvPr/>
        </p:nvPicPr>
        <p:blipFill>
          <a:blip r:embed="rId2" cstate="print"/>
          <a:stretch>
            <a:fillRect/>
          </a:stretch>
        </p:blipFill>
        <p:spPr>
          <a:xfrm>
            <a:off x="4572" y="81866"/>
            <a:ext cx="2324441" cy="652271"/>
          </a:xfrm>
          <a:prstGeom prst="rect">
            <a:avLst/>
          </a:prstGeom>
        </p:spPr>
      </p:pic>
      <p:grpSp>
        <p:nvGrpSpPr>
          <p:cNvPr id="5" name="Group 11">
            <a:extLst>
              <a:ext uri="{FF2B5EF4-FFF2-40B4-BE49-F238E27FC236}">
                <a16:creationId xmlns:a16="http://schemas.microsoft.com/office/drawing/2014/main" id="{FA421AA9-0970-9ECF-7443-48E27BEA2BC6}"/>
              </a:ext>
            </a:extLst>
          </p:cNvPr>
          <p:cNvGrpSpPr>
            <a:grpSpLocks/>
          </p:cNvGrpSpPr>
          <p:nvPr/>
        </p:nvGrpSpPr>
        <p:grpSpPr bwMode="auto">
          <a:xfrm>
            <a:off x="6470725" y="99863"/>
            <a:ext cx="1183803" cy="787736"/>
            <a:chOff x="0" y="0"/>
            <a:chExt cx="1110192" cy="778933"/>
          </a:xfrm>
        </p:grpSpPr>
        <p:pic>
          <p:nvPicPr>
            <p:cNvPr id="6" name="Picture 2">
              <a:extLst>
                <a:ext uri="{FF2B5EF4-FFF2-40B4-BE49-F238E27FC236}">
                  <a16:creationId xmlns:a16="http://schemas.microsoft.com/office/drawing/2014/main" id="{9A6DA6D1-E103-A284-EDF0-4EE3F0FB2A9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110192" cy="7789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3" descr="aja-uk_iso-9001_2015">
              <a:extLst>
                <a:ext uri="{FF2B5EF4-FFF2-40B4-BE49-F238E27FC236}">
                  <a16:creationId xmlns:a16="http://schemas.microsoft.com/office/drawing/2014/main" id="{36D89655-4DD0-78BD-6CE5-00356E90C0B0}"/>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l="49130" t="2490"/>
            <a:stretch>
              <a:fillRect/>
            </a:stretch>
          </p:blipFill>
          <p:spPr bwMode="auto">
            <a:xfrm>
              <a:off x="95250" y="116417"/>
              <a:ext cx="360527" cy="499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029" name="Picture 1">
            <a:extLst>
              <a:ext uri="{FF2B5EF4-FFF2-40B4-BE49-F238E27FC236}">
                <a16:creationId xmlns:a16="http://schemas.microsoft.com/office/drawing/2014/main" id="{8809DA7D-60E0-E6A8-E88D-EEA24C1A2D9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12020" y="127100"/>
            <a:ext cx="936104" cy="791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0" name="Picture 6" descr="CSE Data science logo-01">
            <a:extLst>
              <a:ext uri="{FF2B5EF4-FFF2-40B4-BE49-F238E27FC236}">
                <a16:creationId xmlns:a16="http://schemas.microsoft.com/office/drawing/2014/main" id="{D73B781E-0FA8-3A01-DAC6-AB06562BCFA2}"/>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812360" y="56804"/>
            <a:ext cx="792088" cy="792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0" name="object 16">
            <a:extLst>
              <a:ext uri="{FF2B5EF4-FFF2-40B4-BE49-F238E27FC236}">
                <a16:creationId xmlns:a16="http://schemas.microsoft.com/office/drawing/2014/main" id="{7CD25E64-71D2-3466-B3D5-975DF5B5CD04}"/>
              </a:ext>
            </a:extLst>
          </p:cNvPr>
          <p:cNvGrpSpPr/>
          <p:nvPr/>
        </p:nvGrpSpPr>
        <p:grpSpPr>
          <a:xfrm>
            <a:off x="0" y="6301834"/>
            <a:ext cx="9055735" cy="424180"/>
            <a:chOff x="82296" y="6440423"/>
            <a:chExt cx="9055735" cy="424180"/>
          </a:xfrm>
        </p:grpSpPr>
        <p:sp>
          <p:nvSpPr>
            <p:cNvPr id="11" name="object 17">
              <a:extLst>
                <a:ext uri="{FF2B5EF4-FFF2-40B4-BE49-F238E27FC236}">
                  <a16:creationId xmlns:a16="http://schemas.microsoft.com/office/drawing/2014/main" id="{0AAEAF6A-2BD4-E50E-1387-77B2FD1CACF6}"/>
                </a:ext>
              </a:extLst>
            </p:cNvPr>
            <p:cNvSpPr/>
            <p:nvPr/>
          </p:nvSpPr>
          <p:spPr>
            <a:xfrm>
              <a:off x="86868" y="6444995"/>
              <a:ext cx="9046845" cy="414655"/>
            </a:xfrm>
            <a:custGeom>
              <a:avLst/>
              <a:gdLst/>
              <a:ahLst/>
              <a:cxnLst/>
              <a:rect l="l" t="t" r="r" b="b"/>
              <a:pathLst>
                <a:path w="9046845" h="414654">
                  <a:moveTo>
                    <a:pt x="9046464" y="0"/>
                  </a:moveTo>
                  <a:lnTo>
                    <a:pt x="0" y="0"/>
                  </a:lnTo>
                  <a:lnTo>
                    <a:pt x="0" y="414527"/>
                  </a:lnTo>
                  <a:lnTo>
                    <a:pt x="9046464" y="414527"/>
                  </a:lnTo>
                  <a:lnTo>
                    <a:pt x="9046464" y="0"/>
                  </a:lnTo>
                  <a:close/>
                </a:path>
              </a:pathLst>
            </a:custGeom>
            <a:solidFill>
              <a:srgbClr val="001F5F"/>
            </a:solidFill>
          </p:spPr>
          <p:txBody>
            <a:bodyPr wrap="square" lIns="0" tIns="0" rIns="0" bIns="0" rtlCol="0"/>
            <a:lstStyle/>
            <a:p>
              <a:endParaRPr/>
            </a:p>
          </p:txBody>
        </p:sp>
        <p:sp>
          <p:nvSpPr>
            <p:cNvPr id="12" name="object 18">
              <a:extLst>
                <a:ext uri="{FF2B5EF4-FFF2-40B4-BE49-F238E27FC236}">
                  <a16:creationId xmlns:a16="http://schemas.microsoft.com/office/drawing/2014/main" id="{43633711-24F4-F39E-D5C6-C116A3D3D995}"/>
                </a:ext>
              </a:extLst>
            </p:cNvPr>
            <p:cNvSpPr/>
            <p:nvPr/>
          </p:nvSpPr>
          <p:spPr>
            <a:xfrm>
              <a:off x="86868" y="6444995"/>
              <a:ext cx="9046845" cy="414655"/>
            </a:xfrm>
            <a:custGeom>
              <a:avLst/>
              <a:gdLst/>
              <a:ahLst/>
              <a:cxnLst/>
              <a:rect l="l" t="t" r="r" b="b"/>
              <a:pathLst>
                <a:path w="9046845" h="414654">
                  <a:moveTo>
                    <a:pt x="0" y="414527"/>
                  </a:moveTo>
                  <a:lnTo>
                    <a:pt x="9046464" y="414527"/>
                  </a:lnTo>
                  <a:lnTo>
                    <a:pt x="9046464" y="0"/>
                  </a:lnTo>
                  <a:lnTo>
                    <a:pt x="0" y="0"/>
                  </a:lnTo>
                  <a:lnTo>
                    <a:pt x="0" y="414527"/>
                  </a:lnTo>
                  <a:close/>
                </a:path>
              </a:pathLst>
            </a:custGeom>
            <a:ln w="9144">
              <a:solidFill>
                <a:srgbClr val="000000"/>
              </a:solidFill>
            </a:ln>
          </p:spPr>
          <p:txBody>
            <a:bodyPr wrap="square" lIns="0" tIns="0" rIns="0" bIns="0" rtlCol="0"/>
            <a:lstStyle/>
            <a:p>
              <a:endParaRPr/>
            </a:p>
          </p:txBody>
        </p:sp>
      </p:grpSp>
      <p:sp>
        <p:nvSpPr>
          <p:cNvPr id="13" name="object 19">
            <a:extLst>
              <a:ext uri="{FF2B5EF4-FFF2-40B4-BE49-F238E27FC236}">
                <a16:creationId xmlns:a16="http://schemas.microsoft.com/office/drawing/2014/main" id="{82DDEBDB-219B-6A6F-B78F-F2F701938EEF}"/>
              </a:ext>
            </a:extLst>
          </p:cNvPr>
          <p:cNvSpPr txBox="1"/>
          <p:nvPr/>
        </p:nvSpPr>
        <p:spPr>
          <a:xfrm>
            <a:off x="2140946" y="6381328"/>
            <a:ext cx="4653915" cy="351378"/>
          </a:xfrm>
          <a:prstGeom prst="rect">
            <a:avLst/>
          </a:prstGeom>
        </p:spPr>
        <p:txBody>
          <a:bodyPr vert="horz" wrap="square" lIns="0" tIns="12700" rIns="0" bIns="0" rtlCol="0">
            <a:spAutoFit/>
          </a:bodyPr>
          <a:lstStyle/>
          <a:p>
            <a:pPr marL="12700" algn="ctr">
              <a:lnSpc>
                <a:spcPct val="100000"/>
              </a:lnSpc>
              <a:spcBef>
                <a:spcPts val="100"/>
              </a:spcBef>
            </a:pPr>
            <a:r>
              <a:rPr sz="2200" spc="-5" dirty="0">
                <a:solidFill>
                  <a:srgbClr val="FFFFFF"/>
                </a:solidFill>
                <a:latin typeface="Times New Roman"/>
                <a:cs typeface="Times New Roman"/>
              </a:rPr>
              <a:t>Department</a:t>
            </a:r>
            <a:r>
              <a:rPr sz="2200" spc="30" dirty="0">
                <a:solidFill>
                  <a:srgbClr val="FFFFFF"/>
                </a:solidFill>
                <a:latin typeface="Times New Roman"/>
                <a:cs typeface="Times New Roman"/>
              </a:rPr>
              <a:t> </a:t>
            </a:r>
            <a:r>
              <a:rPr sz="2200" spc="5" dirty="0">
                <a:solidFill>
                  <a:srgbClr val="FFFFFF"/>
                </a:solidFill>
                <a:latin typeface="Times New Roman"/>
                <a:cs typeface="Times New Roman"/>
              </a:rPr>
              <a:t>of</a:t>
            </a:r>
            <a:r>
              <a:rPr lang="en-US" sz="2200" spc="5" dirty="0">
                <a:solidFill>
                  <a:srgbClr val="FFFFFF"/>
                </a:solidFill>
                <a:latin typeface="Times New Roman"/>
                <a:cs typeface="Times New Roman"/>
              </a:rPr>
              <a:t> CSE- Data Science</a:t>
            </a:r>
            <a:endParaRPr sz="2200" dirty="0">
              <a:latin typeface="Times New Roman"/>
              <a:cs typeface="Times New Roman"/>
            </a:endParaRPr>
          </a:p>
        </p:txBody>
      </p:sp>
      <p:sp>
        <p:nvSpPr>
          <p:cNvPr id="2" name="Title 1">
            <a:extLst>
              <a:ext uri="{FF2B5EF4-FFF2-40B4-BE49-F238E27FC236}">
                <a16:creationId xmlns:a16="http://schemas.microsoft.com/office/drawing/2014/main" id="{996259E0-7D81-1EEE-6268-0E6998C0C85F}"/>
              </a:ext>
            </a:extLst>
          </p:cNvPr>
          <p:cNvSpPr>
            <a:spLocks noGrp="1"/>
          </p:cNvSpPr>
          <p:nvPr>
            <p:ph type="title"/>
          </p:nvPr>
        </p:nvSpPr>
        <p:spPr>
          <a:xfrm>
            <a:off x="0" y="714263"/>
            <a:ext cx="8229600" cy="505423"/>
          </a:xfrm>
        </p:spPr>
        <p:txBody>
          <a:bodyPr>
            <a:normAutofit/>
          </a:bodyPr>
          <a:lstStyle/>
          <a:p>
            <a:pPr algn="l"/>
            <a:r>
              <a:rPr lang="en-US" sz="2000" b="1" spc="-5" dirty="0">
                <a:solidFill>
                  <a:srgbClr val="C00000"/>
                </a:solidFill>
              </a:rPr>
              <a:t>W</a:t>
            </a:r>
            <a:r>
              <a:rPr lang="en-US" sz="2000" b="1" dirty="0">
                <a:solidFill>
                  <a:srgbClr val="C00000"/>
                </a:solidFill>
              </a:rPr>
              <a:t>h</a:t>
            </a:r>
            <a:r>
              <a:rPr lang="en-US" sz="2000" b="1" spc="-5" dirty="0">
                <a:solidFill>
                  <a:srgbClr val="C00000"/>
                </a:solidFill>
              </a:rPr>
              <a:t>y</a:t>
            </a:r>
            <a:r>
              <a:rPr lang="en-US" sz="2000" b="1" spc="-15" dirty="0">
                <a:solidFill>
                  <a:srgbClr val="C00000"/>
                </a:solidFill>
              </a:rPr>
              <a:t> </a:t>
            </a:r>
            <a:r>
              <a:rPr lang="en-US" sz="2000" b="1" spc="-5" dirty="0">
                <a:solidFill>
                  <a:srgbClr val="C00000"/>
                </a:solidFill>
              </a:rPr>
              <a:t>Bi</a:t>
            </a:r>
            <a:r>
              <a:rPr lang="en-US" sz="2000" b="1" dirty="0">
                <a:solidFill>
                  <a:srgbClr val="C00000"/>
                </a:solidFill>
              </a:rPr>
              <a:t>g </a:t>
            </a:r>
            <a:r>
              <a:rPr lang="en-US" sz="2000" b="1" spc="-5" dirty="0">
                <a:solidFill>
                  <a:srgbClr val="C00000"/>
                </a:solidFill>
              </a:rPr>
              <a:t>D</a:t>
            </a:r>
            <a:r>
              <a:rPr lang="en-US" sz="2000" b="1" dirty="0">
                <a:solidFill>
                  <a:srgbClr val="C00000"/>
                </a:solidFill>
              </a:rPr>
              <a:t>a</a:t>
            </a:r>
            <a:r>
              <a:rPr lang="en-US" sz="2000" b="1" spc="-5" dirty="0">
                <a:solidFill>
                  <a:srgbClr val="C00000"/>
                </a:solidFill>
              </a:rPr>
              <a:t>ta?</a:t>
            </a:r>
            <a:endParaRPr lang="en-US" sz="2000" b="1" dirty="0">
              <a:solidFill>
                <a:srgbClr val="C00000"/>
              </a:solidFill>
            </a:endParaRPr>
          </a:p>
        </p:txBody>
      </p:sp>
      <p:pic>
        <p:nvPicPr>
          <p:cNvPr id="15" name="Content Placeholder 14">
            <a:extLst>
              <a:ext uri="{FF2B5EF4-FFF2-40B4-BE49-F238E27FC236}">
                <a16:creationId xmlns:a16="http://schemas.microsoft.com/office/drawing/2014/main" id="{0C988C71-3F33-62A1-DB15-B3336F9BF071}"/>
              </a:ext>
            </a:extLst>
          </p:cNvPr>
          <p:cNvPicPr>
            <a:picLocks noGrp="1" noChangeAspect="1"/>
          </p:cNvPicPr>
          <p:nvPr>
            <p:ph idx="1"/>
          </p:nvPr>
        </p:nvPicPr>
        <p:blipFill>
          <a:blip r:embed="rId7"/>
          <a:stretch>
            <a:fillRect/>
          </a:stretch>
        </p:blipFill>
        <p:spPr>
          <a:xfrm>
            <a:off x="489067" y="1514027"/>
            <a:ext cx="8006910" cy="3571157"/>
          </a:xfrm>
        </p:spPr>
      </p:pic>
    </p:spTree>
    <p:extLst>
      <p:ext uri="{BB962C8B-B14F-4D97-AF65-F5344CB8AC3E}">
        <p14:creationId xmlns:p14="http://schemas.microsoft.com/office/powerpoint/2010/main" val="112566296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757ECC-27DE-C1AD-BA0F-9043C0F13768}"/>
            </a:ext>
          </a:extLst>
        </p:cNvPr>
        <p:cNvGrpSpPr/>
        <p:nvPr/>
      </p:nvGrpSpPr>
      <p:grpSpPr>
        <a:xfrm>
          <a:off x="0" y="0"/>
          <a:ext cx="0" cy="0"/>
          <a:chOff x="0" y="0"/>
          <a:chExt cx="0" cy="0"/>
        </a:xfrm>
      </p:grpSpPr>
      <p:pic>
        <p:nvPicPr>
          <p:cNvPr id="4" name="object 15">
            <a:extLst>
              <a:ext uri="{FF2B5EF4-FFF2-40B4-BE49-F238E27FC236}">
                <a16:creationId xmlns:a16="http://schemas.microsoft.com/office/drawing/2014/main" id="{635470A3-9B30-0CFA-87AD-E0AE457B75B5}"/>
              </a:ext>
            </a:extLst>
          </p:cNvPr>
          <p:cNvPicPr/>
          <p:nvPr/>
        </p:nvPicPr>
        <p:blipFill>
          <a:blip r:embed="rId2" cstate="print"/>
          <a:stretch>
            <a:fillRect/>
          </a:stretch>
        </p:blipFill>
        <p:spPr>
          <a:xfrm>
            <a:off x="4572" y="81866"/>
            <a:ext cx="2324441" cy="652271"/>
          </a:xfrm>
          <a:prstGeom prst="rect">
            <a:avLst/>
          </a:prstGeom>
        </p:spPr>
      </p:pic>
      <p:grpSp>
        <p:nvGrpSpPr>
          <p:cNvPr id="5" name="Group 11">
            <a:extLst>
              <a:ext uri="{FF2B5EF4-FFF2-40B4-BE49-F238E27FC236}">
                <a16:creationId xmlns:a16="http://schemas.microsoft.com/office/drawing/2014/main" id="{086AF315-BD27-15B6-9436-8E49A86B098A}"/>
              </a:ext>
            </a:extLst>
          </p:cNvPr>
          <p:cNvGrpSpPr>
            <a:grpSpLocks/>
          </p:cNvGrpSpPr>
          <p:nvPr/>
        </p:nvGrpSpPr>
        <p:grpSpPr bwMode="auto">
          <a:xfrm>
            <a:off x="6470725" y="99863"/>
            <a:ext cx="1183803" cy="787736"/>
            <a:chOff x="0" y="0"/>
            <a:chExt cx="1110192" cy="778933"/>
          </a:xfrm>
        </p:grpSpPr>
        <p:pic>
          <p:nvPicPr>
            <p:cNvPr id="6" name="Picture 2">
              <a:extLst>
                <a:ext uri="{FF2B5EF4-FFF2-40B4-BE49-F238E27FC236}">
                  <a16:creationId xmlns:a16="http://schemas.microsoft.com/office/drawing/2014/main" id="{DDEDAD5F-AC38-D382-F870-4AC7C82AD29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110192" cy="7789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3" descr="aja-uk_iso-9001_2015">
              <a:extLst>
                <a:ext uri="{FF2B5EF4-FFF2-40B4-BE49-F238E27FC236}">
                  <a16:creationId xmlns:a16="http://schemas.microsoft.com/office/drawing/2014/main" id="{CC6E2486-0199-84DE-A789-C72649B2CA2F}"/>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l="49130" t="2490"/>
            <a:stretch>
              <a:fillRect/>
            </a:stretch>
          </p:blipFill>
          <p:spPr bwMode="auto">
            <a:xfrm>
              <a:off x="95250" y="116417"/>
              <a:ext cx="360527" cy="499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029" name="Picture 1">
            <a:extLst>
              <a:ext uri="{FF2B5EF4-FFF2-40B4-BE49-F238E27FC236}">
                <a16:creationId xmlns:a16="http://schemas.microsoft.com/office/drawing/2014/main" id="{4C549A27-D834-CAE9-A345-E61A10E6307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12020" y="127100"/>
            <a:ext cx="936104" cy="791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0" name="Picture 6" descr="CSE Data science logo-01">
            <a:extLst>
              <a:ext uri="{FF2B5EF4-FFF2-40B4-BE49-F238E27FC236}">
                <a16:creationId xmlns:a16="http://schemas.microsoft.com/office/drawing/2014/main" id="{748B7685-F6FD-D5F4-09AC-4241F4BEE51D}"/>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812360" y="56804"/>
            <a:ext cx="792088" cy="792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0" name="object 16">
            <a:extLst>
              <a:ext uri="{FF2B5EF4-FFF2-40B4-BE49-F238E27FC236}">
                <a16:creationId xmlns:a16="http://schemas.microsoft.com/office/drawing/2014/main" id="{177CA5BE-8DBA-2758-5466-11418EA89CBF}"/>
              </a:ext>
            </a:extLst>
          </p:cNvPr>
          <p:cNvGrpSpPr/>
          <p:nvPr/>
        </p:nvGrpSpPr>
        <p:grpSpPr>
          <a:xfrm>
            <a:off x="0" y="6301834"/>
            <a:ext cx="9055735" cy="424180"/>
            <a:chOff x="82296" y="6440423"/>
            <a:chExt cx="9055735" cy="424180"/>
          </a:xfrm>
        </p:grpSpPr>
        <p:sp>
          <p:nvSpPr>
            <p:cNvPr id="11" name="object 17">
              <a:extLst>
                <a:ext uri="{FF2B5EF4-FFF2-40B4-BE49-F238E27FC236}">
                  <a16:creationId xmlns:a16="http://schemas.microsoft.com/office/drawing/2014/main" id="{AE5E2E62-BEC1-2BBD-2E3B-FFC7441B11BB}"/>
                </a:ext>
              </a:extLst>
            </p:cNvPr>
            <p:cNvSpPr/>
            <p:nvPr/>
          </p:nvSpPr>
          <p:spPr>
            <a:xfrm>
              <a:off x="86868" y="6444995"/>
              <a:ext cx="9046845" cy="414655"/>
            </a:xfrm>
            <a:custGeom>
              <a:avLst/>
              <a:gdLst/>
              <a:ahLst/>
              <a:cxnLst/>
              <a:rect l="l" t="t" r="r" b="b"/>
              <a:pathLst>
                <a:path w="9046845" h="414654">
                  <a:moveTo>
                    <a:pt x="9046464" y="0"/>
                  </a:moveTo>
                  <a:lnTo>
                    <a:pt x="0" y="0"/>
                  </a:lnTo>
                  <a:lnTo>
                    <a:pt x="0" y="414527"/>
                  </a:lnTo>
                  <a:lnTo>
                    <a:pt x="9046464" y="414527"/>
                  </a:lnTo>
                  <a:lnTo>
                    <a:pt x="9046464" y="0"/>
                  </a:lnTo>
                  <a:close/>
                </a:path>
              </a:pathLst>
            </a:custGeom>
            <a:solidFill>
              <a:srgbClr val="001F5F"/>
            </a:solidFill>
          </p:spPr>
          <p:txBody>
            <a:bodyPr wrap="square" lIns="0" tIns="0" rIns="0" bIns="0" rtlCol="0"/>
            <a:lstStyle/>
            <a:p>
              <a:endParaRPr/>
            </a:p>
          </p:txBody>
        </p:sp>
        <p:sp>
          <p:nvSpPr>
            <p:cNvPr id="12" name="object 18">
              <a:extLst>
                <a:ext uri="{FF2B5EF4-FFF2-40B4-BE49-F238E27FC236}">
                  <a16:creationId xmlns:a16="http://schemas.microsoft.com/office/drawing/2014/main" id="{8217A80D-702F-385D-8210-03FF58E638B1}"/>
                </a:ext>
              </a:extLst>
            </p:cNvPr>
            <p:cNvSpPr/>
            <p:nvPr/>
          </p:nvSpPr>
          <p:spPr>
            <a:xfrm>
              <a:off x="86868" y="6444995"/>
              <a:ext cx="9046845" cy="414655"/>
            </a:xfrm>
            <a:custGeom>
              <a:avLst/>
              <a:gdLst/>
              <a:ahLst/>
              <a:cxnLst/>
              <a:rect l="l" t="t" r="r" b="b"/>
              <a:pathLst>
                <a:path w="9046845" h="414654">
                  <a:moveTo>
                    <a:pt x="0" y="414527"/>
                  </a:moveTo>
                  <a:lnTo>
                    <a:pt x="9046464" y="414527"/>
                  </a:lnTo>
                  <a:lnTo>
                    <a:pt x="9046464" y="0"/>
                  </a:lnTo>
                  <a:lnTo>
                    <a:pt x="0" y="0"/>
                  </a:lnTo>
                  <a:lnTo>
                    <a:pt x="0" y="414527"/>
                  </a:lnTo>
                  <a:close/>
                </a:path>
              </a:pathLst>
            </a:custGeom>
            <a:ln w="9144">
              <a:solidFill>
                <a:srgbClr val="000000"/>
              </a:solidFill>
            </a:ln>
          </p:spPr>
          <p:txBody>
            <a:bodyPr wrap="square" lIns="0" tIns="0" rIns="0" bIns="0" rtlCol="0"/>
            <a:lstStyle/>
            <a:p>
              <a:endParaRPr/>
            </a:p>
          </p:txBody>
        </p:sp>
      </p:grpSp>
      <p:sp>
        <p:nvSpPr>
          <p:cNvPr id="13" name="object 19">
            <a:extLst>
              <a:ext uri="{FF2B5EF4-FFF2-40B4-BE49-F238E27FC236}">
                <a16:creationId xmlns:a16="http://schemas.microsoft.com/office/drawing/2014/main" id="{4AE5470D-5E2B-2C47-AD19-857EF7A9B737}"/>
              </a:ext>
            </a:extLst>
          </p:cNvPr>
          <p:cNvSpPr txBox="1"/>
          <p:nvPr/>
        </p:nvSpPr>
        <p:spPr>
          <a:xfrm>
            <a:off x="2140946" y="6381328"/>
            <a:ext cx="4653915" cy="351378"/>
          </a:xfrm>
          <a:prstGeom prst="rect">
            <a:avLst/>
          </a:prstGeom>
        </p:spPr>
        <p:txBody>
          <a:bodyPr vert="horz" wrap="square" lIns="0" tIns="12700" rIns="0" bIns="0" rtlCol="0">
            <a:spAutoFit/>
          </a:bodyPr>
          <a:lstStyle/>
          <a:p>
            <a:pPr marL="12700" algn="ctr">
              <a:lnSpc>
                <a:spcPct val="100000"/>
              </a:lnSpc>
              <a:spcBef>
                <a:spcPts val="100"/>
              </a:spcBef>
            </a:pPr>
            <a:r>
              <a:rPr sz="2200" spc="-5" dirty="0">
                <a:solidFill>
                  <a:srgbClr val="FFFFFF"/>
                </a:solidFill>
                <a:latin typeface="Times New Roman"/>
                <a:cs typeface="Times New Roman"/>
              </a:rPr>
              <a:t>Department</a:t>
            </a:r>
            <a:r>
              <a:rPr sz="2200" spc="30" dirty="0">
                <a:solidFill>
                  <a:srgbClr val="FFFFFF"/>
                </a:solidFill>
                <a:latin typeface="Times New Roman"/>
                <a:cs typeface="Times New Roman"/>
              </a:rPr>
              <a:t> </a:t>
            </a:r>
            <a:r>
              <a:rPr sz="2200" spc="5" dirty="0">
                <a:solidFill>
                  <a:srgbClr val="FFFFFF"/>
                </a:solidFill>
                <a:latin typeface="Times New Roman"/>
                <a:cs typeface="Times New Roman"/>
              </a:rPr>
              <a:t>of</a:t>
            </a:r>
            <a:r>
              <a:rPr lang="en-US" sz="2200" spc="5" dirty="0">
                <a:solidFill>
                  <a:srgbClr val="FFFFFF"/>
                </a:solidFill>
                <a:latin typeface="Times New Roman"/>
                <a:cs typeface="Times New Roman"/>
              </a:rPr>
              <a:t> CSE- Data Science</a:t>
            </a:r>
            <a:endParaRPr sz="2200" dirty="0">
              <a:latin typeface="Times New Roman"/>
              <a:cs typeface="Times New Roman"/>
            </a:endParaRPr>
          </a:p>
        </p:txBody>
      </p:sp>
      <p:sp>
        <p:nvSpPr>
          <p:cNvPr id="2" name="Title 1">
            <a:extLst>
              <a:ext uri="{FF2B5EF4-FFF2-40B4-BE49-F238E27FC236}">
                <a16:creationId xmlns:a16="http://schemas.microsoft.com/office/drawing/2014/main" id="{789E9E73-B67C-830C-A336-D34384876CFB}"/>
              </a:ext>
            </a:extLst>
          </p:cNvPr>
          <p:cNvSpPr>
            <a:spLocks noGrp="1"/>
          </p:cNvSpPr>
          <p:nvPr>
            <p:ph type="title"/>
          </p:nvPr>
        </p:nvSpPr>
        <p:spPr>
          <a:xfrm>
            <a:off x="0" y="789814"/>
            <a:ext cx="8229600" cy="457199"/>
          </a:xfrm>
        </p:spPr>
        <p:txBody>
          <a:bodyPr>
            <a:normAutofit/>
          </a:bodyPr>
          <a:lstStyle/>
          <a:p>
            <a:pPr algn="l"/>
            <a:r>
              <a:rPr lang="en-IN" sz="2000" b="1" i="0" u="none" strike="noStrike" baseline="0" dirty="0">
                <a:solidFill>
                  <a:srgbClr val="C00000"/>
                </a:solidFill>
              </a:rPr>
              <a:t>Traditional Business Intelligence (Bi) Versus Big Data</a:t>
            </a:r>
            <a:endParaRPr lang="en-US" sz="2000" b="1" dirty="0">
              <a:solidFill>
                <a:srgbClr val="C00000"/>
              </a:solidFill>
            </a:endParaRPr>
          </a:p>
        </p:txBody>
      </p:sp>
      <p:sp>
        <p:nvSpPr>
          <p:cNvPr id="9" name="Content Placeholder 8">
            <a:extLst>
              <a:ext uri="{FF2B5EF4-FFF2-40B4-BE49-F238E27FC236}">
                <a16:creationId xmlns:a16="http://schemas.microsoft.com/office/drawing/2014/main" id="{1F370B58-4AC4-229C-E655-DFB335310A53}"/>
              </a:ext>
            </a:extLst>
          </p:cNvPr>
          <p:cNvSpPr>
            <a:spLocks noGrp="1"/>
          </p:cNvSpPr>
          <p:nvPr>
            <p:ph idx="1"/>
          </p:nvPr>
        </p:nvSpPr>
        <p:spPr>
          <a:xfrm>
            <a:off x="179511" y="1302690"/>
            <a:ext cx="8871905" cy="4823473"/>
          </a:xfrm>
        </p:spPr>
        <p:txBody>
          <a:bodyPr>
            <a:normAutofit fontScale="92500" lnSpcReduction="10000"/>
          </a:bodyPr>
          <a:lstStyle/>
          <a:p>
            <a:pPr marL="342900" indent="-342900" algn="just">
              <a:lnSpc>
                <a:spcPct val="150000"/>
              </a:lnSpc>
              <a:spcBef>
                <a:spcPts val="0"/>
              </a:spcBef>
              <a:buAutoNum type="arabicPeriod"/>
            </a:pPr>
            <a:r>
              <a:rPr lang="en-US" sz="2400" dirty="0"/>
              <a:t>In traditional BI environment, all the enterprise’s data is housed in a central server whereas in a big data environment data resides in a distributed file system. The distributed file system scales by scaling in or out horizontally as compared to typical database server that scales vertically.</a:t>
            </a:r>
          </a:p>
          <a:p>
            <a:pPr marL="342900" indent="-342900" algn="just">
              <a:lnSpc>
                <a:spcPct val="150000"/>
              </a:lnSpc>
              <a:spcBef>
                <a:spcPts val="0"/>
              </a:spcBef>
              <a:buAutoNum type="arabicPeriod"/>
            </a:pPr>
            <a:r>
              <a:rPr lang="en-US" sz="2400" dirty="0"/>
              <a:t>In traditional BI, data is generally analyzed in an offline mode whereas in big data, it is analyzed in both real time as well as in offline mode.</a:t>
            </a:r>
          </a:p>
          <a:p>
            <a:pPr marL="342900" indent="-342900" algn="just">
              <a:lnSpc>
                <a:spcPct val="150000"/>
              </a:lnSpc>
              <a:spcBef>
                <a:spcPts val="0"/>
              </a:spcBef>
              <a:buAutoNum type="arabicPeriod"/>
            </a:pPr>
            <a:r>
              <a:rPr lang="en-US" sz="2400" dirty="0"/>
              <a:t>Traditional BI is about structured data and it is here that data is taken to processing functions whereas big data is about variety and here the processing functions are taken to the data.</a:t>
            </a:r>
          </a:p>
          <a:p>
            <a:endParaRPr lang="en-US" dirty="0"/>
          </a:p>
        </p:txBody>
      </p:sp>
    </p:spTree>
    <p:extLst>
      <p:ext uri="{BB962C8B-B14F-4D97-AF65-F5344CB8AC3E}">
        <p14:creationId xmlns:p14="http://schemas.microsoft.com/office/powerpoint/2010/main" val="53760027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F16759-0D41-FE6D-82F7-14480B145F06}"/>
            </a:ext>
          </a:extLst>
        </p:cNvPr>
        <p:cNvGrpSpPr/>
        <p:nvPr/>
      </p:nvGrpSpPr>
      <p:grpSpPr>
        <a:xfrm>
          <a:off x="0" y="0"/>
          <a:ext cx="0" cy="0"/>
          <a:chOff x="0" y="0"/>
          <a:chExt cx="0" cy="0"/>
        </a:xfrm>
      </p:grpSpPr>
      <p:pic>
        <p:nvPicPr>
          <p:cNvPr id="4" name="object 15">
            <a:extLst>
              <a:ext uri="{FF2B5EF4-FFF2-40B4-BE49-F238E27FC236}">
                <a16:creationId xmlns:a16="http://schemas.microsoft.com/office/drawing/2014/main" id="{2E42F25E-D995-D2AE-141C-159B95C02E1A}"/>
              </a:ext>
            </a:extLst>
          </p:cNvPr>
          <p:cNvPicPr/>
          <p:nvPr/>
        </p:nvPicPr>
        <p:blipFill>
          <a:blip r:embed="rId2" cstate="print"/>
          <a:stretch>
            <a:fillRect/>
          </a:stretch>
        </p:blipFill>
        <p:spPr>
          <a:xfrm>
            <a:off x="4572" y="81866"/>
            <a:ext cx="2324441" cy="652271"/>
          </a:xfrm>
          <a:prstGeom prst="rect">
            <a:avLst/>
          </a:prstGeom>
        </p:spPr>
      </p:pic>
      <p:grpSp>
        <p:nvGrpSpPr>
          <p:cNvPr id="5" name="Group 11">
            <a:extLst>
              <a:ext uri="{FF2B5EF4-FFF2-40B4-BE49-F238E27FC236}">
                <a16:creationId xmlns:a16="http://schemas.microsoft.com/office/drawing/2014/main" id="{9300B5F1-C83B-4F97-0C43-1C779AFDD18E}"/>
              </a:ext>
            </a:extLst>
          </p:cNvPr>
          <p:cNvGrpSpPr>
            <a:grpSpLocks/>
          </p:cNvGrpSpPr>
          <p:nvPr/>
        </p:nvGrpSpPr>
        <p:grpSpPr bwMode="auto">
          <a:xfrm>
            <a:off x="6470725" y="99863"/>
            <a:ext cx="1183803" cy="787736"/>
            <a:chOff x="0" y="0"/>
            <a:chExt cx="1110192" cy="778933"/>
          </a:xfrm>
        </p:grpSpPr>
        <p:pic>
          <p:nvPicPr>
            <p:cNvPr id="6" name="Picture 2">
              <a:extLst>
                <a:ext uri="{FF2B5EF4-FFF2-40B4-BE49-F238E27FC236}">
                  <a16:creationId xmlns:a16="http://schemas.microsoft.com/office/drawing/2014/main" id="{D3CFB73B-C723-57D7-673E-FFBD1250069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110192" cy="7789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3" descr="aja-uk_iso-9001_2015">
              <a:extLst>
                <a:ext uri="{FF2B5EF4-FFF2-40B4-BE49-F238E27FC236}">
                  <a16:creationId xmlns:a16="http://schemas.microsoft.com/office/drawing/2014/main" id="{5BA7D335-7764-5028-7BEC-ABFFB8C445B7}"/>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l="49130" t="2490"/>
            <a:stretch>
              <a:fillRect/>
            </a:stretch>
          </p:blipFill>
          <p:spPr bwMode="auto">
            <a:xfrm>
              <a:off x="95250" y="116417"/>
              <a:ext cx="360527" cy="499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029" name="Picture 1">
            <a:extLst>
              <a:ext uri="{FF2B5EF4-FFF2-40B4-BE49-F238E27FC236}">
                <a16:creationId xmlns:a16="http://schemas.microsoft.com/office/drawing/2014/main" id="{8BBDB46F-4C32-F51C-9606-2F87C6BDDF9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12020" y="127100"/>
            <a:ext cx="936104" cy="791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0" name="Picture 6" descr="CSE Data science logo-01">
            <a:extLst>
              <a:ext uri="{FF2B5EF4-FFF2-40B4-BE49-F238E27FC236}">
                <a16:creationId xmlns:a16="http://schemas.microsoft.com/office/drawing/2014/main" id="{2A887541-29E1-6BE8-EDCA-DAACB9ABEE8E}"/>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812360" y="56804"/>
            <a:ext cx="792088" cy="792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0" name="object 16">
            <a:extLst>
              <a:ext uri="{FF2B5EF4-FFF2-40B4-BE49-F238E27FC236}">
                <a16:creationId xmlns:a16="http://schemas.microsoft.com/office/drawing/2014/main" id="{796F4116-66A7-8919-D75B-D35C0EB173FD}"/>
              </a:ext>
            </a:extLst>
          </p:cNvPr>
          <p:cNvGrpSpPr/>
          <p:nvPr/>
        </p:nvGrpSpPr>
        <p:grpSpPr>
          <a:xfrm>
            <a:off x="0" y="6301834"/>
            <a:ext cx="9055735" cy="424180"/>
            <a:chOff x="82296" y="6440423"/>
            <a:chExt cx="9055735" cy="424180"/>
          </a:xfrm>
        </p:grpSpPr>
        <p:sp>
          <p:nvSpPr>
            <p:cNvPr id="11" name="object 17">
              <a:extLst>
                <a:ext uri="{FF2B5EF4-FFF2-40B4-BE49-F238E27FC236}">
                  <a16:creationId xmlns:a16="http://schemas.microsoft.com/office/drawing/2014/main" id="{8EBA5965-7B16-CB54-0964-5FCB2CA188D4}"/>
                </a:ext>
              </a:extLst>
            </p:cNvPr>
            <p:cNvSpPr/>
            <p:nvPr/>
          </p:nvSpPr>
          <p:spPr>
            <a:xfrm>
              <a:off x="86868" y="6444995"/>
              <a:ext cx="9046845" cy="414655"/>
            </a:xfrm>
            <a:custGeom>
              <a:avLst/>
              <a:gdLst/>
              <a:ahLst/>
              <a:cxnLst/>
              <a:rect l="l" t="t" r="r" b="b"/>
              <a:pathLst>
                <a:path w="9046845" h="414654">
                  <a:moveTo>
                    <a:pt x="9046464" y="0"/>
                  </a:moveTo>
                  <a:lnTo>
                    <a:pt x="0" y="0"/>
                  </a:lnTo>
                  <a:lnTo>
                    <a:pt x="0" y="414527"/>
                  </a:lnTo>
                  <a:lnTo>
                    <a:pt x="9046464" y="414527"/>
                  </a:lnTo>
                  <a:lnTo>
                    <a:pt x="9046464" y="0"/>
                  </a:lnTo>
                  <a:close/>
                </a:path>
              </a:pathLst>
            </a:custGeom>
            <a:solidFill>
              <a:srgbClr val="001F5F"/>
            </a:solidFill>
          </p:spPr>
          <p:txBody>
            <a:bodyPr wrap="square" lIns="0" tIns="0" rIns="0" bIns="0" rtlCol="0"/>
            <a:lstStyle/>
            <a:p>
              <a:endParaRPr/>
            </a:p>
          </p:txBody>
        </p:sp>
        <p:sp>
          <p:nvSpPr>
            <p:cNvPr id="12" name="object 18">
              <a:extLst>
                <a:ext uri="{FF2B5EF4-FFF2-40B4-BE49-F238E27FC236}">
                  <a16:creationId xmlns:a16="http://schemas.microsoft.com/office/drawing/2014/main" id="{C155C6BE-A308-C23B-5C5E-6A0DC5A4577E}"/>
                </a:ext>
              </a:extLst>
            </p:cNvPr>
            <p:cNvSpPr/>
            <p:nvPr/>
          </p:nvSpPr>
          <p:spPr>
            <a:xfrm>
              <a:off x="86868" y="6444995"/>
              <a:ext cx="9046845" cy="414655"/>
            </a:xfrm>
            <a:custGeom>
              <a:avLst/>
              <a:gdLst/>
              <a:ahLst/>
              <a:cxnLst/>
              <a:rect l="l" t="t" r="r" b="b"/>
              <a:pathLst>
                <a:path w="9046845" h="414654">
                  <a:moveTo>
                    <a:pt x="0" y="414527"/>
                  </a:moveTo>
                  <a:lnTo>
                    <a:pt x="9046464" y="414527"/>
                  </a:lnTo>
                  <a:lnTo>
                    <a:pt x="9046464" y="0"/>
                  </a:lnTo>
                  <a:lnTo>
                    <a:pt x="0" y="0"/>
                  </a:lnTo>
                  <a:lnTo>
                    <a:pt x="0" y="414527"/>
                  </a:lnTo>
                  <a:close/>
                </a:path>
              </a:pathLst>
            </a:custGeom>
            <a:ln w="9144">
              <a:solidFill>
                <a:srgbClr val="000000"/>
              </a:solidFill>
            </a:ln>
          </p:spPr>
          <p:txBody>
            <a:bodyPr wrap="square" lIns="0" tIns="0" rIns="0" bIns="0" rtlCol="0"/>
            <a:lstStyle/>
            <a:p>
              <a:endParaRPr/>
            </a:p>
          </p:txBody>
        </p:sp>
      </p:grpSp>
      <p:sp>
        <p:nvSpPr>
          <p:cNvPr id="13" name="object 19">
            <a:extLst>
              <a:ext uri="{FF2B5EF4-FFF2-40B4-BE49-F238E27FC236}">
                <a16:creationId xmlns:a16="http://schemas.microsoft.com/office/drawing/2014/main" id="{2571792F-495E-8024-A38C-33608EB53A04}"/>
              </a:ext>
            </a:extLst>
          </p:cNvPr>
          <p:cNvSpPr txBox="1"/>
          <p:nvPr/>
        </p:nvSpPr>
        <p:spPr>
          <a:xfrm>
            <a:off x="2140946" y="6381328"/>
            <a:ext cx="4653915" cy="351378"/>
          </a:xfrm>
          <a:prstGeom prst="rect">
            <a:avLst/>
          </a:prstGeom>
        </p:spPr>
        <p:txBody>
          <a:bodyPr vert="horz" wrap="square" lIns="0" tIns="12700" rIns="0" bIns="0" rtlCol="0">
            <a:spAutoFit/>
          </a:bodyPr>
          <a:lstStyle/>
          <a:p>
            <a:pPr marL="12700" algn="ctr">
              <a:lnSpc>
                <a:spcPct val="100000"/>
              </a:lnSpc>
              <a:spcBef>
                <a:spcPts val="100"/>
              </a:spcBef>
            </a:pPr>
            <a:r>
              <a:rPr sz="2200" spc="-5" dirty="0">
                <a:solidFill>
                  <a:srgbClr val="FFFFFF"/>
                </a:solidFill>
                <a:latin typeface="Times New Roman"/>
                <a:cs typeface="Times New Roman"/>
              </a:rPr>
              <a:t>Department</a:t>
            </a:r>
            <a:r>
              <a:rPr sz="2200" spc="30" dirty="0">
                <a:solidFill>
                  <a:srgbClr val="FFFFFF"/>
                </a:solidFill>
                <a:latin typeface="Times New Roman"/>
                <a:cs typeface="Times New Roman"/>
              </a:rPr>
              <a:t> </a:t>
            </a:r>
            <a:r>
              <a:rPr sz="2200" spc="5" dirty="0">
                <a:solidFill>
                  <a:srgbClr val="FFFFFF"/>
                </a:solidFill>
                <a:latin typeface="Times New Roman"/>
                <a:cs typeface="Times New Roman"/>
              </a:rPr>
              <a:t>of</a:t>
            </a:r>
            <a:r>
              <a:rPr lang="en-US" sz="2200" spc="5" dirty="0">
                <a:solidFill>
                  <a:srgbClr val="FFFFFF"/>
                </a:solidFill>
                <a:latin typeface="Times New Roman"/>
                <a:cs typeface="Times New Roman"/>
              </a:rPr>
              <a:t> CSE- Data Science</a:t>
            </a:r>
            <a:endParaRPr sz="2200" dirty="0">
              <a:latin typeface="Times New Roman"/>
              <a:cs typeface="Times New Roman"/>
            </a:endParaRPr>
          </a:p>
        </p:txBody>
      </p:sp>
      <p:sp>
        <p:nvSpPr>
          <p:cNvPr id="2" name="Title 1">
            <a:extLst>
              <a:ext uri="{FF2B5EF4-FFF2-40B4-BE49-F238E27FC236}">
                <a16:creationId xmlns:a16="http://schemas.microsoft.com/office/drawing/2014/main" id="{ACD9963A-31F4-416C-B362-3745FD1A4E17}"/>
              </a:ext>
            </a:extLst>
          </p:cNvPr>
          <p:cNvSpPr>
            <a:spLocks noGrp="1"/>
          </p:cNvSpPr>
          <p:nvPr>
            <p:ph type="title"/>
          </p:nvPr>
        </p:nvSpPr>
        <p:spPr>
          <a:xfrm>
            <a:off x="-21196" y="694640"/>
            <a:ext cx="8229600" cy="628623"/>
          </a:xfrm>
        </p:spPr>
        <p:txBody>
          <a:bodyPr>
            <a:normAutofit/>
          </a:bodyPr>
          <a:lstStyle/>
          <a:p>
            <a:pPr algn="l"/>
            <a:r>
              <a:rPr lang="en-IN" sz="2000" b="1" dirty="0">
                <a:solidFill>
                  <a:srgbClr val="C00000"/>
                </a:solidFill>
              </a:rPr>
              <a:t>A</a:t>
            </a:r>
            <a:r>
              <a:rPr lang="en-IN" sz="2000" b="1" spc="-170" dirty="0">
                <a:solidFill>
                  <a:srgbClr val="C00000"/>
                </a:solidFill>
              </a:rPr>
              <a:t> </a:t>
            </a:r>
            <a:r>
              <a:rPr lang="en-IN" sz="2000" b="1" spc="-190" dirty="0">
                <a:solidFill>
                  <a:srgbClr val="C00000"/>
                </a:solidFill>
              </a:rPr>
              <a:t>T</a:t>
            </a:r>
            <a:r>
              <a:rPr lang="en-IN" sz="2000" b="1" spc="-5" dirty="0">
                <a:solidFill>
                  <a:srgbClr val="C00000"/>
                </a:solidFill>
              </a:rPr>
              <a:t>yp</a:t>
            </a:r>
            <a:r>
              <a:rPr lang="en-IN" sz="2000" b="1" dirty="0">
                <a:solidFill>
                  <a:srgbClr val="C00000"/>
                </a:solidFill>
              </a:rPr>
              <a:t>i</a:t>
            </a:r>
            <a:r>
              <a:rPr lang="en-IN" sz="2000" b="1" spc="-5" dirty="0">
                <a:solidFill>
                  <a:srgbClr val="C00000"/>
                </a:solidFill>
              </a:rPr>
              <a:t>cal</a:t>
            </a:r>
            <a:r>
              <a:rPr lang="en-IN" sz="2000" b="1" spc="-30" dirty="0">
                <a:solidFill>
                  <a:srgbClr val="C00000"/>
                </a:solidFill>
              </a:rPr>
              <a:t> </a:t>
            </a:r>
            <a:r>
              <a:rPr lang="en-IN" sz="2000" b="1" spc="-5" dirty="0">
                <a:solidFill>
                  <a:srgbClr val="C00000"/>
                </a:solidFill>
              </a:rPr>
              <a:t>D</a:t>
            </a:r>
            <a:r>
              <a:rPr lang="en-IN" sz="2000" b="1" dirty="0">
                <a:solidFill>
                  <a:srgbClr val="C00000"/>
                </a:solidFill>
              </a:rPr>
              <a:t>a</a:t>
            </a:r>
            <a:r>
              <a:rPr lang="en-IN" sz="2000" b="1" spc="-5" dirty="0">
                <a:solidFill>
                  <a:srgbClr val="C00000"/>
                </a:solidFill>
              </a:rPr>
              <a:t>t</a:t>
            </a:r>
            <a:r>
              <a:rPr lang="en-IN" sz="2000" b="1" dirty="0">
                <a:solidFill>
                  <a:srgbClr val="C00000"/>
                </a:solidFill>
              </a:rPr>
              <a:t>a</a:t>
            </a:r>
            <a:r>
              <a:rPr lang="en-IN" sz="2000" b="1" spc="-25" dirty="0">
                <a:solidFill>
                  <a:srgbClr val="C00000"/>
                </a:solidFill>
              </a:rPr>
              <a:t> </a:t>
            </a:r>
            <a:r>
              <a:rPr lang="en-IN" sz="2000" b="1" spc="-85" dirty="0">
                <a:solidFill>
                  <a:srgbClr val="C00000"/>
                </a:solidFill>
              </a:rPr>
              <a:t>W</a:t>
            </a:r>
            <a:r>
              <a:rPr lang="en-IN" sz="2000" b="1" spc="-5" dirty="0">
                <a:solidFill>
                  <a:srgbClr val="C00000"/>
                </a:solidFill>
              </a:rPr>
              <a:t>arehouse</a:t>
            </a:r>
            <a:r>
              <a:rPr lang="en-IN" sz="2000" b="1" spc="-10" dirty="0">
                <a:solidFill>
                  <a:srgbClr val="C00000"/>
                </a:solidFill>
              </a:rPr>
              <a:t> </a:t>
            </a:r>
            <a:r>
              <a:rPr lang="en-IN" sz="2000" b="1" dirty="0">
                <a:solidFill>
                  <a:srgbClr val="C00000"/>
                </a:solidFill>
              </a:rPr>
              <a:t>En</a:t>
            </a:r>
            <a:r>
              <a:rPr lang="en-IN" sz="2000" b="1" spc="60" dirty="0">
                <a:solidFill>
                  <a:srgbClr val="C00000"/>
                </a:solidFill>
              </a:rPr>
              <a:t>v</a:t>
            </a:r>
            <a:r>
              <a:rPr lang="en-IN" sz="2000" b="1" spc="-5" dirty="0">
                <a:solidFill>
                  <a:srgbClr val="C00000"/>
                </a:solidFill>
              </a:rPr>
              <a:t>ironment</a:t>
            </a:r>
            <a:endParaRPr lang="en-US" sz="2000" b="1" dirty="0">
              <a:solidFill>
                <a:srgbClr val="C00000"/>
              </a:solidFill>
            </a:endParaRPr>
          </a:p>
        </p:txBody>
      </p:sp>
      <p:pic>
        <p:nvPicPr>
          <p:cNvPr id="15" name="Content Placeholder 14">
            <a:extLst>
              <a:ext uri="{FF2B5EF4-FFF2-40B4-BE49-F238E27FC236}">
                <a16:creationId xmlns:a16="http://schemas.microsoft.com/office/drawing/2014/main" id="{4865E35C-606F-7D9E-886B-BD56815D0ACB}"/>
              </a:ext>
            </a:extLst>
          </p:cNvPr>
          <p:cNvPicPr>
            <a:picLocks noGrp="1" noChangeAspect="1"/>
          </p:cNvPicPr>
          <p:nvPr>
            <p:ph idx="1"/>
          </p:nvPr>
        </p:nvPicPr>
        <p:blipFill>
          <a:blip r:embed="rId7"/>
          <a:stretch>
            <a:fillRect/>
          </a:stretch>
        </p:blipFill>
        <p:spPr>
          <a:xfrm>
            <a:off x="1200328" y="1800307"/>
            <a:ext cx="6105525" cy="3028950"/>
          </a:xfrm>
        </p:spPr>
      </p:pic>
    </p:spTree>
    <p:extLst>
      <p:ext uri="{BB962C8B-B14F-4D97-AF65-F5344CB8AC3E}">
        <p14:creationId xmlns:p14="http://schemas.microsoft.com/office/powerpoint/2010/main" val="114551509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868A97-9C6B-3275-0EC9-51D08A863E90}"/>
            </a:ext>
          </a:extLst>
        </p:cNvPr>
        <p:cNvGrpSpPr/>
        <p:nvPr/>
      </p:nvGrpSpPr>
      <p:grpSpPr>
        <a:xfrm>
          <a:off x="0" y="0"/>
          <a:ext cx="0" cy="0"/>
          <a:chOff x="0" y="0"/>
          <a:chExt cx="0" cy="0"/>
        </a:xfrm>
      </p:grpSpPr>
      <p:pic>
        <p:nvPicPr>
          <p:cNvPr id="4" name="object 15">
            <a:extLst>
              <a:ext uri="{FF2B5EF4-FFF2-40B4-BE49-F238E27FC236}">
                <a16:creationId xmlns:a16="http://schemas.microsoft.com/office/drawing/2014/main" id="{C4DE0223-DC81-48D2-F00B-14FE9B785703}"/>
              </a:ext>
            </a:extLst>
          </p:cNvPr>
          <p:cNvPicPr/>
          <p:nvPr/>
        </p:nvPicPr>
        <p:blipFill>
          <a:blip r:embed="rId2" cstate="print"/>
          <a:stretch>
            <a:fillRect/>
          </a:stretch>
        </p:blipFill>
        <p:spPr>
          <a:xfrm>
            <a:off x="4572" y="81866"/>
            <a:ext cx="2324441" cy="652271"/>
          </a:xfrm>
          <a:prstGeom prst="rect">
            <a:avLst/>
          </a:prstGeom>
        </p:spPr>
      </p:pic>
      <p:grpSp>
        <p:nvGrpSpPr>
          <p:cNvPr id="5" name="Group 11">
            <a:extLst>
              <a:ext uri="{FF2B5EF4-FFF2-40B4-BE49-F238E27FC236}">
                <a16:creationId xmlns:a16="http://schemas.microsoft.com/office/drawing/2014/main" id="{E4E78773-71B9-1620-7570-ACA85A404074}"/>
              </a:ext>
            </a:extLst>
          </p:cNvPr>
          <p:cNvGrpSpPr>
            <a:grpSpLocks/>
          </p:cNvGrpSpPr>
          <p:nvPr/>
        </p:nvGrpSpPr>
        <p:grpSpPr bwMode="auto">
          <a:xfrm>
            <a:off x="6470725" y="99863"/>
            <a:ext cx="1183803" cy="787736"/>
            <a:chOff x="0" y="0"/>
            <a:chExt cx="1110192" cy="778933"/>
          </a:xfrm>
        </p:grpSpPr>
        <p:pic>
          <p:nvPicPr>
            <p:cNvPr id="6" name="Picture 2">
              <a:extLst>
                <a:ext uri="{FF2B5EF4-FFF2-40B4-BE49-F238E27FC236}">
                  <a16:creationId xmlns:a16="http://schemas.microsoft.com/office/drawing/2014/main" id="{A1556473-15AF-1C2C-9946-BC04E26D337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110192" cy="7789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3" descr="aja-uk_iso-9001_2015">
              <a:extLst>
                <a:ext uri="{FF2B5EF4-FFF2-40B4-BE49-F238E27FC236}">
                  <a16:creationId xmlns:a16="http://schemas.microsoft.com/office/drawing/2014/main" id="{14CAD588-6631-2CE9-061C-2BE25F050F00}"/>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l="49130" t="2490"/>
            <a:stretch>
              <a:fillRect/>
            </a:stretch>
          </p:blipFill>
          <p:spPr bwMode="auto">
            <a:xfrm>
              <a:off x="95250" y="116417"/>
              <a:ext cx="360527" cy="499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029" name="Picture 1">
            <a:extLst>
              <a:ext uri="{FF2B5EF4-FFF2-40B4-BE49-F238E27FC236}">
                <a16:creationId xmlns:a16="http://schemas.microsoft.com/office/drawing/2014/main" id="{E556FA86-5EC7-5E3C-5F80-C0445126A28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12020" y="127100"/>
            <a:ext cx="936104" cy="791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0" name="Picture 6" descr="CSE Data science logo-01">
            <a:extLst>
              <a:ext uri="{FF2B5EF4-FFF2-40B4-BE49-F238E27FC236}">
                <a16:creationId xmlns:a16="http://schemas.microsoft.com/office/drawing/2014/main" id="{0CA84E58-C3EE-3E53-DEE2-319A2766E96C}"/>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812360" y="56804"/>
            <a:ext cx="792088" cy="792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0" name="object 16">
            <a:extLst>
              <a:ext uri="{FF2B5EF4-FFF2-40B4-BE49-F238E27FC236}">
                <a16:creationId xmlns:a16="http://schemas.microsoft.com/office/drawing/2014/main" id="{0D77AD38-81F4-E134-8A61-2ED51996F7AD}"/>
              </a:ext>
            </a:extLst>
          </p:cNvPr>
          <p:cNvGrpSpPr/>
          <p:nvPr/>
        </p:nvGrpSpPr>
        <p:grpSpPr>
          <a:xfrm>
            <a:off x="0" y="6301834"/>
            <a:ext cx="9055735" cy="424180"/>
            <a:chOff x="82296" y="6440423"/>
            <a:chExt cx="9055735" cy="424180"/>
          </a:xfrm>
        </p:grpSpPr>
        <p:sp>
          <p:nvSpPr>
            <p:cNvPr id="11" name="object 17">
              <a:extLst>
                <a:ext uri="{FF2B5EF4-FFF2-40B4-BE49-F238E27FC236}">
                  <a16:creationId xmlns:a16="http://schemas.microsoft.com/office/drawing/2014/main" id="{F1931E52-ED5E-EFC8-C32B-63EEBBA400C6}"/>
                </a:ext>
              </a:extLst>
            </p:cNvPr>
            <p:cNvSpPr/>
            <p:nvPr/>
          </p:nvSpPr>
          <p:spPr>
            <a:xfrm>
              <a:off x="86868" y="6444995"/>
              <a:ext cx="9046845" cy="414655"/>
            </a:xfrm>
            <a:custGeom>
              <a:avLst/>
              <a:gdLst/>
              <a:ahLst/>
              <a:cxnLst/>
              <a:rect l="l" t="t" r="r" b="b"/>
              <a:pathLst>
                <a:path w="9046845" h="414654">
                  <a:moveTo>
                    <a:pt x="9046464" y="0"/>
                  </a:moveTo>
                  <a:lnTo>
                    <a:pt x="0" y="0"/>
                  </a:lnTo>
                  <a:lnTo>
                    <a:pt x="0" y="414527"/>
                  </a:lnTo>
                  <a:lnTo>
                    <a:pt x="9046464" y="414527"/>
                  </a:lnTo>
                  <a:lnTo>
                    <a:pt x="9046464" y="0"/>
                  </a:lnTo>
                  <a:close/>
                </a:path>
              </a:pathLst>
            </a:custGeom>
            <a:solidFill>
              <a:srgbClr val="001F5F"/>
            </a:solidFill>
          </p:spPr>
          <p:txBody>
            <a:bodyPr wrap="square" lIns="0" tIns="0" rIns="0" bIns="0" rtlCol="0"/>
            <a:lstStyle/>
            <a:p>
              <a:endParaRPr/>
            </a:p>
          </p:txBody>
        </p:sp>
        <p:sp>
          <p:nvSpPr>
            <p:cNvPr id="12" name="object 18">
              <a:extLst>
                <a:ext uri="{FF2B5EF4-FFF2-40B4-BE49-F238E27FC236}">
                  <a16:creationId xmlns:a16="http://schemas.microsoft.com/office/drawing/2014/main" id="{D66A8CD7-E4A0-E5DA-AB50-2B762CC88E4D}"/>
                </a:ext>
              </a:extLst>
            </p:cNvPr>
            <p:cNvSpPr/>
            <p:nvPr/>
          </p:nvSpPr>
          <p:spPr>
            <a:xfrm>
              <a:off x="86868" y="6444995"/>
              <a:ext cx="9046845" cy="414655"/>
            </a:xfrm>
            <a:custGeom>
              <a:avLst/>
              <a:gdLst/>
              <a:ahLst/>
              <a:cxnLst/>
              <a:rect l="l" t="t" r="r" b="b"/>
              <a:pathLst>
                <a:path w="9046845" h="414654">
                  <a:moveTo>
                    <a:pt x="0" y="414527"/>
                  </a:moveTo>
                  <a:lnTo>
                    <a:pt x="9046464" y="414527"/>
                  </a:lnTo>
                  <a:lnTo>
                    <a:pt x="9046464" y="0"/>
                  </a:lnTo>
                  <a:lnTo>
                    <a:pt x="0" y="0"/>
                  </a:lnTo>
                  <a:lnTo>
                    <a:pt x="0" y="414527"/>
                  </a:lnTo>
                  <a:close/>
                </a:path>
              </a:pathLst>
            </a:custGeom>
            <a:ln w="9144">
              <a:solidFill>
                <a:srgbClr val="000000"/>
              </a:solidFill>
            </a:ln>
          </p:spPr>
          <p:txBody>
            <a:bodyPr wrap="square" lIns="0" tIns="0" rIns="0" bIns="0" rtlCol="0"/>
            <a:lstStyle/>
            <a:p>
              <a:endParaRPr/>
            </a:p>
          </p:txBody>
        </p:sp>
      </p:grpSp>
      <p:sp>
        <p:nvSpPr>
          <p:cNvPr id="13" name="object 19">
            <a:extLst>
              <a:ext uri="{FF2B5EF4-FFF2-40B4-BE49-F238E27FC236}">
                <a16:creationId xmlns:a16="http://schemas.microsoft.com/office/drawing/2014/main" id="{9FBFA7B7-24A9-BEE5-AB61-D92F4E756B2F}"/>
              </a:ext>
            </a:extLst>
          </p:cNvPr>
          <p:cNvSpPr txBox="1"/>
          <p:nvPr/>
        </p:nvSpPr>
        <p:spPr>
          <a:xfrm>
            <a:off x="2140946" y="6381328"/>
            <a:ext cx="4653915" cy="351378"/>
          </a:xfrm>
          <a:prstGeom prst="rect">
            <a:avLst/>
          </a:prstGeom>
        </p:spPr>
        <p:txBody>
          <a:bodyPr vert="horz" wrap="square" lIns="0" tIns="12700" rIns="0" bIns="0" rtlCol="0">
            <a:spAutoFit/>
          </a:bodyPr>
          <a:lstStyle/>
          <a:p>
            <a:pPr marL="12700" algn="ctr">
              <a:lnSpc>
                <a:spcPct val="100000"/>
              </a:lnSpc>
              <a:spcBef>
                <a:spcPts val="100"/>
              </a:spcBef>
            </a:pPr>
            <a:r>
              <a:rPr sz="2200" spc="-5" dirty="0">
                <a:solidFill>
                  <a:srgbClr val="FFFFFF"/>
                </a:solidFill>
                <a:latin typeface="Times New Roman"/>
                <a:cs typeface="Times New Roman"/>
              </a:rPr>
              <a:t>Department</a:t>
            </a:r>
            <a:r>
              <a:rPr sz="2200" spc="30" dirty="0">
                <a:solidFill>
                  <a:srgbClr val="FFFFFF"/>
                </a:solidFill>
                <a:latin typeface="Times New Roman"/>
                <a:cs typeface="Times New Roman"/>
              </a:rPr>
              <a:t> </a:t>
            </a:r>
            <a:r>
              <a:rPr sz="2200" spc="5" dirty="0">
                <a:solidFill>
                  <a:srgbClr val="FFFFFF"/>
                </a:solidFill>
                <a:latin typeface="Times New Roman"/>
                <a:cs typeface="Times New Roman"/>
              </a:rPr>
              <a:t>of</a:t>
            </a:r>
            <a:r>
              <a:rPr lang="en-US" sz="2200" spc="5" dirty="0">
                <a:solidFill>
                  <a:srgbClr val="FFFFFF"/>
                </a:solidFill>
                <a:latin typeface="Times New Roman"/>
                <a:cs typeface="Times New Roman"/>
              </a:rPr>
              <a:t> CSE- Data Science</a:t>
            </a:r>
            <a:endParaRPr sz="2200" dirty="0">
              <a:latin typeface="Times New Roman"/>
              <a:cs typeface="Times New Roman"/>
            </a:endParaRPr>
          </a:p>
        </p:txBody>
      </p:sp>
      <p:sp>
        <p:nvSpPr>
          <p:cNvPr id="2" name="Title 1">
            <a:extLst>
              <a:ext uri="{FF2B5EF4-FFF2-40B4-BE49-F238E27FC236}">
                <a16:creationId xmlns:a16="http://schemas.microsoft.com/office/drawing/2014/main" id="{46769945-9D4F-193C-4598-7C3DA90CAC11}"/>
              </a:ext>
            </a:extLst>
          </p:cNvPr>
          <p:cNvSpPr>
            <a:spLocks noGrp="1"/>
          </p:cNvSpPr>
          <p:nvPr>
            <p:ph type="title"/>
          </p:nvPr>
        </p:nvSpPr>
        <p:spPr>
          <a:xfrm>
            <a:off x="0" y="714241"/>
            <a:ext cx="8229600" cy="649176"/>
          </a:xfrm>
        </p:spPr>
        <p:txBody>
          <a:bodyPr>
            <a:normAutofit/>
          </a:bodyPr>
          <a:lstStyle/>
          <a:p>
            <a:pPr algn="l"/>
            <a:r>
              <a:rPr lang="en-US" sz="2000" b="1" i="0" u="none" strike="noStrike" baseline="0" dirty="0">
                <a:solidFill>
                  <a:srgbClr val="C00000"/>
                </a:solidFill>
              </a:rPr>
              <a:t>A Typical Hadoop Environment</a:t>
            </a:r>
            <a:endParaRPr lang="en-US" sz="2000" b="1" dirty="0">
              <a:solidFill>
                <a:srgbClr val="C00000"/>
              </a:solidFill>
            </a:endParaRPr>
          </a:p>
        </p:txBody>
      </p:sp>
      <p:pic>
        <p:nvPicPr>
          <p:cNvPr id="15" name="Content Placeholder 14">
            <a:extLst>
              <a:ext uri="{FF2B5EF4-FFF2-40B4-BE49-F238E27FC236}">
                <a16:creationId xmlns:a16="http://schemas.microsoft.com/office/drawing/2014/main" id="{EC740611-885D-AA83-68CB-591E9107659E}"/>
              </a:ext>
            </a:extLst>
          </p:cNvPr>
          <p:cNvPicPr>
            <a:picLocks noGrp="1" noChangeAspect="1"/>
          </p:cNvPicPr>
          <p:nvPr>
            <p:ph idx="1"/>
          </p:nvPr>
        </p:nvPicPr>
        <p:blipFill>
          <a:blip r:embed="rId7"/>
          <a:stretch>
            <a:fillRect/>
          </a:stretch>
        </p:blipFill>
        <p:spPr>
          <a:xfrm>
            <a:off x="467544" y="1514160"/>
            <a:ext cx="6848420" cy="2597205"/>
          </a:xfrm>
        </p:spPr>
      </p:pic>
    </p:spTree>
    <p:extLst>
      <p:ext uri="{BB962C8B-B14F-4D97-AF65-F5344CB8AC3E}">
        <p14:creationId xmlns:p14="http://schemas.microsoft.com/office/powerpoint/2010/main" val="230525333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022CBE-A4B0-2B75-CA8C-C696FF6C553D}"/>
            </a:ext>
          </a:extLst>
        </p:cNvPr>
        <p:cNvGrpSpPr/>
        <p:nvPr/>
      </p:nvGrpSpPr>
      <p:grpSpPr>
        <a:xfrm>
          <a:off x="0" y="0"/>
          <a:ext cx="0" cy="0"/>
          <a:chOff x="0" y="0"/>
          <a:chExt cx="0" cy="0"/>
        </a:xfrm>
      </p:grpSpPr>
      <p:pic>
        <p:nvPicPr>
          <p:cNvPr id="4" name="object 15">
            <a:extLst>
              <a:ext uri="{FF2B5EF4-FFF2-40B4-BE49-F238E27FC236}">
                <a16:creationId xmlns:a16="http://schemas.microsoft.com/office/drawing/2014/main" id="{91FCEF5E-A3A6-7384-A899-6D922DC8D126}"/>
              </a:ext>
            </a:extLst>
          </p:cNvPr>
          <p:cNvPicPr/>
          <p:nvPr/>
        </p:nvPicPr>
        <p:blipFill>
          <a:blip r:embed="rId2" cstate="print"/>
          <a:stretch>
            <a:fillRect/>
          </a:stretch>
        </p:blipFill>
        <p:spPr>
          <a:xfrm>
            <a:off x="4572" y="81866"/>
            <a:ext cx="2324441" cy="652271"/>
          </a:xfrm>
          <a:prstGeom prst="rect">
            <a:avLst/>
          </a:prstGeom>
        </p:spPr>
      </p:pic>
      <p:grpSp>
        <p:nvGrpSpPr>
          <p:cNvPr id="5" name="Group 11">
            <a:extLst>
              <a:ext uri="{FF2B5EF4-FFF2-40B4-BE49-F238E27FC236}">
                <a16:creationId xmlns:a16="http://schemas.microsoft.com/office/drawing/2014/main" id="{198D595B-0B61-E1D3-F1E7-3662FF38DA94}"/>
              </a:ext>
            </a:extLst>
          </p:cNvPr>
          <p:cNvGrpSpPr>
            <a:grpSpLocks/>
          </p:cNvGrpSpPr>
          <p:nvPr/>
        </p:nvGrpSpPr>
        <p:grpSpPr bwMode="auto">
          <a:xfrm>
            <a:off x="6470725" y="99863"/>
            <a:ext cx="1183803" cy="787736"/>
            <a:chOff x="0" y="0"/>
            <a:chExt cx="1110192" cy="778933"/>
          </a:xfrm>
        </p:grpSpPr>
        <p:pic>
          <p:nvPicPr>
            <p:cNvPr id="6" name="Picture 2">
              <a:extLst>
                <a:ext uri="{FF2B5EF4-FFF2-40B4-BE49-F238E27FC236}">
                  <a16:creationId xmlns:a16="http://schemas.microsoft.com/office/drawing/2014/main" id="{6337FAD1-5EDE-98FA-E7C2-1BA8DE35130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110192" cy="7789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3" descr="aja-uk_iso-9001_2015">
              <a:extLst>
                <a:ext uri="{FF2B5EF4-FFF2-40B4-BE49-F238E27FC236}">
                  <a16:creationId xmlns:a16="http://schemas.microsoft.com/office/drawing/2014/main" id="{58380A0D-74AF-D62B-CE3D-8CDECBC62E08}"/>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l="49130" t="2490"/>
            <a:stretch>
              <a:fillRect/>
            </a:stretch>
          </p:blipFill>
          <p:spPr bwMode="auto">
            <a:xfrm>
              <a:off x="95250" y="116417"/>
              <a:ext cx="360527" cy="499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029" name="Picture 1">
            <a:extLst>
              <a:ext uri="{FF2B5EF4-FFF2-40B4-BE49-F238E27FC236}">
                <a16:creationId xmlns:a16="http://schemas.microsoft.com/office/drawing/2014/main" id="{F9C93FEB-F5EF-6B75-54C1-7F10851DBC0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12020" y="127100"/>
            <a:ext cx="936104" cy="791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0" name="Picture 6" descr="CSE Data science logo-01">
            <a:extLst>
              <a:ext uri="{FF2B5EF4-FFF2-40B4-BE49-F238E27FC236}">
                <a16:creationId xmlns:a16="http://schemas.microsoft.com/office/drawing/2014/main" id="{D1E4C216-0990-D4EB-A377-16419E48006F}"/>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812360" y="56804"/>
            <a:ext cx="792088" cy="792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0" name="object 16">
            <a:extLst>
              <a:ext uri="{FF2B5EF4-FFF2-40B4-BE49-F238E27FC236}">
                <a16:creationId xmlns:a16="http://schemas.microsoft.com/office/drawing/2014/main" id="{E0F07EDB-D0C3-4127-AFCB-F8BFD87B954B}"/>
              </a:ext>
            </a:extLst>
          </p:cNvPr>
          <p:cNvGrpSpPr/>
          <p:nvPr/>
        </p:nvGrpSpPr>
        <p:grpSpPr>
          <a:xfrm>
            <a:off x="0" y="6301834"/>
            <a:ext cx="9055735" cy="424180"/>
            <a:chOff x="82296" y="6440423"/>
            <a:chExt cx="9055735" cy="424180"/>
          </a:xfrm>
        </p:grpSpPr>
        <p:sp>
          <p:nvSpPr>
            <p:cNvPr id="11" name="object 17">
              <a:extLst>
                <a:ext uri="{FF2B5EF4-FFF2-40B4-BE49-F238E27FC236}">
                  <a16:creationId xmlns:a16="http://schemas.microsoft.com/office/drawing/2014/main" id="{5D164EA4-E9F3-E263-D704-62E2A023FBD7}"/>
                </a:ext>
              </a:extLst>
            </p:cNvPr>
            <p:cNvSpPr/>
            <p:nvPr/>
          </p:nvSpPr>
          <p:spPr>
            <a:xfrm>
              <a:off x="86868" y="6444995"/>
              <a:ext cx="9046845" cy="414655"/>
            </a:xfrm>
            <a:custGeom>
              <a:avLst/>
              <a:gdLst/>
              <a:ahLst/>
              <a:cxnLst/>
              <a:rect l="l" t="t" r="r" b="b"/>
              <a:pathLst>
                <a:path w="9046845" h="414654">
                  <a:moveTo>
                    <a:pt x="9046464" y="0"/>
                  </a:moveTo>
                  <a:lnTo>
                    <a:pt x="0" y="0"/>
                  </a:lnTo>
                  <a:lnTo>
                    <a:pt x="0" y="414527"/>
                  </a:lnTo>
                  <a:lnTo>
                    <a:pt x="9046464" y="414527"/>
                  </a:lnTo>
                  <a:lnTo>
                    <a:pt x="9046464" y="0"/>
                  </a:lnTo>
                  <a:close/>
                </a:path>
              </a:pathLst>
            </a:custGeom>
            <a:solidFill>
              <a:srgbClr val="001F5F"/>
            </a:solidFill>
          </p:spPr>
          <p:txBody>
            <a:bodyPr wrap="square" lIns="0" tIns="0" rIns="0" bIns="0" rtlCol="0"/>
            <a:lstStyle/>
            <a:p>
              <a:endParaRPr/>
            </a:p>
          </p:txBody>
        </p:sp>
        <p:sp>
          <p:nvSpPr>
            <p:cNvPr id="12" name="object 18">
              <a:extLst>
                <a:ext uri="{FF2B5EF4-FFF2-40B4-BE49-F238E27FC236}">
                  <a16:creationId xmlns:a16="http://schemas.microsoft.com/office/drawing/2014/main" id="{6474525D-0E2F-E8BE-7FDC-057295BBACD3}"/>
                </a:ext>
              </a:extLst>
            </p:cNvPr>
            <p:cNvSpPr/>
            <p:nvPr/>
          </p:nvSpPr>
          <p:spPr>
            <a:xfrm>
              <a:off x="86868" y="6444995"/>
              <a:ext cx="9046845" cy="414655"/>
            </a:xfrm>
            <a:custGeom>
              <a:avLst/>
              <a:gdLst/>
              <a:ahLst/>
              <a:cxnLst/>
              <a:rect l="l" t="t" r="r" b="b"/>
              <a:pathLst>
                <a:path w="9046845" h="414654">
                  <a:moveTo>
                    <a:pt x="0" y="414527"/>
                  </a:moveTo>
                  <a:lnTo>
                    <a:pt x="9046464" y="414527"/>
                  </a:lnTo>
                  <a:lnTo>
                    <a:pt x="9046464" y="0"/>
                  </a:lnTo>
                  <a:lnTo>
                    <a:pt x="0" y="0"/>
                  </a:lnTo>
                  <a:lnTo>
                    <a:pt x="0" y="414527"/>
                  </a:lnTo>
                  <a:close/>
                </a:path>
              </a:pathLst>
            </a:custGeom>
            <a:ln w="9144">
              <a:solidFill>
                <a:srgbClr val="000000"/>
              </a:solidFill>
            </a:ln>
          </p:spPr>
          <p:txBody>
            <a:bodyPr wrap="square" lIns="0" tIns="0" rIns="0" bIns="0" rtlCol="0"/>
            <a:lstStyle/>
            <a:p>
              <a:endParaRPr/>
            </a:p>
          </p:txBody>
        </p:sp>
      </p:grpSp>
      <p:sp>
        <p:nvSpPr>
          <p:cNvPr id="13" name="object 19">
            <a:extLst>
              <a:ext uri="{FF2B5EF4-FFF2-40B4-BE49-F238E27FC236}">
                <a16:creationId xmlns:a16="http://schemas.microsoft.com/office/drawing/2014/main" id="{7B98CBFB-785D-B206-B1DA-FC9912E68A0C}"/>
              </a:ext>
            </a:extLst>
          </p:cNvPr>
          <p:cNvSpPr txBox="1"/>
          <p:nvPr/>
        </p:nvSpPr>
        <p:spPr>
          <a:xfrm>
            <a:off x="2140946" y="6381328"/>
            <a:ext cx="4653915" cy="351378"/>
          </a:xfrm>
          <a:prstGeom prst="rect">
            <a:avLst/>
          </a:prstGeom>
        </p:spPr>
        <p:txBody>
          <a:bodyPr vert="horz" wrap="square" lIns="0" tIns="12700" rIns="0" bIns="0" rtlCol="0">
            <a:spAutoFit/>
          </a:bodyPr>
          <a:lstStyle/>
          <a:p>
            <a:pPr marL="12700" algn="ctr">
              <a:lnSpc>
                <a:spcPct val="100000"/>
              </a:lnSpc>
              <a:spcBef>
                <a:spcPts val="100"/>
              </a:spcBef>
            </a:pPr>
            <a:r>
              <a:rPr sz="2200" spc="-5" dirty="0">
                <a:solidFill>
                  <a:srgbClr val="FFFFFF"/>
                </a:solidFill>
                <a:latin typeface="Times New Roman"/>
                <a:cs typeface="Times New Roman"/>
              </a:rPr>
              <a:t>Department</a:t>
            </a:r>
            <a:r>
              <a:rPr sz="2200" spc="30" dirty="0">
                <a:solidFill>
                  <a:srgbClr val="FFFFFF"/>
                </a:solidFill>
                <a:latin typeface="Times New Roman"/>
                <a:cs typeface="Times New Roman"/>
              </a:rPr>
              <a:t> </a:t>
            </a:r>
            <a:r>
              <a:rPr sz="2200" spc="5" dirty="0">
                <a:solidFill>
                  <a:srgbClr val="FFFFFF"/>
                </a:solidFill>
                <a:latin typeface="Times New Roman"/>
                <a:cs typeface="Times New Roman"/>
              </a:rPr>
              <a:t>of</a:t>
            </a:r>
            <a:r>
              <a:rPr lang="en-US" sz="2200" spc="5" dirty="0">
                <a:solidFill>
                  <a:srgbClr val="FFFFFF"/>
                </a:solidFill>
                <a:latin typeface="Times New Roman"/>
                <a:cs typeface="Times New Roman"/>
              </a:rPr>
              <a:t> CSE- Data Science</a:t>
            </a:r>
            <a:endParaRPr sz="2200" dirty="0">
              <a:latin typeface="Times New Roman"/>
              <a:cs typeface="Times New Roman"/>
            </a:endParaRPr>
          </a:p>
        </p:txBody>
      </p:sp>
      <p:sp>
        <p:nvSpPr>
          <p:cNvPr id="2" name="Title 1">
            <a:extLst>
              <a:ext uri="{FF2B5EF4-FFF2-40B4-BE49-F238E27FC236}">
                <a16:creationId xmlns:a16="http://schemas.microsoft.com/office/drawing/2014/main" id="{B997B23C-1FF9-A2E0-2AD7-B1BDB2E04B54}"/>
              </a:ext>
            </a:extLst>
          </p:cNvPr>
          <p:cNvSpPr>
            <a:spLocks noGrp="1"/>
          </p:cNvSpPr>
          <p:nvPr>
            <p:ph type="title"/>
          </p:nvPr>
        </p:nvSpPr>
        <p:spPr>
          <a:xfrm>
            <a:off x="0" y="776424"/>
            <a:ext cx="8229600" cy="505422"/>
          </a:xfrm>
        </p:spPr>
        <p:txBody>
          <a:bodyPr>
            <a:normAutofit/>
          </a:bodyPr>
          <a:lstStyle/>
          <a:p>
            <a:pPr algn="l"/>
            <a:r>
              <a:rPr lang="en-IN" sz="2000" b="1" i="0" u="none" strike="noStrike" baseline="0" dirty="0">
                <a:solidFill>
                  <a:srgbClr val="C00000"/>
                </a:solidFill>
              </a:rPr>
              <a:t>WHAT IS BIG DATA ANALYTICS?</a:t>
            </a:r>
            <a:endParaRPr lang="en-US" sz="2000" b="1" dirty="0">
              <a:solidFill>
                <a:srgbClr val="C00000"/>
              </a:solidFill>
            </a:endParaRPr>
          </a:p>
        </p:txBody>
      </p:sp>
      <p:sp>
        <p:nvSpPr>
          <p:cNvPr id="9" name="Content Placeholder 8">
            <a:extLst>
              <a:ext uri="{FF2B5EF4-FFF2-40B4-BE49-F238E27FC236}">
                <a16:creationId xmlns:a16="http://schemas.microsoft.com/office/drawing/2014/main" id="{EAF859DE-BF63-E53C-D24A-5FB3CAEDA47A}"/>
              </a:ext>
            </a:extLst>
          </p:cNvPr>
          <p:cNvSpPr>
            <a:spLocks noGrp="1"/>
          </p:cNvSpPr>
          <p:nvPr>
            <p:ph idx="1"/>
          </p:nvPr>
        </p:nvSpPr>
        <p:spPr>
          <a:xfrm>
            <a:off x="179511" y="1372343"/>
            <a:ext cx="8871905" cy="4709234"/>
          </a:xfrm>
        </p:spPr>
        <p:txBody>
          <a:bodyPr>
            <a:noAutofit/>
          </a:bodyPr>
          <a:lstStyle/>
          <a:p>
            <a:pPr marL="457200" indent="-457200" algn="just">
              <a:buFont typeface="+mj-lt"/>
              <a:buAutoNum type="arabicPeriod"/>
            </a:pPr>
            <a:r>
              <a:rPr lang="en-IN" sz="2000" b="0" i="0" u="none" strike="noStrike" baseline="0" dirty="0">
                <a:latin typeface="+mj-lt"/>
              </a:rPr>
              <a:t>Technology-enabled analytics: Quite a few data analytics and visualization tools are available in the market today from leading vendors such as IBM, Tableau, SAS, R Analytics, Statistical, World Programming Systems (WPS), etc. to help process and </a:t>
            </a:r>
            <a:r>
              <a:rPr lang="en-IN" sz="2000" b="0" i="0" u="none" strike="noStrike" baseline="0" dirty="0" err="1">
                <a:latin typeface="+mj-lt"/>
              </a:rPr>
              <a:t>analyze</a:t>
            </a:r>
            <a:r>
              <a:rPr lang="en-IN" sz="2000" b="0" i="0" u="none" strike="noStrike" baseline="0" dirty="0">
                <a:latin typeface="+mj-lt"/>
              </a:rPr>
              <a:t> your big data.</a:t>
            </a:r>
          </a:p>
          <a:p>
            <a:pPr marL="457200" indent="-457200" algn="just">
              <a:buFont typeface="+mj-lt"/>
              <a:buAutoNum type="arabicPeriod"/>
            </a:pPr>
            <a:r>
              <a:rPr lang="en-IN" sz="2000" b="0" i="0" u="none" strike="noStrike" baseline="0" dirty="0">
                <a:latin typeface="+mj-lt"/>
              </a:rPr>
              <a:t>About gaining a meaningful, deeper, and richer insight into your business to steer in the right direction, understanding the customer’s demographics to cross-sell and up-sell to them, better leveraging the services of your vendors and suppliers, etc.</a:t>
            </a:r>
          </a:p>
          <a:p>
            <a:pPr marL="804863" indent="-85725" algn="just">
              <a:buNone/>
            </a:pPr>
            <a:r>
              <a:rPr lang="en-US" sz="2000" dirty="0">
                <a:latin typeface="+mj-lt"/>
              </a:rPr>
              <a:t>	</a:t>
            </a:r>
            <a:r>
              <a:rPr lang="en-IN" sz="2000" b="0" i="0" u="none" strike="noStrike" baseline="0" dirty="0">
                <a:latin typeface="+mj-lt"/>
              </a:rPr>
              <a:t>Author’s experience: The other day I was pleasantly surprised to get a 	few recommendations via email from one of my frequently visited online retailers, They had recommended clothing line from my favorite brand and also the </a:t>
            </a:r>
            <a:r>
              <a:rPr lang="en-IN" sz="2000" b="0" i="0" u="none" strike="noStrike" baseline="0" dirty="0" err="1">
                <a:latin typeface="+mj-lt"/>
              </a:rPr>
              <a:t>color</a:t>
            </a:r>
            <a:r>
              <a:rPr lang="en-IN" sz="2000" b="0" i="0" u="none" strike="noStrike" baseline="0" dirty="0">
                <a:latin typeface="+mj-lt"/>
              </a:rPr>
              <a:t> suggested was one to my liking. How did they arrive at this? In the recent past, I had been buying clothing line of a particular brand and the </a:t>
            </a:r>
            <a:r>
              <a:rPr lang="en-IN" sz="2000" b="0" i="0" u="none" strike="noStrike" baseline="0" dirty="0" err="1">
                <a:latin typeface="+mj-lt"/>
              </a:rPr>
              <a:t>color</a:t>
            </a:r>
            <a:r>
              <a:rPr lang="en-IN" sz="2000" b="0" i="0" u="none" strike="noStrike" baseline="0" dirty="0">
                <a:latin typeface="+mj-lt"/>
              </a:rPr>
              <a:t> preference was pastel shades. They had it stored in their database and pulled it out while making recommendations to</a:t>
            </a:r>
            <a:r>
              <a:rPr lang="en-US" sz="2000" b="0" i="0" u="none" strike="noStrike" baseline="0" dirty="0">
                <a:latin typeface="+mj-lt"/>
              </a:rPr>
              <a:t> me.</a:t>
            </a:r>
            <a:endParaRPr lang="en-US" sz="2000" dirty="0">
              <a:latin typeface="+mj-lt"/>
            </a:endParaRPr>
          </a:p>
        </p:txBody>
      </p:sp>
    </p:spTree>
    <p:extLst>
      <p:ext uri="{BB962C8B-B14F-4D97-AF65-F5344CB8AC3E}">
        <p14:creationId xmlns:p14="http://schemas.microsoft.com/office/powerpoint/2010/main" val="208050694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3E245E-F945-FA63-AEDE-FC6436CAFBA2}"/>
            </a:ext>
          </a:extLst>
        </p:cNvPr>
        <p:cNvGrpSpPr/>
        <p:nvPr/>
      </p:nvGrpSpPr>
      <p:grpSpPr>
        <a:xfrm>
          <a:off x="0" y="0"/>
          <a:ext cx="0" cy="0"/>
          <a:chOff x="0" y="0"/>
          <a:chExt cx="0" cy="0"/>
        </a:xfrm>
      </p:grpSpPr>
      <p:pic>
        <p:nvPicPr>
          <p:cNvPr id="4" name="object 15">
            <a:extLst>
              <a:ext uri="{FF2B5EF4-FFF2-40B4-BE49-F238E27FC236}">
                <a16:creationId xmlns:a16="http://schemas.microsoft.com/office/drawing/2014/main" id="{C99DEAE4-76CA-5BB4-AF39-038CA3211004}"/>
              </a:ext>
            </a:extLst>
          </p:cNvPr>
          <p:cNvPicPr/>
          <p:nvPr/>
        </p:nvPicPr>
        <p:blipFill>
          <a:blip r:embed="rId2" cstate="print"/>
          <a:stretch>
            <a:fillRect/>
          </a:stretch>
        </p:blipFill>
        <p:spPr>
          <a:xfrm>
            <a:off x="4572" y="81866"/>
            <a:ext cx="2324441" cy="652271"/>
          </a:xfrm>
          <a:prstGeom prst="rect">
            <a:avLst/>
          </a:prstGeom>
        </p:spPr>
      </p:pic>
      <p:grpSp>
        <p:nvGrpSpPr>
          <p:cNvPr id="5" name="Group 11">
            <a:extLst>
              <a:ext uri="{FF2B5EF4-FFF2-40B4-BE49-F238E27FC236}">
                <a16:creationId xmlns:a16="http://schemas.microsoft.com/office/drawing/2014/main" id="{13CB6C15-CF51-C0B1-B933-725B06FAEBB9}"/>
              </a:ext>
            </a:extLst>
          </p:cNvPr>
          <p:cNvGrpSpPr>
            <a:grpSpLocks/>
          </p:cNvGrpSpPr>
          <p:nvPr/>
        </p:nvGrpSpPr>
        <p:grpSpPr bwMode="auto">
          <a:xfrm>
            <a:off x="6470725" y="99863"/>
            <a:ext cx="1183803" cy="787736"/>
            <a:chOff x="0" y="0"/>
            <a:chExt cx="1110192" cy="778933"/>
          </a:xfrm>
        </p:grpSpPr>
        <p:pic>
          <p:nvPicPr>
            <p:cNvPr id="6" name="Picture 2">
              <a:extLst>
                <a:ext uri="{FF2B5EF4-FFF2-40B4-BE49-F238E27FC236}">
                  <a16:creationId xmlns:a16="http://schemas.microsoft.com/office/drawing/2014/main" id="{9FA0EE28-6366-CAEE-FEDF-B7751ECF938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110192" cy="7789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3" descr="aja-uk_iso-9001_2015">
              <a:extLst>
                <a:ext uri="{FF2B5EF4-FFF2-40B4-BE49-F238E27FC236}">
                  <a16:creationId xmlns:a16="http://schemas.microsoft.com/office/drawing/2014/main" id="{DC46D598-D53B-147C-64EB-940591939438}"/>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l="49130" t="2490"/>
            <a:stretch>
              <a:fillRect/>
            </a:stretch>
          </p:blipFill>
          <p:spPr bwMode="auto">
            <a:xfrm>
              <a:off x="95250" y="116417"/>
              <a:ext cx="360527" cy="499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029" name="Picture 1">
            <a:extLst>
              <a:ext uri="{FF2B5EF4-FFF2-40B4-BE49-F238E27FC236}">
                <a16:creationId xmlns:a16="http://schemas.microsoft.com/office/drawing/2014/main" id="{596E3D5E-24FE-849E-6DC5-ED22E2450DE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12020" y="127100"/>
            <a:ext cx="936104" cy="791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0" name="Picture 6" descr="CSE Data science logo-01">
            <a:extLst>
              <a:ext uri="{FF2B5EF4-FFF2-40B4-BE49-F238E27FC236}">
                <a16:creationId xmlns:a16="http://schemas.microsoft.com/office/drawing/2014/main" id="{0249D1D0-5EF5-65CD-8607-2B60C5959E0F}"/>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812360" y="56804"/>
            <a:ext cx="792088" cy="792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0" name="object 16">
            <a:extLst>
              <a:ext uri="{FF2B5EF4-FFF2-40B4-BE49-F238E27FC236}">
                <a16:creationId xmlns:a16="http://schemas.microsoft.com/office/drawing/2014/main" id="{C25EC49E-994B-7FF3-F275-960D5092894E}"/>
              </a:ext>
            </a:extLst>
          </p:cNvPr>
          <p:cNvGrpSpPr/>
          <p:nvPr/>
        </p:nvGrpSpPr>
        <p:grpSpPr>
          <a:xfrm>
            <a:off x="0" y="6301834"/>
            <a:ext cx="9055735" cy="424180"/>
            <a:chOff x="82296" y="6440423"/>
            <a:chExt cx="9055735" cy="424180"/>
          </a:xfrm>
        </p:grpSpPr>
        <p:sp>
          <p:nvSpPr>
            <p:cNvPr id="11" name="object 17">
              <a:extLst>
                <a:ext uri="{FF2B5EF4-FFF2-40B4-BE49-F238E27FC236}">
                  <a16:creationId xmlns:a16="http://schemas.microsoft.com/office/drawing/2014/main" id="{0198538F-8AC4-9824-7B4A-BBFC80FF3467}"/>
                </a:ext>
              </a:extLst>
            </p:cNvPr>
            <p:cNvSpPr/>
            <p:nvPr/>
          </p:nvSpPr>
          <p:spPr>
            <a:xfrm>
              <a:off x="86868" y="6444995"/>
              <a:ext cx="9046845" cy="414655"/>
            </a:xfrm>
            <a:custGeom>
              <a:avLst/>
              <a:gdLst/>
              <a:ahLst/>
              <a:cxnLst/>
              <a:rect l="l" t="t" r="r" b="b"/>
              <a:pathLst>
                <a:path w="9046845" h="414654">
                  <a:moveTo>
                    <a:pt x="9046464" y="0"/>
                  </a:moveTo>
                  <a:lnTo>
                    <a:pt x="0" y="0"/>
                  </a:lnTo>
                  <a:lnTo>
                    <a:pt x="0" y="414527"/>
                  </a:lnTo>
                  <a:lnTo>
                    <a:pt x="9046464" y="414527"/>
                  </a:lnTo>
                  <a:lnTo>
                    <a:pt x="9046464" y="0"/>
                  </a:lnTo>
                  <a:close/>
                </a:path>
              </a:pathLst>
            </a:custGeom>
            <a:solidFill>
              <a:srgbClr val="001F5F"/>
            </a:solidFill>
          </p:spPr>
          <p:txBody>
            <a:bodyPr wrap="square" lIns="0" tIns="0" rIns="0" bIns="0" rtlCol="0"/>
            <a:lstStyle/>
            <a:p>
              <a:endParaRPr/>
            </a:p>
          </p:txBody>
        </p:sp>
        <p:sp>
          <p:nvSpPr>
            <p:cNvPr id="12" name="object 18">
              <a:extLst>
                <a:ext uri="{FF2B5EF4-FFF2-40B4-BE49-F238E27FC236}">
                  <a16:creationId xmlns:a16="http://schemas.microsoft.com/office/drawing/2014/main" id="{CC284E70-00D5-9653-01F6-036592FCEBC3}"/>
                </a:ext>
              </a:extLst>
            </p:cNvPr>
            <p:cNvSpPr/>
            <p:nvPr/>
          </p:nvSpPr>
          <p:spPr>
            <a:xfrm>
              <a:off x="86868" y="6444995"/>
              <a:ext cx="9046845" cy="414655"/>
            </a:xfrm>
            <a:custGeom>
              <a:avLst/>
              <a:gdLst/>
              <a:ahLst/>
              <a:cxnLst/>
              <a:rect l="l" t="t" r="r" b="b"/>
              <a:pathLst>
                <a:path w="9046845" h="414654">
                  <a:moveTo>
                    <a:pt x="0" y="414527"/>
                  </a:moveTo>
                  <a:lnTo>
                    <a:pt x="9046464" y="414527"/>
                  </a:lnTo>
                  <a:lnTo>
                    <a:pt x="9046464" y="0"/>
                  </a:lnTo>
                  <a:lnTo>
                    <a:pt x="0" y="0"/>
                  </a:lnTo>
                  <a:lnTo>
                    <a:pt x="0" y="414527"/>
                  </a:lnTo>
                  <a:close/>
                </a:path>
              </a:pathLst>
            </a:custGeom>
            <a:ln w="9144">
              <a:solidFill>
                <a:srgbClr val="000000"/>
              </a:solidFill>
            </a:ln>
          </p:spPr>
          <p:txBody>
            <a:bodyPr wrap="square" lIns="0" tIns="0" rIns="0" bIns="0" rtlCol="0"/>
            <a:lstStyle/>
            <a:p>
              <a:endParaRPr/>
            </a:p>
          </p:txBody>
        </p:sp>
      </p:grpSp>
      <p:sp>
        <p:nvSpPr>
          <p:cNvPr id="13" name="object 19">
            <a:extLst>
              <a:ext uri="{FF2B5EF4-FFF2-40B4-BE49-F238E27FC236}">
                <a16:creationId xmlns:a16="http://schemas.microsoft.com/office/drawing/2014/main" id="{DC725BE0-62A4-5B0E-EC91-50FD3DCBF9E1}"/>
              </a:ext>
            </a:extLst>
          </p:cNvPr>
          <p:cNvSpPr txBox="1"/>
          <p:nvPr/>
        </p:nvSpPr>
        <p:spPr>
          <a:xfrm>
            <a:off x="2140946" y="6381328"/>
            <a:ext cx="4653915" cy="351378"/>
          </a:xfrm>
          <a:prstGeom prst="rect">
            <a:avLst/>
          </a:prstGeom>
        </p:spPr>
        <p:txBody>
          <a:bodyPr vert="horz" wrap="square" lIns="0" tIns="12700" rIns="0" bIns="0" rtlCol="0">
            <a:spAutoFit/>
          </a:bodyPr>
          <a:lstStyle/>
          <a:p>
            <a:pPr marL="12700" algn="ctr">
              <a:lnSpc>
                <a:spcPct val="100000"/>
              </a:lnSpc>
              <a:spcBef>
                <a:spcPts val="100"/>
              </a:spcBef>
            </a:pPr>
            <a:r>
              <a:rPr sz="2200" spc="-5" dirty="0">
                <a:solidFill>
                  <a:srgbClr val="FFFFFF"/>
                </a:solidFill>
                <a:latin typeface="Times New Roman"/>
                <a:cs typeface="Times New Roman"/>
              </a:rPr>
              <a:t>Department</a:t>
            </a:r>
            <a:r>
              <a:rPr sz="2200" spc="30" dirty="0">
                <a:solidFill>
                  <a:srgbClr val="FFFFFF"/>
                </a:solidFill>
                <a:latin typeface="Times New Roman"/>
                <a:cs typeface="Times New Roman"/>
              </a:rPr>
              <a:t> </a:t>
            </a:r>
            <a:r>
              <a:rPr sz="2200" spc="5" dirty="0">
                <a:solidFill>
                  <a:srgbClr val="FFFFFF"/>
                </a:solidFill>
                <a:latin typeface="Times New Roman"/>
                <a:cs typeface="Times New Roman"/>
              </a:rPr>
              <a:t>of</a:t>
            </a:r>
            <a:r>
              <a:rPr lang="en-US" sz="2200" spc="5" dirty="0">
                <a:solidFill>
                  <a:srgbClr val="FFFFFF"/>
                </a:solidFill>
                <a:latin typeface="Times New Roman"/>
                <a:cs typeface="Times New Roman"/>
              </a:rPr>
              <a:t> CSE- Data Science</a:t>
            </a:r>
            <a:endParaRPr sz="2200" dirty="0">
              <a:latin typeface="Times New Roman"/>
              <a:cs typeface="Times New Roman"/>
            </a:endParaRPr>
          </a:p>
        </p:txBody>
      </p:sp>
      <p:sp>
        <p:nvSpPr>
          <p:cNvPr id="8" name="Content Placeholder 7">
            <a:extLst>
              <a:ext uri="{FF2B5EF4-FFF2-40B4-BE49-F238E27FC236}">
                <a16:creationId xmlns:a16="http://schemas.microsoft.com/office/drawing/2014/main" id="{32CA97A6-F909-E9F7-C1D7-44AE7495442A}"/>
              </a:ext>
            </a:extLst>
          </p:cNvPr>
          <p:cNvSpPr>
            <a:spLocks noGrp="1"/>
          </p:cNvSpPr>
          <p:nvPr>
            <p:ph idx="1"/>
          </p:nvPr>
        </p:nvSpPr>
        <p:spPr>
          <a:xfrm>
            <a:off x="56038" y="1017557"/>
            <a:ext cx="9031924" cy="5358787"/>
          </a:xfrm>
        </p:spPr>
        <p:txBody>
          <a:bodyPr>
            <a:normAutofit/>
          </a:bodyPr>
          <a:lstStyle/>
          <a:p>
            <a:pPr algn="just">
              <a:lnSpc>
                <a:spcPct val="150000"/>
              </a:lnSpc>
              <a:spcBef>
                <a:spcPts val="0"/>
              </a:spcBef>
              <a:buFont typeface="+mj-lt"/>
              <a:buAutoNum type="arabicPeriod" startAt="3"/>
            </a:pPr>
            <a:r>
              <a:rPr lang="en-IN" sz="1800" b="0" i="0" u="none" strike="noStrike" baseline="0" dirty="0">
                <a:latin typeface="+mj-lt"/>
              </a:rPr>
              <a:t>About a competitive edge over your competitors by enabling you with findings that allow quicker and </a:t>
            </a:r>
            <a:r>
              <a:rPr lang="en-US" sz="1800" b="0" i="0" u="none" strike="noStrike" baseline="0" dirty="0">
                <a:latin typeface="+mj-lt"/>
              </a:rPr>
              <a:t>better decision-making.</a:t>
            </a:r>
          </a:p>
          <a:p>
            <a:pPr algn="just">
              <a:lnSpc>
                <a:spcPct val="150000"/>
              </a:lnSpc>
              <a:spcBef>
                <a:spcPts val="0"/>
              </a:spcBef>
              <a:buFont typeface="+mj-lt"/>
              <a:buAutoNum type="arabicPeriod" startAt="3"/>
            </a:pPr>
            <a:r>
              <a:rPr lang="en-IN" sz="1800" b="0" i="0" u="none" strike="noStrike" baseline="0" dirty="0">
                <a:latin typeface="+mj-lt"/>
              </a:rPr>
              <a:t>A tight handshake between three communities: IT, business users, and data scientists.</a:t>
            </a:r>
          </a:p>
          <a:p>
            <a:pPr algn="just">
              <a:lnSpc>
                <a:spcPct val="150000"/>
              </a:lnSpc>
              <a:spcBef>
                <a:spcPts val="0"/>
              </a:spcBef>
              <a:buFont typeface="+mj-lt"/>
              <a:buAutoNum type="arabicPeriod" startAt="3"/>
            </a:pPr>
            <a:r>
              <a:rPr lang="en-IN" sz="1800" b="0" i="0" u="none" strike="noStrike" baseline="0" dirty="0">
                <a:latin typeface="+mj-lt"/>
              </a:rPr>
              <a:t>Working with datasets whose volume and variety exceed the current storage and processing capabilities and infrastructure of your enterprise.</a:t>
            </a:r>
          </a:p>
          <a:p>
            <a:pPr algn="just">
              <a:lnSpc>
                <a:spcPct val="150000"/>
              </a:lnSpc>
              <a:spcBef>
                <a:spcPts val="0"/>
              </a:spcBef>
              <a:buFont typeface="+mj-lt"/>
              <a:buAutoNum type="arabicPeriod" startAt="3"/>
            </a:pPr>
            <a:r>
              <a:rPr lang="en-IN" sz="1800" b="0" i="0" u="none" strike="noStrike" baseline="0" dirty="0">
                <a:latin typeface="+mj-lt"/>
              </a:rPr>
              <a:t>About moving code to data. This makes perfect sense as the program for distributed processing is tiny (just a few KBs) compared to the data (Terabytes or Petabytes today and likely to be Exabytes or Zettabytes in the near future).</a:t>
            </a:r>
            <a:endParaRPr lang="en-US" sz="2000" dirty="0">
              <a:latin typeface="+mj-lt"/>
            </a:endParaRPr>
          </a:p>
        </p:txBody>
      </p:sp>
    </p:spTree>
    <p:extLst>
      <p:ext uri="{BB962C8B-B14F-4D97-AF65-F5344CB8AC3E}">
        <p14:creationId xmlns:p14="http://schemas.microsoft.com/office/powerpoint/2010/main" val="372777800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AAF3EB-B214-BB5C-BB00-477ECA3E6BB4}"/>
            </a:ext>
          </a:extLst>
        </p:cNvPr>
        <p:cNvGrpSpPr/>
        <p:nvPr/>
      </p:nvGrpSpPr>
      <p:grpSpPr>
        <a:xfrm>
          <a:off x="0" y="0"/>
          <a:ext cx="0" cy="0"/>
          <a:chOff x="0" y="0"/>
          <a:chExt cx="0" cy="0"/>
        </a:xfrm>
      </p:grpSpPr>
      <p:pic>
        <p:nvPicPr>
          <p:cNvPr id="4" name="object 15">
            <a:extLst>
              <a:ext uri="{FF2B5EF4-FFF2-40B4-BE49-F238E27FC236}">
                <a16:creationId xmlns:a16="http://schemas.microsoft.com/office/drawing/2014/main" id="{95DD3BD3-E520-FCD5-EA0F-D3114A10F4FF}"/>
              </a:ext>
            </a:extLst>
          </p:cNvPr>
          <p:cNvPicPr/>
          <p:nvPr/>
        </p:nvPicPr>
        <p:blipFill>
          <a:blip r:embed="rId2" cstate="print"/>
          <a:stretch>
            <a:fillRect/>
          </a:stretch>
        </p:blipFill>
        <p:spPr>
          <a:xfrm>
            <a:off x="4572" y="81866"/>
            <a:ext cx="2324441" cy="652271"/>
          </a:xfrm>
          <a:prstGeom prst="rect">
            <a:avLst/>
          </a:prstGeom>
        </p:spPr>
      </p:pic>
      <p:grpSp>
        <p:nvGrpSpPr>
          <p:cNvPr id="5" name="Group 11">
            <a:extLst>
              <a:ext uri="{FF2B5EF4-FFF2-40B4-BE49-F238E27FC236}">
                <a16:creationId xmlns:a16="http://schemas.microsoft.com/office/drawing/2014/main" id="{06C4C118-D545-39F0-A98E-285F2BB297FD}"/>
              </a:ext>
            </a:extLst>
          </p:cNvPr>
          <p:cNvGrpSpPr>
            <a:grpSpLocks/>
          </p:cNvGrpSpPr>
          <p:nvPr/>
        </p:nvGrpSpPr>
        <p:grpSpPr bwMode="auto">
          <a:xfrm>
            <a:off x="6470725" y="99863"/>
            <a:ext cx="1183803" cy="787736"/>
            <a:chOff x="0" y="0"/>
            <a:chExt cx="1110192" cy="778933"/>
          </a:xfrm>
        </p:grpSpPr>
        <p:pic>
          <p:nvPicPr>
            <p:cNvPr id="6" name="Picture 2">
              <a:extLst>
                <a:ext uri="{FF2B5EF4-FFF2-40B4-BE49-F238E27FC236}">
                  <a16:creationId xmlns:a16="http://schemas.microsoft.com/office/drawing/2014/main" id="{BA65780B-AEF3-A2CA-2B1C-2A8BAAA80B0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110192" cy="7789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3" descr="aja-uk_iso-9001_2015">
              <a:extLst>
                <a:ext uri="{FF2B5EF4-FFF2-40B4-BE49-F238E27FC236}">
                  <a16:creationId xmlns:a16="http://schemas.microsoft.com/office/drawing/2014/main" id="{9F390BDF-36D6-68D0-2A90-33381A153295}"/>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l="49130" t="2490"/>
            <a:stretch>
              <a:fillRect/>
            </a:stretch>
          </p:blipFill>
          <p:spPr bwMode="auto">
            <a:xfrm>
              <a:off x="95250" y="116417"/>
              <a:ext cx="360527" cy="499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029" name="Picture 1">
            <a:extLst>
              <a:ext uri="{FF2B5EF4-FFF2-40B4-BE49-F238E27FC236}">
                <a16:creationId xmlns:a16="http://schemas.microsoft.com/office/drawing/2014/main" id="{CC5FF264-1A8C-A524-692B-D8AB595EC1C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12020" y="127100"/>
            <a:ext cx="936104" cy="791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0" name="Picture 6" descr="CSE Data science logo-01">
            <a:extLst>
              <a:ext uri="{FF2B5EF4-FFF2-40B4-BE49-F238E27FC236}">
                <a16:creationId xmlns:a16="http://schemas.microsoft.com/office/drawing/2014/main" id="{6113549C-C847-5C6D-1B18-48253011751D}"/>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812360" y="56804"/>
            <a:ext cx="792088" cy="792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0" name="object 16">
            <a:extLst>
              <a:ext uri="{FF2B5EF4-FFF2-40B4-BE49-F238E27FC236}">
                <a16:creationId xmlns:a16="http://schemas.microsoft.com/office/drawing/2014/main" id="{1F10BA8C-4830-C617-4DD6-BB935E0358D5}"/>
              </a:ext>
            </a:extLst>
          </p:cNvPr>
          <p:cNvGrpSpPr/>
          <p:nvPr/>
        </p:nvGrpSpPr>
        <p:grpSpPr>
          <a:xfrm>
            <a:off x="0" y="6301834"/>
            <a:ext cx="9055735" cy="424180"/>
            <a:chOff x="82296" y="6440423"/>
            <a:chExt cx="9055735" cy="424180"/>
          </a:xfrm>
        </p:grpSpPr>
        <p:sp>
          <p:nvSpPr>
            <p:cNvPr id="11" name="object 17">
              <a:extLst>
                <a:ext uri="{FF2B5EF4-FFF2-40B4-BE49-F238E27FC236}">
                  <a16:creationId xmlns:a16="http://schemas.microsoft.com/office/drawing/2014/main" id="{BCE7CB3E-709F-BF01-0A96-3CC42ACE3126}"/>
                </a:ext>
              </a:extLst>
            </p:cNvPr>
            <p:cNvSpPr/>
            <p:nvPr/>
          </p:nvSpPr>
          <p:spPr>
            <a:xfrm>
              <a:off x="86868" y="6444995"/>
              <a:ext cx="9046845" cy="414655"/>
            </a:xfrm>
            <a:custGeom>
              <a:avLst/>
              <a:gdLst/>
              <a:ahLst/>
              <a:cxnLst/>
              <a:rect l="l" t="t" r="r" b="b"/>
              <a:pathLst>
                <a:path w="9046845" h="414654">
                  <a:moveTo>
                    <a:pt x="9046464" y="0"/>
                  </a:moveTo>
                  <a:lnTo>
                    <a:pt x="0" y="0"/>
                  </a:lnTo>
                  <a:lnTo>
                    <a:pt x="0" y="414527"/>
                  </a:lnTo>
                  <a:lnTo>
                    <a:pt x="9046464" y="414527"/>
                  </a:lnTo>
                  <a:lnTo>
                    <a:pt x="9046464" y="0"/>
                  </a:lnTo>
                  <a:close/>
                </a:path>
              </a:pathLst>
            </a:custGeom>
            <a:solidFill>
              <a:srgbClr val="001F5F"/>
            </a:solidFill>
          </p:spPr>
          <p:txBody>
            <a:bodyPr wrap="square" lIns="0" tIns="0" rIns="0" bIns="0" rtlCol="0"/>
            <a:lstStyle/>
            <a:p>
              <a:endParaRPr/>
            </a:p>
          </p:txBody>
        </p:sp>
        <p:sp>
          <p:nvSpPr>
            <p:cNvPr id="12" name="object 18">
              <a:extLst>
                <a:ext uri="{FF2B5EF4-FFF2-40B4-BE49-F238E27FC236}">
                  <a16:creationId xmlns:a16="http://schemas.microsoft.com/office/drawing/2014/main" id="{E821A223-06AE-A677-436B-89CE7031165A}"/>
                </a:ext>
              </a:extLst>
            </p:cNvPr>
            <p:cNvSpPr/>
            <p:nvPr/>
          </p:nvSpPr>
          <p:spPr>
            <a:xfrm>
              <a:off x="86868" y="6444995"/>
              <a:ext cx="9046845" cy="414655"/>
            </a:xfrm>
            <a:custGeom>
              <a:avLst/>
              <a:gdLst/>
              <a:ahLst/>
              <a:cxnLst/>
              <a:rect l="l" t="t" r="r" b="b"/>
              <a:pathLst>
                <a:path w="9046845" h="414654">
                  <a:moveTo>
                    <a:pt x="0" y="414527"/>
                  </a:moveTo>
                  <a:lnTo>
                    <a:pt x="9046464" y="414527"/>
                  </a:lnTo>
                  <a:lnTo>
                    <a:pt x="9046464" y="0"/>
                  </a:lnTo>
                  <a:lnTo>
                    <a:pt x="0" y="0"/>
                  </a:lnTo>
                  <a:lnTo>
                    <a:pt x="0" y="414527"/>
                  </a:lnTo>
                  <a:close/>
                </a:path>
              </a:pathLst>
            </a:custGeom>
            <a:ln w="9144">
              <a:solidFill>
                <a:srgbClr val="000000"/>
              </a:solidFill>
            </a:ln>
          </p:spPr>
          <p:txBody>
            <a:bodyPr wrap="square" lIns="0" tIns="0" rIns="0" bIns="0" rtlCol="0"/>
            <a:lstStyle/>
            <a:p>
              <a:endParaRPr/>
            </a:p>
          </p:txBody>
        </p:sp>
      </p:grpSp>
      <p:sp>
        <p:nvSpPr>
          <p:cNvPr id="13" name="object 19">
            <a:extLst>
              <a:ext uri="{FF2B5EF4-FFF2-40B4-BE49-F238E27FC236}">
                <a16:creationId xmlns:a16="http://schemas.microsoft.com/office/drawing/2014/main" id="{AADD00BA-5884-488F-83CB-9C98BB6DE31F}"/>
              </a:ext>
            </a:extLst>
          </p:cNvPr>
          <p:cNvSpPr txBox="1"/>
          <p:nvPr/>
        </p:nvSpPr>
        <p:spPr>
          <a:xfrm>
            <a:off x="2140946" y="6381328"/>
            <a:ext cx="4653915" cy="351378"/>
          </a:xfrm>
          <a:prstGeom prst="rect">
            <a:avLst/>
          </a:prstGeom>
        </p:spPr>
        <p:txBody>
          <a:bodyPr vert="horz" wrap="square" lIns="0" tIns="12700" rIns="0" bIns="0" rtlCol="0">
            <a:spAutoFit/>
          </a:bodyPr>
          <a:lstStyle/>
          <a:p>
            <a:pPr marL="12700" algn="ctr">
              <a:lnSpc>
                <a:spcPct val="100000"/>
              </a:lnSpc>
              <a:spcBef>
                <a:spcPts val="100"/>
              </a:spcBef>
            </a:pPr>
            <a:r>
              <a:rPr sz="2200" spc="-5" dirty="0">
                <a:solidFill>
                  <a:srgbClr val="FFFFFF"/>
                </a:solidFill>
                <a:latin typeface="Times New Roman"/>
                <a:cs typeface="Times New Roman"/>
              </a:rPr>
              <a:t>Department</a:t>
            </a:r>
            <a:r>
              <a:rPr sz="2200" spc="30" dirty="0">
                <a:solidFill>
                  <a:srgbClr val="FFFFFF"/>
                </a:solidFill>
                <a:latin typeface="Times New Roman"/>
                <a:cs typeface="Times New Roman"/>
              </a:rPr>
              <a:t> </a:t>
            </a:r>
            <a:r>
              <a:rPr sz="2200" spc="5" dirty="0">
                <a:solidFill>
                  <a:srgbClr val="FFFFFF"/>
                </a:solidFill>
                <a:latin typeface="Times New Roman"/>
                <a:cs typeface="Times New Roman"/>
              </a:rPr>
              <a:t>of</a:t>
            </a:r>
            <a:r>
              <a:rPr lang="en-US" sz="2200" spc="5" dirty="0">
                <a:solidFill>
                  <a:srgbClr val="FFFFFF"/>
                </a:solidFill>
                <a:latin typeface="Times New Roman"/>
                <a:cs typeface="Times New Roman"/>
              </a:rPr>
              <a:t> CSE- Data Science</a:t>
            </a:r>
            <a:endParaRPr sz="2200" dirty="0">
              <a:latin typeface="Times New Roman"/>
              <a:cs typeface="Times New Roman"/>
            </a:endParaRPr>
          </a:p>
        </p:txBody>
      </p:sp>
      <p:sp>
        <p:nvSpPr>
          <p:cNvPr id="2" name="Title 1">
            <a:extLst>
              <a:ext uri="{FF2B5EF4-FFF2-40B4-BE49-F238E27FC236}">
                <a16:creationId xmlns:a16="http://schemas.microsoft.com/office/drawing/2014/main" id="{491C0431-C8AA-BC5B-F8AF-AF398D5C0D37}"/>
              </a:ext>
            </a:extLst>
          </p:cNvPr>
          <p:cNvSpPr>
            <a:spLocks noGrp="1"/>
          </p:cNvSpPr>
          <p:nvPr>
            <p:ph type="title"/>
          </p:nvPr>
        </p:nvSpPr>
        <p:spPr>
          <a:xfrm>
            <a:off x="0" y="671428"/>
            <a:ext cx="8229600" cy="694620"/>
          </a:xfrm>
        </p:spPr>
        <p:txBody>
          <a:bodyPr>
            <a:normAutofit/>
          </a:bodyPr>
          <a:lstStyle/>
          <a:p>
            <a:pPr algn="l"/>
            <a:r>
              <a:rPr lang="en-US" sz="2000" b="1" i="0" u="none" strike="noStrike" baseline="0" dirty="0">
                <a:solidFill>
                  <a:srgbClr val="C00000"/>
                </a:solidFill>
              </a:rPr>
              <a:t>Classification Of Analytics</a:t>
            </a:r>
            <a:endParaRPr lang="en-US" sz="2000" b="1" dirty="0">
              <a:solidFill>
                <a:srgbClr val="C00000"/>
              </a:solidFill>
            </a:endParaRPr>
          </a:p>
        </p:txBody>
      </p:sp>
      <p:sp>
        <p:nvSpPr>
          <p:cNvPr id="9" name="Content Placeholder 8">
            <a:extLst>
              <a:ext uri="{FF2B5EF4-FFF2-40B4-BE49-F238E27FC236}">
                <a16:creationId xmlns:a16="http://schemas.microsoft.com/office/drawing/2014/main" id="{A1479574-18F9-E0C4-FEC0-8153E7891E99}"/>
              </a:ext>
            </a:extLst>
          </p:cNvPr>
          <p:cNvSpPr>
            <a:spLocks noGrp="1"/>
          </p:cNvSpPr>
          <p:nvPr>
            <p:ph idx="1"/>
          </p:nvPr>
        </p:nvSpPr>
        <p:spPr>
          <a:xfrm>
            <a:off x="0" y="1372662"/>
            <a:ext cx="9046844" cy="4753501"/>
          </a:xfrm>
        </p:spPr>
        <p:txBody>
          <a:bodyPr>
            <a:normAutofit/>
          </a:bodyPr>
          <a:lstStyle/>
          <a:p>
            <a:pPr algn="just">
              <a:buFont typeface="Wingdings" panose="05000000000000000000" pitchFamily="2" charset="2"/>
              <a:buChar char="§"/>
            </a:pPr>
            <a:r>
              <a:rPr lang="en-IN" sz="2000" b="0" i="0" u="none" strike="noStrike" baseline="0" dirty="0">
                <a:latin typeface="+mj-lt"/>
              </a:rPr>
              <a:t>These are basically two schools of thought:</a:t>
            </a:r>
          </a:p>
          <a:p>
            <a:pPr marL="715963" indent="-93663" algn="just">
              <a:buFont typeface="+mj-lt"/>
              <a:buAutoNum type="arabicPeriod"/>
            </a:pPr>
            <a:r>
              <a:rPr lang="en-IN" sz="2000" b="0" i="0" u="none" strike="noStrike" baseline="0" dirty="0">
                <a:latin typeface="+mj-lt"/>
              </a:rPr>
              <a:t>Those that classify analytics into basic, operationalized, advanced, and  </a:t>
            </a:r>
          </a:p>
          <a:p>
            <a:pPr marL="622300" indent="0" algn="just">
              <a:buNone/>
            </a:pPr>
            <a:r>
              <a:rPr lang="en-IN" sz="2000" dirty="0">
                <a:latin typeface="+mj-lt"/>
              </a:rPr>
              <a:t>     </a:t>
            </a:r>
            <a:r>
              <a:rPr lang="en-IN" sz="2000" b="0" i="0" u="none" strike="noStrike" baseline="0" dirty="0">
                <a:latin typeface="+mj-lt"/>
              </a:rPr>
              <a:t>monetized.</a:t>
            </a:r>
          </a:p>
          <a:p>
            <a:pPr marL="715963" indent="-93663" algn="just">
              <a:buFont typeface="+mj-lt"/>
              <a:buAutoNum type="arabicPeriod"/>
            </a:pPr>
            <a:r>
              <a:rPr lang="en-IN" sz="2000" b="0" i="0" u="none" strike="noStrike" baseline="0" dirty="0">
                <a:latin typeface="+mj-lt"/>
              </a:rPr>
              <a:t>Those that classify analytics into analytics 1.0, analytics 2.0, and analytics 3.0. </a:t>
            </a:r>
            <a:endParaRPr lang="en-US" sz="2000" b="0" i="0" u="none" strike="noStrike" baseline="0" dirty="0">
              <a:latin typeface="+mj-lt"/>
            </a:endParaRPr>
          </a:p>
          <a:p>
            <a:pPr marL="0" indent="0" algn="just">
              <a:buNone/>
            </a:pPr>
            <a:r>
              <a:rPr lang="en-US" sz="2000" b="1" i="0" u="none" strike="noStrike" baseline="0" dirty="0">
                <a:latin typeface="+mj-lt"/>
              </a:rPr>
              <a:t>First School of Thought</a:t>
            </a:r>
          </a:p>
          <a:p>
            <a:pPr algn="just">
              <a:buFont typeface="+mj-lt"/>
              <a:buAutoNum type="arabicPeriod"/>
            </a:pPr>
            <a:r>
              <a:rPr lang="en-IN" sz="2000" b="0" i="0" u="none" strike="noStrike" baseline="0" dirty="0">
                <a:latin typeface="+mj-lt"/>
              </a:rPr>
              <a:t> Basic analytics: This primarily is slicing and dicing of data to help with basic business insights. This is about reporting on historical data, basic visualization, etc. </a:t>
            </a:r>
          </a:p>
          <a:p>
            <a:pPr algn="just">
              <a:buFont typeface="+mj-lt"/>
              <a:buAutoNum type="arabicPeriod"/>
            </a:pPr>
            <a:r>
              <a:rPr lang="en-IN" sz="2000" b="0" i="0" u="none" strike="noStrike" baseline="0" dirty="0">
                <a:latin typeface="+mj-lt"/>
              </a:rPr>
              <a:t>Operationalized analytics: It is operationalized analytics if it gets woven into the enterprise’s business </a:t>
            </a:r>
            <a:r>
              <a:rPr lang="en-US" sz="2000" b="0" i="0" u="none" strike="noStrike" baseline="0" dirty="0">
                <a:latin typeface="+mj-lt"/>
              </a:rPr>
              <a:t>processes. </a:t>
            </a:r>
          </a:p>
          <a:p>
            <a:pPr algn="just">
              <a:buFont typeface="+mj-lt"/>
              <a:buAutoNum type="arabicPeriod"/>
            </a:pPr>
            <a:r>
              <a:rPr lang="en-IN" sz="2000" b="0" i="0" u="none" strike="noStrike" baseline="0" dirty="0">
                <a:latin typeface="+mj-lt"/>
              </a:rPr>
              <a:t>Advanced analytics: This largely is about forecasting for the future by way of predictive and prescriptive </a:t>
            </a:r>
            <a:r>
              <a:rPr lang="en-US" sz="2000" b="0" i="0" u="none" strike="noStrike" baseline="0" dirty="0">
                <a:latin typeface="+mj-lt"/>
              </a:rPr>
              <a:t>modeling. </a:t>
            </a:r>
          </a:p>
          <a:p>
            <a:pPr algn="just">
              <a:buFont typeface="+mj-lt"/>
              <a:buAutoNum type="arabicPeriod"/>
            </a:pPr>
            <a:r>
              <a:rPr lang="en-IN" sz="2000" b="0" i="0" u="none" strike="noStrike" baseline="0" dirty="0">
                <a:latin typeface="+mj-lt"/>
              </a:rPr>
              <a:t>Monetized analytics: This is analytics in use to derive direct business revenue.</a:t>
            </a:r>
          </a:p>
        </p:txBody>
      </p:sp>
    </p:spTree>
    <p:extLst>
      <p:ext uri="{BB962C8B-B14F-4D97-AF65-F5344CB8AC3E}">
        <p14:creationId xmlns:p14="http://schemas.microsoft.com/office/powerpoint/2010/main" val="365597125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603FCC-1FFF-01D6-F2CE-202D505193E4}"/>
            </a:ext>
          </a:extLst>
        </p:cNvPr>
        <p:cNvGrpSpPr/>
        <p:nvPr/>
      </p:nvGrpSpPr>
      <p:grpSpPr>
        <a:xfrm>
          <a:off x="0" y="0"/>
          <a:ext cx="0" cy="0"/>
          <a:chOff x="0" y="0"/>
          <a:chExt cx="0" cy="0"/>
        </a:xfrm>
      </p:grpSpPr>
      <p:pic>
        <p:nvPicPr>
          <p:cNvPr id="4" name="object 15">
            <a:extLst>
              <a:ext uri="{FF2B5EF4-FFF2-40B4-BE49-F238E27FC236}">
                <a16:creationId xmlns:a16="http://schemas.microsoft.com/office/drawing/2014/main" id="{9E816D69-8FA8-417B-319A-CC1344521787}"/>
              </a:ext>
            </a:extLst>
          </p:cNvPr>
          <p:cNvPicPr/>
          <p:nvPr/>
        </p:nvPicPr>
        <p:blipFill>
          <a:blip r:embed="rId2" cstate="print"/>
          <a:stretch>
            <a:fillRect/>
          </a:stretch>
        </p:blipFill>
        <p:spPr>
          <a:xfrm>
            <a:off x="4572" y="81866"/>
            <a:ext cx="2324441" cy="652271"/>
          </a:xfrm>
          <a:prstGeom prst="rect">
            <a:avLst/>
          </a:prstGeom>
        </p:spPr>
      </p:pic>
      <p:grpSp>
        <p:nvGrpSpPr>
          <p:cNvPr id="5" name="Group 11">
            <a:extLst>
              <a:ext uri="{FF2B5EF4-FFF2-40B4-BE49-F238E27FC236}">
                <a16:creationId xmlns:a16="http://schemas.microsoft.com/office/drawing/2014/main" id="{1D3FB14F-360B-07BF-C1B3-3173FB08613C}"/>
              </a:ext>
            </a:extLst>
          </p:cNvPr>
          <p:cNvGrpSpPr>
            <a:grpSpLocks/>
          </p:cNvGrpSpPr>
          <p:nvPr/>
        </p:nvGrpSpPr>
        <p:grpSpPr bwMode="auto">
          <a:xfrm>
            <a:off x="6470725" y="99863"/>
            <a:ext cx="1183803" cy="787736"/>
            <a:chOff x="0" y="0"/>
            <a:chExt cx="1110192" cy="778933"/>
          </a:xfrm>
        </p:grpSpPr>
        <p:pic>
          <p:nvPicPr>
            <p:cNvPr id="6" name="Picture 2">
              <a:extLst>
                <a:ext uri="{FF2B5EF4-FFF2-40B4-BE49-F238E27FC236}">
                  <a16:creationId xmlns:a16="http://schemas.microsoft.com/office/drawing/2014/main" id="{8D64B637-574B-3ABC-8006-0C600CE39E9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110192" cy="7789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3" descr="aja-uk_iso-9001_2015">
              <a:extLst>
                <a:ext uri="{FF2B5EF4-FFF2-40B4-BE49-F238E27FC236}">
                  <a16:creationId xmlns:a16="http://schemas.microsoft.com/office/drawing/2014/main" id="{2D9F0277-4450-A285-2865-A8E6AE25034A}"/>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l="49130" t="2490"/>
            <a:stretch>
              <a:fillRect/>
            </a:stretch>
          </p:blipFill>
          <p:spPr bwMode="auto">
            <a:xfrm>
              <a:off x="95250" y="116417"/>
              <a:ext cx="360527" cy="499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029" name="Picture 1">
            <a:extLst>
              <a:ext uri="{FF2B5EF4-FFF2-40B4-BE49-F238E27FC236}">
                <a16:creationId xmlns:a16="http://schemas.microsoft.com/office/drawing/2014/main" id="{45B06DB2-7B7A-58F2-8FE9-321E401210C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12020" y="127100"/>
            <a:ext cx="936104" cy="791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0" name="Picture 6" descr="CSE Data science logo-01">
            <a:extLst>
              <a:ext uri="{FF2B5EF4-FFF2-40B4-BE49-F238E27FC236}">
                <a16:creationId xmlns:a16="http://schemas.microsoft.com/office/drawing/2014/main" id="{46DDF4B5-981A-8114-8BA2-FF98511EE548}"/>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812360" y="56804"/>
            <a:ext cx="792088" cy="792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0" name="object 16">
            <a:extLst>
              <a:ext uri="{FF2B5EF4-FFF2-40B4-BE49-F238E27FC236}">
                <a16:creationId xmlns:a16="http://schemas.microsoft.com/office/drawing/2014/main" id="{DE253579-5B47-C481-3B0F-AF75174371D8}"/>
              </a:ext>
            </a:extLst>
          </p:cNvPr>
          <p:cNvGrpSpPr/>
          <p:nvPr/>
        </p:nvGrpSpPr>
        <p:grpSpPr>
          <a:xfrm>
            <a:off x="0" y="6301834"/>
            <a:ext cx="9055735" cy="424180"/>
            <a:chOff x="82296" y="6440423"/>
            <a:chExt cx="9055735" cy="424180"/>
          </a:xfrm>
        </p:grpSpPr>
        <p:sp>
          <p:nvSpPr>
            <p:cNvPr id="11" name="object 17">
              <a:extLst>
                <a:ext uri="{FF2B5EF4-FFF2-40B4-BE49-F238E27FC236}">
                  <a16:creationId xmlns:a16="http://schemas.microsoft.com/office/drawing/2014/main" id="{87C703C1-D15D-73FA-A4C4-CDFB133DEC6E}"/>
                </a:ext>
              </a:extLst>
            </p:cNvPr>
            <p:cNvSpPr/>
            <p:nvPr/>
          </p:nvSpPr>
          <p:spPr>
            <a:xfrm>
              <a:off x="86868" y="6444995"/>
              <a:ext cx="9046845" cy="414655"/>
            </a:xfrm>
            <a:custGeom>
              <a:avLst/>
              <a:gdLst/>
              <a:ahLst/>
              <a:cxnLst/>
              <a:rect l="l" t="t" r="r" b="b"/>
              <a:pathLst>
                <a:path w="9046845" h="414654">
                  <a:moveTo>
                    <a:pt x="9046464" y="0"/>
                  </a:moveTo>
                  <a:lnTo>
                    <a:pt x="0" y="0"/>
                  </a:lnTo>
                  <a:lnTo>
                    <a:pt x="0" y="414527"/>
                  </a:lnTo>
                  <a:lnTo>
                    <a:pt x="9046464" y="414527"/>
                  </a:lnTo>
                  <a:lnTo>
                    <a:pt x="9046464" y="0"/>
                  </a:lnTo>
                  <a:close/>
                </a:path>
              </a:pathLst>
            </a:custGeom>
            <a:solidFill>
              <a:srgbClr val="001F5F"/>
            </a:solidFill>
          </p:spPr>
          <p:txBody>
            <a:bodyPr wrap="square" lIns="0" tIns="0" rIns="0" bIns="0" rtlCol="0"/>
            <a:lstStyle/>
            <a:p>
              <a:endParaRPr/>
            </a:p>
          </p:txBody>
        </p:sp>
        <p:sp>
          <p:nvSpPr>
            <p:cNvPr id="12" name="object 18">
              <a:extLst>
                <a:ext uri="{FF2B5EF4-FFF2-40B4-BE49-F238E27FC236}">
                  <a16:creationId xmlns:a16="http://schemas.microsoft.com/office/drawing/2014/main" id="{512A820F-1556-0AE5-F68E-F836E059D133}"/>
                </a:ext>
              </a:extLst>
            </p:cNvPr>
            <p:cNvSpPr/>
            <p:nvPr/>
          </p:nvSpPr>
          <p:spPr>
            <a:xfrm>
              <a:off x="86868" y="6444995"/>
              <a:ext cx="9046845" cy="414655"/>
            </a:xfrm>
            <a:custGeom>
              <a:avLst/>
              <a:gdLst/>
              <a:ahLst/>
              <a:cxnLst/>
              <a:rect l="l" t="t" r="r" b="b"/>
              <a:pathLst>
                <a:path w="9046845" h="414654">
                  <a:moveTo>
                    <a:pt x="0" y="414527"/>
                  </a:moveTo>
                  <a:lnTo>
                    <a:pt x="9046464" y="414527"/>
                  </a:lnTo>
                  <a:lnTo>
                    <a:pt x="9046464" y="0"/>
                  </a:lnTo>
                  <a:lnTo>
                    <a:pt x="0" y="0"/>
                  </a:lnTo>
                  <a:lnTo>
                    <a:pt x="0" y="414527"/>
                  </a:lnTo>
                  <a:close/>
                </a:path>
              </a:pathLst>
            </a:custGeom>
            <a:ln w="9144">
              <a:solidFill>
                <a:srgbClr val="000000"/>
              </a:solidFill>
            </a:ln>
          </p:spPr>
          <p:txBody>
            <a:bodyPr wrap="square" lIns="0" tIns="0" rIns="0" bIns="0" rtlCol="0"/>
            <a:lstStyle/>
            <a:p>
              <a:endParaRPr/>
            </a:p>
          </p:txBody>
        </p:sp>
      </p:grpSp>
      <p:sp>
        <p:nvSpPr>
          <p:cNvPr id="13" name="object 19">
            <a:extLst>
              <a:ext uri="{FF2B5EF4-FFF2-40B4-BE49-F238E27FC236}">
                <a16:creationId xmlns:a16="http://schemas.microsoft.com/office/drawing/2014/main" id="{0120DA5F-6566-B094-9D00-BA0657A8D1E4}"/>
              </a:ext>
            </a:extLst>
          </p:cNvPr>
          <p:cNvSpPr txBox="1"/>
          <p:nvPr/>
        </p:nvSpPr>
        <p:spPr>
          <a:xfrm>
            <a:off x="2140946" y="6381328"/>
            <a:ext cx="4653915" cy="351378"/>
          </a:xfrm>
          <a:prstGeom prst="rect">
            <a:avLst/>
          </a:prstGeom>
        </p:spPr>
        <p:txBody>
          <a:bodyPr vert="horz" wrap="square" lIns="0" tIns="12700" rIns="0" bIns="0" rtlCol="0">
            <a:spAutoFit/>
          </a:bodyPr>
          <a:lstStyle/>
          <a:p>
            <a:pPr marL="12700" algn="ctr">
              <a:lnSpc>
                <a:spcPct val="100000"/>
              </a:lnSpc>
              <a:spcBef>
                <a:spcPts val="100"/>
              </a:spcBef>
            </a:pPr>
            <a:r>
              <a:rPr sz="2200" spc="-5" dirty="0">
                <a:solidFill>
                  <a:srgbClr val="FFFFFF"/>
                </a:solidFill>
                <a:latin typeface="Times New Roman"/>
                <a:cs typeface="Times New Roman"/>
              </a:rPr>
              <a:t>Department</a:t>
            </a:r>
            <a:r>
              <a:rPr sz="2200" spc="30" dirty="0">
                <a:solidFill>
                  <a:srgbClr val="FFFFFF"/>
                </a:solidFill>
                <a:latin typeface="Times New Roman"/>
                <a:cs typeface="Times New Roman"/>
              </a:rPr>
              <a:t> </a:t>
            </a:r>
            <a:r>
              <a:rPr sz="2200" spc="5" dirty="0">
                <a:solidFill>
                  <a:srgbClr val="FFFFFF"/>
                </a:solidFill>
                <a:latin typeface="Times New Roman"/>
                <a:cs typeface="Times New Roman"/>
              </a:rPr>
              <a:t>of</a:t>
            </a:r>
            <a:r>
              <a:rPr lang="en-US" sz="2200" spc="5" dirty="0">
                <a:solidFill>
                  <a:srgbClr val="FFFFFF"/>
                </a:solidFill>
                <a:latin typeface="Times New Roman"/>
                <a:cs typeface="Times New Roman"/>
              </a:rPr>
              <a:t> CSE- Data Science</a:t>
            </a:r>
            <a:endParaRPr sz="2200" dirty="0">
              <a:latin typeface="Times New Roman"/>
              <a:cs typeface="Times New Roman"/>
            </a:endParaRPr>
          </a:p>
        </p:txBody>
      </p:sp>
      <p:sp>
        <p:nvSpPr>
          <p:cNvPr id="8" name="Content Placeholder 7">
            <a:extLst>
              <a:ext uri="{FF2B5EF4-FFF2-40B4-BE49-F238E27FC236}">
                <a16:creationId xmlns:a16="http://schemas.microsoft.com/office/drawing/2014/main" id="{CBEB0FB8-CE5D-7846-C16E-0E56F39B6AAB}"/>
              </a:ext>
            </a:extLst>
          </p:cNvPr>
          <p:cNvSpPr>
            <a:spLocks noGrp="1"/>
          </p:cNvSpPr>
          <p:nvPr>
            <p:ph idx="1"/>
          </p:nvPr>
        </p:nvSpPr>
        <p:spPr>
          <a:xfrm>
            <a:off x="56037" y="809059"/>
            <a:ext cx="8943913" cy="5059339"/>
          </a:xfrm>
        </p:spPr>
        <p:txBody>
          <a:bodyPr>
            <a:normAutofit/>
          </a:bodyPr>
          <a:lstStyle/>
          <a:p>
            <a:pPr marL="0" indent="0" algn="l">
              <a:buNone/>
            </a:pPr>
            <a:r>
              <a:rPr lang="en-US" sz="2000" b="1" i="0" u="none" strike="noStrike" baseline="0" dirty="0">
                <a:latin typeface="+mj-lt"/>
              </a:rPr>
              <a:t>Second School of Thought</a:t>
            </a:r>
          </a:p>
          <a:p>
            <a:pPr algn="l"/>
            <a:r>
              <a:rPr lang="en-IN" sz="2000" b="0" i="0" u="none" strike="noStrike" baseline="0" dirty="0">
                <a:latin typeface="+mj-lt"/>
              </a:rPr>
              <a:t>Let us take a closer look at analytics 1.0, analytics 2.0, and analytics 3.0.</a:t>
            </a:r>
          </a:p>
          <a:p>
            <a:pPr algn="l"/>
            <a:endParaRPr lang="en-US" sz="2000" dirty="0">
              <a:latin typeface="+mj-lt"/>
            </a:endParaRPr>
          </a:p>
        </p:txBody>
      </p:sp>
      <p:pic>
        <p:nvPicPr>
          <p:cNvPr id="9" name="Picture 8">
            <a:extLst>
              <a:ext uri="{FF2B5EF4-FFF2-40B4-BE49-F238E27FC236}">
                <a16:creationId xmlns:a16="http://schemas.microsoft.com/office/drawing/2014/main" id="{F298A8AD-6FB3-1129-5B3A-CD655A484FDB}"/>
              </a:ext>
            </a:extLst>
          </p:cNvPr>
          <p:cNvPicPr>
            <a:picLocks noChangeAspect="1"/>
          </p:cNvPicPr>
          <p:nvPr/>
        </p:nvPicPr>
        <p:blipFill>
          <a:blip r:embed="rId7"/>
          <a:srcRect b="66539"/>
          <a:stretch/>
        </p:blipFill>
        <p:spPr>
          <a:xfrm>
            <a:off x="323528" y="2340617"/>
            <a:ext cx="7668992" cy="2290748"/>
          </a:xfrm>
          <a:prstGeom prst="rect">
            <a:avLst/>
          </a:prstGeom>
        </p:spPr>
      </p:pic>
      <p:sp>
        <p:nvSpPr>
          <p:cNvPr id="15" name="TextBox 14">
            <a:extLst>
              <a:ext uri="{FF2B5EF4-FFF2-40B4-BE49-F238E27FC236}">
                <a16:creationId xmlns:a16="http://schemas.microsoft.com/office/drawing/2014/main" id="{7DAF41C7-5DC6-9407-AA3E-69EB343A2A20}"/>
              </a:ext>
            </a:extLst>
          </p:cNvPr>
          <p:cNvSpPr txBox="1"/>
          <p:nvPr/>
        </p:nvSpPr>
        <p:spPr>
          <a:xfrm>
            <a:off x="2140946" y="1854390"/>
            <a:ext cx="4578626" cy="400110"/>
          </a:xfrm>
          <a:prstGeom prst="rect">
            <a:avLst/>
          </a:prstGeom>
          <a:noFill/>
        </p:spPr>
        <p:txBody>
          <a:bodyPr wrap="square">
            <a:spAutoFit/>
          </a:bodyPr>
          <a:lstStyle/>
          <a:p>
            <a:r>
              <a:rPr lang="en-IN" sz="2000" b="0" i="0" u="none" strike="noStrike" baseline="0" dirty="0">
                <a:latin typeface="+mj-lt"/>
              </a:rPr>
              <a:t>Table : Analytics 1.0, 2.0, and 3.0</a:t>
            </a:r>
            <a:endParaRPr lang="en-US" sz="2000" dirty="0">
              <a:latin typeface="+mj-lt"/>
            </a:endParaRPr>
          </a:p>
        </p:txBody>
      </p:sp>
    </p:spTree>
    <p:extLst>
      <p:ext uri="{BB962C8B-B14F-4D97-AF65-F5344CB8AC3E}">
        <p14:creationId xmlns:p14="http://schemas.microsoft.com/office/powerpoint/2010/main" val="320796812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83B194-FF9D-4E88-B6D0-E5CEDE5F8749}"/>
            </a:ext>
          </a:extLst>
        </p:cNvPr>
        <p:cNvGrpSpPr/>
        <p:nvPr/>
      </p:nvGrpSpPr>
      <p:grpSpPr>
        <a:xfrm>
          <a:off x="0" y="0"/>
          <a:ext cx="0" cy="0"/>
          <a:chOff x="0" y="0"/>
          <a:chExt cx="0" cy="0"/>
        </a:xfrm>
      </p:grpSpPr>
      <p:pic>
        <p:nvPicPr>
          <p:cNvPr id="4" name="object 15">
            <a:extLst>
              <a:ext uri="{FF2B5EF4-FFF2-40B4-BE49-F238E27FC236}">
                <a16:creationId xmlns:a16="http://schemas.microsoft.com/office/drawing/2014/main" id="{CC18E86C-DF4B-F83E-977A-7D120F77E43D}"/>
              </a:ext>
            </a:extLst>
          </p:cNvPr>
          <p:cNvPicPr/>
          <p:nvPr/>
        </p:nvPicPr>
        <p:blipFill>
          <a:blip r:embed="rId2" cstate="print"/>
          <a:stretch>
            <a:fillRect/>
          </a:stretch>
        </p:blipFill>
        <p:spPr>
          <a:xfrm>
            <a:off x="4572" y="81866"/>
            <a:ext cx="2324441" cy="652271"/>
          </a:xfrm>
          <a:prstGeom prst="rect">
            <a:avLst/>
          </a:prstGeom>
        </p:spPr>
      </p:pic>
      <p:grpSp>
        <p:nvGrpSpPr>
          <p:cNvPr id="5" name="Group 11">
            <a:extLst>
              <a:ext uri="{FF2B5EF4-FFF2-40B4-BE49-F238E27FC236}">
                <a16:creationId xmlns:a16="http://schemas.microsoft.com/office/drawing/2014/main" id="{71969CDF-2814-B985-BF55-E9841673084E}"/>
              </a:ext>
            </a:extLst>
          </p:cNvPr>
          <p:cNvGrpSpPr>
            <a:grpSpLocks/>
          </p:cNvGrpSpPr>
          <p:nvPr/>
        </p:nvGrpSpPr>
        <p:grpSpPr bwMode="auto">
          <a:xfrm>
            <a:off x="6470725" y="99863"/>
            <a:ext cx="1183803" cy="787736"/>
            <a:chOff x="0" y="0"/>
            <a:chExt cx="1110192" cy="778933"/>
          </a:xfrm>
        </p:grpSpPr>
        <p:pic>
          <p:nvPicPr>
            <p:cNvPr id="6" name="Picture 2">
              <a:extLst>
                <a:ext uri="{FF2B5EF4-FFF2-40B4-BE49-F238E27FC236}">
                  <a16:creationId xmlns:a16="http://schemas.microsoft.com/office/drawing/2014/main" id="{9DAAD187-4F5E-A4EE-B6E4-452260C0480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110192" cy="7789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3" descr="aja-uk_iso-9001_2015">
              <a:extLst>
                <a:ext uri="{FF2B5EF4-FFF2-40B4-BE49-F238E27FC236}">
                  <a16:creationId xmlns:a16="http://schemas.microsoft.com/office/drawing/2014/main" id="{D54DC626-E303-7D0D-5A80-9372FB0DBBBE}"/>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l="49130" t="2490"/>
            <a:stretch>
              <a:fillRect/>
            </a:stretch>
          </p:blipFill>
          <p:spPr bwMode="auto">
            <a:xfrm>
              <a:off x="95250" y="116417"/>
              <a:ext cx="360527" cy="499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029" name="Picture 1">
            <a:extLst>
              <a:ext uri="{FF2B5EF4-FFF2-40B4-BE49-F238E27FC236}">
                <a16:creationId xmlns:a16="http://schemas.microsoft.com/office/drawing/2014/main" id="{2CB30BD7-36F8-2695-93FC-8648D7BAD20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12020" y="127100"/>
            <a:ext cx="936104" cy="791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0" name="Picture 6" descr="CSE Data science logo-01">
            <a:extLst>
              <a:ext uri="{FF2B5EF4-FFF2-40B4-BE49-F238E27FC236}">
                <a16:creationId xmlns:a16="http://schemas.microsoft.com/office/drawing/2014/main" id="{5C84E26F-DDAE-55A8-D3B7-82547C88F9ED}"/>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812360" y="56804"/>
            <a:ext cx="792088" cy="792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0" name="object 16">
            <a:extLst>
              <a:ext uri="{FF2B5EF4-FFF2-40B4-BE49-F238E27FC236}">
                <a16:creationId xmlns:a16="http://schemas.microsoft.com/office/drawing/2014/main" id="{00FBDDB7-D57D-9952-4B7B-A61DA79DFC81}"/>
              </a:ext>
            </a:extLst>
          </p:cNvPr>
          <p:cNvGrpSpPr/>
          <p:nvPr/>
        </p:nvGrpSpPr>
        <p:grpSpPr>
          <a:xfrm>
            <a:off x="0" y="6301834"/>
            <a:ext cx="9055735" cy="424180"/>
            <a:chOff x="82296" y="6440423"/>
            <a:chExt cx="9055735" cy="424180"/>
          </a:xfrm>
        </p:grpSpPr>
        <p:sp>
          <p:nvSpPr>
            <p:cNvPr id="11" name="object 17">
              <a:extLst>
                <a:ext uri="{FF2B5EF4-FFF2-40B4-BE49-F238E27FC236}">
                  <a16:creationId xmlns:a16="http://schemas.microsoft.com/office/drawing/2014/main" id="{B668D156-9D15-7CAD-C0CC-00051D297459}"/>
                </a:ext>
              </a:extLst>
            </p:cNvPr>
            <p:cNvSpPr/>
            <p:nvPr/>
          </p:nvSpPr>
          <p:spPr>
            <a:xfrm>
              <a:off x="86868" y="6444995"/>
              <a:ext cx="9046845" cy="414655"/>
            </a:xfrm>
            <a:custGeom>
              <a:avLst/>
              <a:gdLst/>
              <a:ahLst/>
              <a:cxnLst/>
              <a:rect l="l" t="t" r="r" b="b"/>
              <a:pathLst>
                <a:path w="9046845" h="414654">
                  <a:moveTo>
                    <a:pt x="9046464" y="0"/>
                  </a:moveTo>
                  <a:lnTo>
                    <a:pt x="0" y="0"/>
                  </a:lnTo>
                  <a:lnTo>
                    <a:pt x="0" y="414527"/>
                  </a:lnTo>
                  <a:lnTo>
                    <a:pt x="9046464" y="414527"/>
                  </a:lnTo>
                  <a:lnTo>
                    <a:pt x="9046464" y="0"/>
                  </a:lnTo>
                  <a:close/>
                </a:path>
              </a:pathLst>
            </a:custGeom>
            <a:solidFill>
              <a:srgbClr val="001F5F"/>
            </a:solidFill>
          </p:spPr>
          <p:txBody>
            <a:bodyPr wrap="square" lIns="0" tIns="0" rIns="0" bIns="0" rtlCol="0"/>
            <a:lstStyle/>
            <a:p>
              <a:endParaRPr/>
            </a:p>
          </p:txBody>
        </p:sp>
        <p:sp>
          <p:nvSpPr>
            <p:cNvPr id="12" name="object 18">
              <a:extLst>
                <a:ext uri="{FF2B5EF4-FFF2-40B4-BE49-F238E27FC236}">
                  <a16:creationId xmlns:a16="http://schemas.microsoft.com/office/drawing/2014/main" id="{D9BEE4AD-1BC9-5FE8-B6E6-70CB1D89532D}"/>
                </a:ext>
              </a:extLst>
            </p:cNvPr>
            <p:cNvSpPr/>
            <p:nvPr/>
          </p:nvSpPr>
          <p:spPr>
            <a:xfrm>
              <a:off x="86868" y="6444995"/>
              <a:ext cx="9046845" cy="414655"/>
            </a:xfrm>
            <a:custGeom>
              <a:avLst/>
              <a:gdLst/>
              <a:ahLst/>
              <a:cxnLst/>
              <a:rect l="l" t="t" r="r" b="b"/>
              <a:pathLst>
                <a:path w="9046845" h="414654">
                  <a:moveTo>
                    <a:pt x="0" y="414527"/>
                  </a:moveTo>
                  <a:lnTo>
                    <a:pt x="9046464" y="414527"/>
                  </a:lnTo>
                  <a:lnTo>
                    <a:pt x="9046464" y="0"/>
                  </a:lnTo>
                  <a:lnTo>
                    <a:pt x="0" y="0"/>
                  </a:lnTo>
                  <a:lnTo>
                    <a:pt x="0" y="414527"/>
                  </a:lnTo>
                  <a:close/>
                </a:path>
              </a:pathLst>
            </a:custGeom>
            <a:ln w="9144">
              <a:solidFill>
                <a:srgbClr val="000000"/>
              </a:solidFill>
            </a:ln>
          </p:spPr>
          <p:txBody>
            <a:bodyPr wrap="square" lIns="0" tIns="0" rIns="0" bIns="0" rtlCol="0"/>
            <a:lstStyle/>
            <a:p>
              <a:endParaRPr/>
            </a:p>
          </p:txBody>
        </p:sp>
      </p:grpSp>
      <p:sp>
        <p:nvSpPr>
          <p:cNvPr id="13" name="object 19">
            <a:extLst>
              <a:ext uri="{FF2B5EF4-FFF2-40B4-BE49-F238E27FC236}">
                <a16:creationId xmlns:a16="http://schemas.microsoft.com/office/drawing/2014/main" id="{0DE14479-8399-6A1E-523B-47A6FC948FC3}"/>
              </a:ext>
            </a:extLst>
          </p:cNvPr>
          <p:cNvSpPr txBox="1"/>
          <p:nvPr/>
        </p:nvSpPr>
        <p:spPr>
          <a:xfrm>
            <a:off x="2140946" y="6381328"/>
            <a:ext cx="4653915" cy="351378"/>
          </a:xfrm>
          <a:prstGeom prst="rect">
            <a:avLst/>
          </a:prstGeom>
        </p:spPr>
        <p:txBody>
          <a:bodyPr vert="horz" wrap="square" lIns="0" tIns="12700" rIns="0" bIns="0" rtlCol="0">
            <a:spAutoFit/>
          </a:bodyPr>
          <a:lstStyle/>
          <a:p>
            <a:pPr marL="12700" algn="ctr">
              <a:lnSpc>
                <a:spcPct val="100000"/>
              </a:lnSpc>
              <a:spcBef>
                <a:spcPts val="100"/>
              </a:spcBef>
            </a:pPr>
            <a:r>
              <a:rPr sz="2200" spc="-5" dirty="0">
                <a:solidFill>
                  <a:srgbClr val="FFFFFF"/>
                </a:solidFill>
                <a:latin typeface="Times New Roman"/>
                <a:cs typeface="Times New Roman"/>
              </a:rPr>
              <a:t>Department</a:t>
            </a:r>
            <a:r>
              <a:rPr sz="2200" spc="30" dirty="0">
                <a:solidFill>
                  <a:srgbClr val="FFFFFF"/>
                </a:solidFill>
                <a:latin typeface="Times New Roman"/>
                <a:cs typeface="Times New Roman"/>
              </a:rPr>
              <a:t> </a:t>
            </a:r>
            <a:r>
              <a:rPr sz="2200" spc="5" dirty="0">
                <a:solidFill>
                  <a:srgbClr val="FFFFFF"/>
                </a:solidFill>
                <a:latin typeface="Times New Roman"/>
                <a:cs typeface="Times New Roman"/>
              </a:rPr>
              <a:t>of</a:t>
            </a:r>
            <a:r>
              <a:rPr lang="en-US" sz="2200" spc="5" dirty="0">
                <a:solidFill>
                  <a:srgbClr val="FFFFFF"/>
                </a:solidFill>
                <a:latin typeface="Times New Roman"/>
                <a:cs typeface="Times New Roman"/>
              </a:rPr>
              <a:t> CSE- Data Science</a:t>
            </a:r>
            <a:endParaRPr sz="2200" dirty="0">
              <a:latin typeface="Times New Roman"/>
              <a:cs typeface="Times New Roman"/>
            </a:endParaRPr>
          </a:p>
        </p:txBody>
      </p:sp>
      <p:pic>
        <p:nvPicPr>
          <p:cNvPr id="2" name="Content Placeholder 1">
            <a:extLst>
              <a:ext uri="{FF2B5EF4-FFF2-40B4-BE49-F238E27FC236}">
                <a16:creationId xmlns:a16="http://schemas.microsoft.com/office/drawing/2014/main" id="{A7B40C5B-E571-AFAD-9D9F-8177E742D3EF}"/>
              </a:ext>
            </a:extLst>
          </p:cNvPr>
          <p:cNvPicPr>
            <a:picLocks noGrp="1" noChangeAspect="1"/>
          </p:cNvPicPr>
          <p:nvPr>
            <p:ph idx="1"/>
          </p:nvPr>
        </p:nvPicPr>
        <p:blipFill>
          <a:blip r:embed="rId7"/>
          <a:srcRect t="33003"/>
          <a:stretch/>
        </p:blipFill>
        <p:spPr>
          <a:xfrm>
            <a:off x="827583" y="1459156"/>
            <a:ext cx="7266897" cy="4346107"/>
          </a:xfrm>
          <a:prstGeom prst="rect">
            <a:avLst/>
          </a:prstGeom>
        </p:spPr>
      </p:pic>
      <p:pic>
        <p:nvPicPr>
          <p:cNvPr id="9" name="Picture 8">
            <a:extLst>
              <a:ext uri="{FF2B5EF4-FFF2-40B4-BE49-F238E27FC236}">
                <a16:creationId xmlns:a16="http://schemas.microsoft.com/office/drawing/2014/main" id="{6BB52320-6C7C-03C0-E25B-D31551BDC527}"/>
              </a:ext>
            </a:extLst>
          </p:cNvPr>
          <p:cNvPicPr>
            <a:picLocks noChangeAspect="1"/>
          </p:cNvPicPr>
          <p:nvPr/>
        </p:nvPicPr>
        <p:blipFill>
          <a:blip r:embed="rId7"/>
          <a:srcRect t="1115" r="4069" b="94609"/>
          <a:stretch/>
        </p:blipFill>
        <p:spPr>
          <a:xfrm>
            <a:off x="737504" y="1095976"/>
            <a:ext cx="7356976" cy="292765"/>
          </a:xfrm>
          <a:prstGeom prst="rect">
            <a:avLst/>
          </a:prstGeom>
        </p:spPr>
      </p:pic>
    </p:spTree>
    <p:extLst>
      <p:ext uri="{BB962C8B-B14F-4D97-AF65-F5344CB8AC3E}">
        <p14:creationId xmlns:p14="http://schemas.microsoft.com/office/powerpoint/2010/main" val="90867125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C5DA2B-564D-6A80-F2BA-6E754701AC78}"/>
            </a:ext>
          </a:extLst>
        </p:cNvPr>
        <p:cNvGrpSpPr/>
        <p:nvPr/>
      </p:nvGrpSpPr>
      <p:grpSpPr>
        <a:xfrm>
          <a:off x="0" y="0"/>
          <a:ext cx="0" cy="0"/>
          <a:chOff x="0" y="0"/>
          <a:chExt cx="0" cy="0"/>
        </a:xfrm>
      </p:grpSpPr>
      <p:pic>
        <p:nvPicPr>
          <p:cNvPr id="4" name="object 15">
            <a:extLst>
              <a:ext uri="{FF2B5EF4-FFF2-40B4-BE49-F238E27FC236}">
                <a16:creationId xmlns:a16="http://schemas.microsoft.com/office/drawing/2014/main" id="{5D1612A6-7916-ED54-E85A-5E5D055944AF}"/>
              </a:ext>
            </a:extLst>
          </p:cNvPr>
          <p:cNvPicPr/>
          <p:nvPr/>
        </p:nvPicPr>
        <p:blipFill>
          <a:blip r:embed="rId2" cstate="print"/>
          <a:stretch>
            <a:fillRect/>
          </a:stretch>
        </p:blipFill>
        <p:spPr>
          <a:xfrm>
            <a:off x="4572" y="81866"/>
            <a:ext cx="2324441" cy="652271"/>
          </a:xfrm>
          <a:prstGeom prst="rect">
            <a:avLst/>
          </a:prstGeom>
        </p:spPr>
      </p:pic>
      <p:grpSp>
        <p:nvGrpSpPr>
          <p:cNvPr id="5" name="Group 11">
            <a:extLst>
              <a:ext uri="{FF2B5EF4-FFF2-40B4-BE49-F238E27FC236}">
                <a16:creationId xmlns:a16="http://schemas.microsoft.com/office/drawing/2014/main" id="{6BE66A22-D801-4BBF-42BE-BE81BDF93188}"/>
              </a:ext>
            </a:extLst>
          </p:cNvPr>
          <p:cNvGrpSpPr>
            <a:grpSpLocks/>
          </p:cNvGrpSpPr>
          <p:nvPr/>
        </p:nvGrpSpPr>
        <p:grpSpPr bwMode="auto">
          <a:xfrm>
            <a:off x="6470725" y="99863"/>
            <a:ext cx="1183803" cy="787736"/>
            <a:chOff x="0" y="0"/>
            <a:chExt cx="1110192" cy="778933"/>
          </a:xfrm>
        </p:grpSpPr>
        <p:pic>
          <p:nvPicPr>
            <p:cNvPr id="6" name="Picture 2">
              <a:extLst>
                <a:ext uri="{FF2B5EF4-FFF2-40B4-BE49-F238E27FC236}">
                  <a16:creationId xmlns:a16="http://schemas.microsoft.com/office/drawing/2014/main" id="{B3D71A63-D90C-2CC3-7590-215AA1C508D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110192" cy="7789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3" descr="aja-uk_iso-9001_2015">
              <a:extLst>
                <a:ext uri="{FF2B5EF4-FFF2-40B4-BE49-F238E27FC236}">
                  <a16:creationId xmlns:a16="http://schemas.microsoft.com/office/drawing/2014/main" id="{BE43A90F-12AB-B4AC-AA35-C0C418D66569}"/>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l="49130" t="2490"/>
            <a:stretch>
              <a:fillRect/>
            </a:stretch>
          </p:blipFill>
          <p:spPr bwMode="auto">
            <a:xfrm>
              <a:off x="95250" y="116417"/>
              <a:ext cx="360527" cy="499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029" name="Picture 1">
            <a:extLst>
              <a:ext uri="{FF2B5EF4-FFF2-40B4-BE49-F238E27FC236}">
                <a16:creationId xmlns:a16="http://schemas.microsoft.com/office/drawing/2014/main" id="{FBBAEC49-F71B-0E38-4AD0-4C9F676E500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12020" y="127100"/>
            <a:ext cx="936104" cy="791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0" name="Picture 6" descr="CSE Data science logo-01">
            <a:extLst>
              <a:ext uri="{FF2B5EF4-FFF2-40B4-BE49-F238E27FC236}">
                <a16:creationId xmlns:a16="http://schemas.microsoft.com/office/drawing/2014/main" id="{9A8E0325-2842-17C4-15A7-95EF4EDD982F}"/>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812360" y="56804"/>
            <a:ext cx="792088" cy="792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0" name="object 16">
            <a:extLst>
              <a:ext uri="{FF2B5EF4-FFF2-40B4-BE49-F238E27FC236}">
                <a16:creationId xmlns:a16="http://schemas.microsoft.com/office/drawing/2014/main" id="{BB69FE5A-FCF7-09FE-0383-8EF3B4B33998}"/>
              </a:ext>
            </a:extLst>
          </p:cNvPr>
          <p:cNvGrpSpPr/>
          <p:nvPr/>
        </p:nvGrpSpPr>
        <p:grpSpPr>
          <a:xfrm>
            <a:off x="0" y="6301834"/>
            <a:ext cx="9055735" cy="424180"/>
            <a:chOff x="82296" y="6440423"/>
            <a:chExt cx="9055735" cy="424180"/>
          </a:xfrm>
        </p:grpSpPr>
        <p:sp>
          <p:nvSpPr>
            <p:cNvPr id="11" name="object 17">
              <a:extLst>
                <a:ext uri="{FF2B5EF4-FFF2-40B4-BE49-F238E27FC236}">
                  <a16:creationId xmlns:a16="http://schemas.microsoft.com/office/drawing/2014/main" id="{D36F824A-68B4-46C5-5BAD-73A9602CF286}"/>
                </a:ext>
              </a:extLst>
            </p:cNvPr>
            <p:cNvSpPr/>
            <p:nvPr/>
          </p:nvSpPr>
          <p:spPr>
            <a:xfrm>
              <a:off x="86868" y="6444995"/>
              <a:ext cx="9046845" cy="414655"/>
            </a:xfrm>
            <a:custGeom>
              <a:avLst/>
              <a:gdLst/>
              <a:ahLst/>
              <a:cxnLst/>
              <a:rect l="l" t="t" r="r" b="b"/>
              <a:pathLst>
                <a:path w="9046845" h="414654">
                  <a:moveTo>
                    <a:pt x="9046464" y="0"/>
                  </a:moveTo>
                  <a:lnTo>
                    <a:pt x="0" y="0"/>
                  </a:lnTo>
                  <a:lnTo>
                    <a:pt x="0" y="414527"/>
                  </a:lnTo>
                  <a:lnTo>
                    <a:pt x="9046464" y="414527"/>
                  </a:lnTo>
                  <a:lnTo>
                    <a:pt x="9046464" y="0"/>
                  </a:lnTo>
                  <a:close/>
                </a:path>
              </a:pathLst>
            </a:custGeom>
            <a:solidFill>
              <a:srgbClr val="001F5F"/>
            </a:solidFill>
          </p:spPr>
          <p:txBody>
            <a:bodyPr wrap="square" lIns="0" tIns="0" rIns="0" bIns="0" rtlCol="0"/>
            <a:lstStyle/>
            <a:p>
              <a:endParaRPr/>
            </a:p>
          </p:txBody>
        </p:sp>
        <p:sp>
          <p:nvSpPr>
            <p:cNvPr id="12" name="object 18">
              <a:extLst>
                <a:ext uri="{FF2B5EF4-FFF2-40B4-BE49-F238E27FC236}">
                  <a16:creationId xmlns:a16="http://schemas.microsoft.com/office/drawing/2014/main" id="{AD7BA229-5AB2-B211-E8AF-3A2CD922AECD}"/>
                </a:ext>
              </a:extLst>
            </p:cNvPr>
            <p:cNvSpPr/>
            <p:nvPr/>
          </p:nvSpPr>
          <p:spPr>
            <a:xfrm>
              <a:off x="86868" y="6444995"/>
              <a:ext cx="9046845" cy="414655"/>
            </a:xfrm>
            <a:custGeom>
              <a:avLst/>
              <a:gdLst/>
              <a:ahLst/>
              <a:cxnLst/>
              <a:rect l="l" t="t" r="r" b="b"/>
              <a:pathLst>
                <a:path w="9046845" h="414654">
                  <a:moveTo>
                    <a:pt x="0" y="414527"/>
                  </a:moveTo>
                  <a:lnTo>
                    <a:pt x="9046464" y="414527"/>
                  </a:lnTo>
                  <a:lnTo>
                    <a:pt x="9046464" y="0"/>
                  </a:lnTo>
                  <a:lnTo>
                    <a:pt x="0" y="0"/>
                  </a:lnTo>
                  <a:lnTo>
                    <a:pt x="0" y="414527"/>
                  </a:lnTo>
                  <a:close/>
                </a:path>
              </a:pathLst>
            </a:custGeom>
            <a:ln w="9144">
              <a:solidFill>
                <a:srgbClr val="000000"/>
              </a:solidFill>
            </a:ln>
          </p:spPr>
          <p:txBody>
            <a:bodyPr wrap="square" lIns="0" tIns="0" rIns="0" bIns="0" rtlCol="0"/>
            <a:lstStyle/>
            <a:p>
              <a:endParaRPr/>
            </a:p>
          </p:txBody>
        </p:sp>
      </p:grpSp>
      <p:sp>
        <p:nvSpPr>
          <p:cNvPr id="13" name="object 19">
            <a:extLst>
              <a:ext uri="{FF2B5EF4-FFF2-40B4-BE49-F238E27FC236}">
                <a16:creationId xmlns:a16="http://schemas.microsoft.com/office/drawing/2014/main" id="{0D72C728-CF2D-6015-3FAE-96264BCA1364}"/>
              </a:ext>
            </a:extLst>
          </p:cNvPr>
          <p:cNvSpPr txBox="1"/>
          <p:nvPr/>
        </p:nvSpPr>
        <p:spPr>
          <a:xfrm>
            <a:off x="2140946" y="6381328"/>
            <a:ext cx="4653915" cy="351378"/>
          </a:xfrm>
          <a:prstGeom prst="rect">
            <a:avLst/>
          </a:prstGeom>
        </p:spPr>
        <p:txBody>
          <a:bodyPr vert="horz" wrap="square" lIns="0" tIns="12700" rIns="0" bIns="0" rtlCol="0">
            <a:spAutoFit/>
          </a:bodyPr>
          <a:lstStyle/>
          <a:p>
            <a:pPr marL="12700" algn="ctr">
              <a:lnSpc>
                <a:spcPct val="100000"/>
              </a:lnSpc>
              <a:spcBef>
                <a:spcPts val="100"/>
              </a:spcBef>
            </a:pPr>
            <a:r>
              <a:rPr sz="2200" spc="-5" dirty="0">
                <a:solidFill>
                  <a:srgbClr val="FFFFFF"/>
                </a:solidFill>
                <a:latin typeface="Times New Roman"/>
                <a:cs typeface="Times New Roman"/>
              </a:rPr>
              <a:t>Department</a:t>
            </a:r>
            <a:r>
              <a:rPr sz="2200" spc="30" dirty="0">
                <a:solidFill>
                  <a:srgbClr val="FFFFFF"/>
                </a:solidFill>
                <a:latin typeface="Times New Roman"/>
                <a:cs typeface="Times New Roman"/>
              </a:rPr>
              <a:t> </a:t>
            </a:r>
            <a:r>
              <a:rPr sz="2200" spc="5" dirty="0">
                <a:solidFill>
                  <a:srgbClr val="FFFFFF"/>
                </a:solidFill>
                <a:latin typeface="Times New Roman"/>
                <a:cs typeface="Times New Roman"/>
              </a:rPr>
              <a:t>of</a:t>
            </a:r>
            <a:r>
              <a:rPr lang="en-US" sz="2200" spc="5" dirty="0">
                <a:solidFill>
                  <a:srgbClr val="FFFFFF"/>
                </a:solidFill>
                <a:latin typeface="Times New Roman"/>
                <a:cs typeface="Times New Roman"/>
              </a:rPr>
              <a:t> CSE- Data Science</a:t>
            </a:r>
            <a:endParaRPr sz="2200" dirty="0">
              <a:latin typeface="Times New Roman"/>
              <a:cs typeface="Times New Roman"/>
            </a:endParaRPr>
          </a:p>
        </p:txBody>
      </p:sp>
      <p:pic>
        <p:nvPicPr>
          <p:cNvPr id="9" name="Content Placeholder 8">
            <a:extLst>
              <a:ext uri="{FF2B5EF4-FFF2-40B4-BE49-F238E27FC236}">
                <a16:creationId xmlns:a16="http://schemas.microsoft.com/office/drawing/2014/main" id="{C8824F4D-99EB-B370-FA64-2157E2CE9872}"/>
              </a:ext>
            </a:extLst>
          </p:cNvPr>
          <p:cNvPicPr>
            <a:picLocks noGrp="1" noChangeAspect="1"/>
          </p:cNvPicPr>
          <p:nvPr>
            <p:ph idx="1"/>
          </p:nvPr>
        </p:nvPicPr>
        <p:blipFill>
          <a:blip r:embed="rId7"/>
          <a:stretch>
            <a:fillRect/>
          </a:stretch>
        </p:blipFill>
        <p:spPr>
          <a:xfrm>
            <a:off x="838721" y="887599"/>
            <a:ext cx="6815807" cy="3685801"/>
          </a:xfrm>
        </p:spPr>
      </p:pic>
      <p:sp>
        <p:nvSpPr>
          <p:cNvPr id="15" name="TextBox 14">
            <a:extLst>
              <a:ext uri="{FF2B5EF4-FFF2-40B4-BE49-F238E27FC236}">
                <a16:creationId xmlns:a16="http://schemas.microsoft.com/office/drawing/2014/main" id="{A806A0D2-978F-12A3-73B9-0778B78604BE}"/>
              </a:ext>
            </a:extLst>
          </p:cNvPr>
          <p:cNvSpPr txBox="1"/>
          <p:nvPr/>
        </p:nvSpPr>
        <p:spPr>
          <a:xfrm>
            <a:off x="2161540" y="4737981"/>
            <a:ext cx="4572000" cy="400110"/>
          </a:xfrm>
          <a:prstGeom prst="rect">
            <a:avLst/>
          </a:prstGeom>
          <a:noFill/>
        </p:spPr>
        <p:txBody>
          <a:bodyPr wrap="square">
            <a:spAutoFit/>
          </a:bodyPr>
          <a:lstStyle/>
          <a:p>
            <a:r>
              <a:rPr lang="en-IN" sz="2000" b="0" i="0" u="none" strike="noStrike" baseline="0" dirty="0">
                <a:latin typeface="+mj-lt"/>
              </a:rPr>
              <a:t>Figure : Analytics 1.0, 2.0, and 3.0.</a:t>
            </a:r>
            <a:endParaRPr lang="en-US" sz="2000" dirty="0">
              <a:latin typeface="+mj-lt"/>
            </a:endParaRPr>
          </a:p>
        </p:txBody>
      </p:sp>
    </p:spTree>
    <p:extLst>
      <p:ext uri="{BB962C8B-B14F-4D97-AF65-F5344CB8AC3E}">
        <p14:creationId xmlns:p14="http://schemas.microsoft.com/office/powerpoint/2010/main" val="235367980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B60AC4-8093-4B6E-6F53-C7142FEF74AE}"/>
            </a:ext>
          </a:extLst>
        </p:cNvPr>
        <p:cNvGrpSpPr/>
        <p:nvPr/>
      </p:nvGrpSpPr>
      <p:grpSpPr>
        <a:xfrm>
          <a:off x="0" y="0"/>
          <a:ext cx="0" cy="0"/>
          <a:chOff x="0" y="0"/>
          <a:chExt cx="0" cy="0"/>
        </a:xfrm>
      </p:grpSpPr>
      <p:pic>
        <p:nvPicPr>
          <p:cNvPr id="4" name="object 15">
            <a:extLst>
              <a:ext uri="{FF2B5EF4-FFF2-40B4-BE49-F238E27FC236}">
                <a16:creationId xmlns:a16="http://schemas.microsoft.com/office/drawing/2014/main" id="{7E59F6EE-1954-B5E1-4586-F030FF76CE50}"/>
              </a:ext>
            </a:extLst>
          </p:cNvPr>
          <p:cNvPicPr/>
          <p:nvPr/>
        </p:nvPicPr>
        <p:blipFill>
          <a:blip r:embed="rId2" cstate="print"/>
          <a:stretch>
            <a:fillRect/>
          </a:stretch>
        </p:blipFill>
        <p:spPr>
          <a:xfrm>
            <a:off x="4572" y="81866"/>
            <a:ext cx="2324441" cy="652271"/>
          </a:xfrm>
          <a:prstGeom prst="rect">
            <a:avLst/>
          </a:prstGeom>
        </p:spPr>
      </p:pic>
      <p:grpSp>
        <p:nvGrpSpPr>
          <p:cNvPr id="5" name="Group 11">
            <a:extLst>
              <a:ext uri="{FF2B5EF4-FFF2-40B4-BE49-F238E27FC236}">
                <a16:creationId xmlns:a16="http://schemas.microsoft.com/office/drawing/2014/main" id="{13F9B72A-B6A2-5730-8753-606661663943}"/>
              </a:ext>
            </a:extLst>
          </p:cNvPr>
          <p:cNvGrpSpPr>
            <a:grpSpLocks/>
          </p:cNvGrpSpPr>
          <p:nvPr/>
        </p:nvGrpSpPr>
        <p:grpSpPr bwMode="auto">
          <a:xfrm>
            <a:off x="6470725" y="99863"/>
            <a:ext cx="1183803" cy="787736"/>
            <a:chOff x="0" y="0"/>
            <a:chExt cx="1110192" cy="778933"/>
          </a:xfrm>
        </p:grpSpPr>
        <p:pic>
          <p:nvPicPr>
            <p:cNvPr id="6" name="Picture 2">
              <a:extLst>
                <a:ext uri="{FF2B5EF4-FFF2-40B4-BE49-F238E27FC236}">
                  <a16:creationId xmlns:a16="http://schemas.microsoft.com/office/drawing/2014/main" id="{24E2F58F-138D-6C2B-0120-5DCFFD87A4A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110192" cy="7789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3" descr="aja-uk_iso-9001_2015">
              <a:extLst>
                <a:ext uri="{FF2B5EF4-FFF2-40B4-BE49-F238E27FC236}">
                  <a16:creationId xmlns:a16="http://schemas.microsoft.com/office/drawing/2014/main" id="{3F9901BA-7B9F-159A-5058-2BD639D2CD7D}"/>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l="49130" t="2490"/>
            <a:stretch>
              <a:fillRect/>
            </a:stretch>
          </p:blipFill>
          <p:spPr bwMode="auto">
            <a:xfrm>
              <a:off x="95250" y="116417"/>
              <a:ext cx="360527" cy="499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029" name="Picture 1">
            <a:extLst>
              <a:ext uri="{FF2B5EF4-FFF2-40B4-BE49-F238E27FC236}">
                <a16:creationId xmlns:a16="http://schemas.microsoft.com/office/drawing/2014/main" id="{BCB6B1FC-FF34-6D08-BC6C-EFDE2A9C8B1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12020" y="127100"/>
            <a:ext cx="936104" cy="791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0" name="Picture 6" descr="CSE Data science logo-01">
            <a:extLst>
              <a:ext uri="{FF2B5EF4-FFF2-40B4-BE49-F238E27FC236}">
                <a16:creationId xmlns:a16="http://schemas.microsoft.com/office/drawing/2014/main" id="{883EE5D0-6415-8602-A65F-C11168E7801D}"/>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812360" y="56804"/>
            <a:ext cx="792088" cy="792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0" name="object 16">
            <a:extLst>
              <a:ext uri="{FF2B5EF4-FFF2-40B4-BE49-F238E27FC236}">
                <a16:creationId xmlns:a16="http://schemas.microsoft.com/office/drawing/2014/main" id="{9CAD0D41-A65F-CE4C-0DC7-304CAA22BBCF}"/>
              </a:ext>
            </a:extLst>
          </p:cNvPr>
          <p:cNvGrpSpPr/>
          <p:nvPr/>
        </p:nvGrpSpPr>
        <p:grpSpPr>
          <a:xfrm>
            <a:off x="0" y="6301834"/>
            <a:ext cx="9055735" cy="424180"/>
            <a:chOff x="82296" y="6440423"/>
            <a:chExt cx="9055735" cy="424180"/>
          </a:xfrm>
        </p:grpSpPr>
        <p:sp>
          <p:nvSpPr>
            <p:cNvPr id="11" name="object 17">
              <a:extLst>
                <a:ext uri="{FF2B5EF4-FFF2-40B4-BE49-F238E27FC236}">
                  <a16:creationId xmlns:a16="http://schemas.microsoft.com/office/drawing/2014/main" id="{A10E9F63-BEEE-A548-F790-C35984F19542}"/>
                </a:ext>
              </a:extLst>
            </p:cNvPr>
            <p:cNvSpPr/>
            <p:nvPr/>
          </p:nvSpPr>
          <p:spPr>
            <a:xfrm>
              <a:off x="86868" y="6444995"/>
              <a:ext cx="9046845" cy="414655"/>
            </a:xfrm>
            <a:custGeom>
              <a:avLst/>
              <a:gdLst/>
              <a:ahLst/>
              <a:cxnLst/>
              <a:rect l="l" t="t" r="r" b="b"/>
              <a:pathLst>
                <a:path w="9046845" h="414654">
                  <a:moveTo>
                    <a:pt x="9046464" y="0"/>
                  </a:moveTo>
                  <a:lnTo>
                    <a:pt x="0" y="0"/>
                  </a:lnTo>
                  <a:lnTo>
                    <a:pt x="0" y="414527"/>
                  </a:lnTo>
                  <a:lnTo>
                    <a:pt x="9046464" y="414527"/>
                  </a:lnTo>
                  <a:lnTo>
                    <a:pt x="9046464" y="0"/>
                  </a:lnTo>
                  <a:close/>
                </a:path>
              </a:pathLst>
            </a:custGeom>
            <a:solidFill>
              <a:srgbClr val="001F5F"/>
            </a:solidFill>
          </p:spPr>
          <p:txBody>
            <a:bodyPr wrap="square" lIns="0" tIns="0" rIns="0" bIns="0" rtlCol="0"/>
            <a:lstStyle/>
            <a:p>
              <a:endParaRPr/>
            </a:p>
          </p:txBody>
        </p:sp>
        <p:sp>
          <p:nvSpPr>
            <p:cNvPr id="12" name="object 18">
              <a:extLst>
                <a:ext uri="{FF2B5EF4-FFF2-40B4-BE49-F238E27FC236}">
                  <a16:creationId xmlns:a16="http://schemas.microsoft.com/office/drawing/2014/main" id="{D763EAFC-FC45-6D21-09B5-0362F04A7CE3}"/>
                </a:ext>
              </a:extLst>
            </p:cNvPr>
            <p:cNvSpPr/>
            <p:nvPr/>
          </p:nvSpPr>
          <p:spPr>
            <a:xfrm>
              <a:off x="86868" y="6444995"/>
              <a:ext cx="9046845" cy="414655"/>
            </a:xfrm>
            <a:custGeom>
              <a:avLst/>
              <a:gdLst/>
              <a:ahLst/>
              <a:cxnLst/>
              <a:rect l="l" t="t" r="r" b="b"/>
              <a:pathLst>
                <a:path w="9046845" h="414654">
                  <a:moveTo>
                    <a:pt x="0" y="414527"/>
                  </a:moveTo>
                  <a:lnTo>
                    <a:pt x="9046464" y="414527"/>
                  </a:lnTo>
                  <a:lnTo>
                    <a:pt x="9046464" y="0"/>
                  </a:lnTo>
                  <a:lnTo>
                    <a:pt x="0" y="0"/>
                  </a:lnTo>
                  <a:lnTo>
                    <a:pt x="0" y="414527"/>
                  </a:lnTo>
                  <a:close/>
                </a:path>
              </a:pathLst>
            </a:custGeom>
            <a:ln w="9144">
              <a:solidFill>
                <a:srgbClr val="000000"/>
              </a:solidFill>
            </a:ln>
          </p:spPr>
          <p:txBody>
            <a:bodyPr wrap="square" lIns="0" tIns="0" rIns="0" bIns="0" rtlCol="0"/>
            <a:lstStyle/>
            <a:p>
              <a:endParaRPr/>
            </a:p>
          </p:txBody>
        </p:sp>
      </p:grpSp>
      <p:sp>
        <p:nvSpPr>
          <p:cNvPr id="13" name="object 19">
            <a:extLst>
              <a:ext uri="{FF2B5EF4-FFF2-40B4-BE49-F238E27FC236}">
                <a16:creationId xmlns:a16="http://schemas.microsoft.com/office/drawing/2014/main" id="{5331402F-4260-C403-C54C-4A6A7A2E43EE}"/>
              </a:ext>
            </a:extLst>
          </p:cNvPr>
          <p:cNvSpPr txBox="1"/>
          <p:nvPr/>
        </p:nvSpPr>
        <p:spPr>
          <a:xfrm>
            <a:off x="2140946" y="6381328"/>
            <a:ext cx="4653915" cy="351378"/>
          </a:xfrm>
          <a:prstGeom prst="rect">
            <a:avLst/>
          </a:prstGeom>
        </p:spPr>
        <p:txBody>
          <a:bodyPr vert="horz" wrap="square" lIns="0" tIns="12700" rIns="0" bIns="0" rtlCol="0">
            <a:spAutoFit/>
          </a:bodyPr>
          <a:lstStyle/>
          <a:p>
            <a:pPr marL="12700" algn="ctr">
              <a:lnSpc>
                <a:spcPct val="100000"/>
              </a:lnSpc>
              <a:spcBef>
                <a:spcPts val="100"/>
              </a:spcBef>
            </a:pPr>
            <a:r>
              <a:rPr sz="2200" spc="-5" dirty="0">
                <a:solidFill>
                  <a:srgbClr val="FFFFFF"/>
                </a:solidFill>
                <a:latin typeface="Times New Roman"/>
                <a:cs typeface="Times New Roman"/>
              </a:rPr>
              <a:t>Department</a:t>
            </a:r>
            <a:r>
              <a:rPr sz="2200" spc="30" dirty="0">
                <a:solidFill>
                  <a:srgbClr val="FFFFFF"/>
                </a:solidFill>
                <a:latin typeface="Times New Roman"/>
                <a:cs typeface="Times New Roman"/>
              </a:rPr>
              <a:t> </a:t>
            </a:r>
            <a:r>
              <a:rPr sz="2200" spc="5" dirty="0">
                <a:solidFill>
                  <a:srgbClr val="FFFFFF"/>
                </a:solidFill>
                <a:latin typeface="Times New Roman"/>
                <a:cs typeface="Times New Roman"/>
              </a:rPr>
              <a:t>of</a:t>
            </a:r>
            <a:r>
              <a:rPr lang="en-US" sz="2200" spc="5" dirty="0">
                <a:solidFill>
                  <a:srgbClr val="FFFFFF"/>
                </a:solidFill>
                <a:latin typeface="Times New Roman"/>
                <a:cs typeface="Times New Roman"/>
              </a:rPr>
              <a:t> CSE- Data Science</a:t>
            </a:r>
            <a:endParaRPr sz="2200" dirty="0">
              <a:latin typeface="Times New Roman"/>
              <a:cs typeface="Times New Roman"/>
            </a:endParaRPr>
          </a:p>
        </p:txBody>
      </p:sp>
      <p:sp>
        <p:nvSpPr>
          <p:cNvPr id="2" name="Title 1">
            <a:extLst>
              <a:ext uri="{FF2B5EF4-FFF2-40B4-BE49-F238E27FC236}">
                <a16:creationId xmlns:a16="http://schemas.microsoft.com/office/drawing/2014/main" id="{3DAE5C65-B8BB-CFDE-501F-6762C178437C}"/>
              </a:ext>
            </a:extLst>
          </p:cNvPr>
          <p:cNvSpPr>
            <a:spLocks noGrp="1"/>
          </p:cNvSpPr>
          <p:nvPr>
            <p:ph type="title"/>
          </p:nvPr>
        </p:nvSpPr>
        <p:spPr>
          <a:xfrm>
            <a:off x="16295" y="762456"/>
            <a:ext cx="8229600" cy="437557"/>
          </a:xfrm>
        </p:spPr>
        <p:txBody>
          <a:bodyPr>
            <a:normAutofit/>
          </a:bodyPr>
          <a:lstStyle/>
          <a:p>
            <a:pPr algn="l"/>
            <a:r>
              <a:rPr lang="en-IN" sz="2000" b="1" dirty="0">
                <a:solidFill>
                  <a:srgbClr val="C00000"/>
                </a:solidFill>
              </a:rPr>
              <a:t>Importance of Big Data Analytics</a:t>
            </a:r>
            <a:endParaRPr lang="en-US" sz="2000" b="1" dirty="0">
              <a:solidFill>
                <a:srgbClr val="C00000"/>
              </a:solidFill>
            </a:endParaRPr>
          </a:p>
        </p:txBody>
      </p:sp>
      <p:sp>
        <p:nvSpPr>
          <p:cNvPr id="3" name="Content Placeholder 2">
            <a:extLst>
              <a:ext uri="{FF2B5EF4-FFF2-40B4-BE49-F238E27FC236}">
                <a16:creationId xmlns:a16="http://schemas.microsoft.com/office/drawing/2014/main" id="{C875A3B0-A916-21C7-C2EB-B8B502245A96}"/>
              </a:ext>
            </a:extLst>
          </p:cNvPr>
          <p:cNvSpPr>
            <a:spLocks noGrp="1"/>
          </p:cNvSpPr>
          <p:nvPr>
            <p:ph idx="1"/>
          </p:nvPr>
        </p:nvSpPr>
        <p:spPr>
          <a:xfrm>
            <a:off x="25412" y="1309869"/>
            <a:ext cx="9005163" cy="4525963"/>
          </a:xfrm>
        </p:spPr>
        <p:txBody>
          <a:bodyPr>
            <a:normAutofit/>
          </a:bodyPr>
          <a:lstStyle/>
          <a:p>
            <a:pPr marL="0" indent="0" algn="l">
              <a:lnSpc>
                <a:spcPct val="150000"/>
              </a:lnSpc>
              <a:spcBef>
                <a:spcPts val="0"/>
              </a:spcBef>
              <a:buNone/>
            </a:pPr>
            <a:r>
              <a:rPr lang="en-IN" sz="2000" b="0" i="0" u="none" strike="noStrike" baseline="0" dirty="0">
                <a:latin typeface="+mj-lt"/>
              </a:rPr>
              <a:t>Let us study the various approaches to analysis of data and what it leads to.</a:t>
            </a:r>
          </a:p>
          <a:p>
            <a:pPr algn="just">
              <a:lnSpc>
                <a:spcPct val="150000"/>
              </a:lnSpc>
              <a:spcBef>
                <a:spcPts val="0"/>
              </a:spcBef>
              <a:buFont typeface="+mj-lt"/>
              <a:buAutoNum type="arabicPeriod"/>
            </a:pPr>
            <a:r>
              <a:rPr lang="en-IN" sz="2000" b="0" i="0" u="none" strike="noStrike" baseline="0" dirty="0">
                <a:latin typeface="+mj-lt"/>
              </a:rPr>
              <a:t>Reactive — Business Intelligence: What does Business Intelligence (BI) help us with? It allows the businesses to make faster and better decisions by providing the right information to the right person at the right time in the right format. It is about analysis of the past or historical data and then displaying the findings of the analysis or reports in the form of enterprise dashboards, alerts, notifications, etc. It has support for both pre-specified reports as well as ad hoc querying.</a:t>
            </a:r>
          </a:p>
          <a:p>
            <a:pPr algn="just">
              <a:lnSpc>
                <a:spcPct val="150000"/>
              </a:lnSpc>
              <a:spcBef>
                <a:spcPts val="0"/>
              </a:spcBef>
              <a:buFont typeface="+mj-lt"/>
              <a:buAutoNum type="arabicPeriod"/>
            </a:pPr>
            <a:r>
              <a:rPr lang="en-IN" sz="2000" b="0" i="0" u="none" strike="noStrike" baseline="0" dirty="0">
                <a:latin typeface="+mj-lt"/>
              </a:rPr>
              <a:t>Reactive — Big Data Analytics: Here the analysis is done on huge datasets but the approach is still reactive as it is still based on static data.</a:t>
            </a:r>
          </a:p>
        </p:txBody>
      </p:sp>
    </p:spTree>
    <p:extLst>
      <p:ext uri="{BB962C8B-B14F-4D97-AF65-F5344CB8AC3E}">
        <p14:creationId xmlns:p14="http://schemas.microsoft.com/office/powerpoint/2010/main" val="226491406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E67912-1B87-3B76-F6CA-4D748B700068}"/>
            </a:ext>
          </a:extLst>
        </p:cNvPr>
        <p:cNvGrpSpPr/>
        <p:nvPr/>
      </p:nvGrpSpPr>
      <p:grpSpPr>
        <a:xfrm>
          <a:off x="0" y="0"/>
          <a:ext cx="0" cy="0"/>
          <a:chOff x="0" y="0"/>
          <a:chExt cx="0" cy="0"/>
        </a:xfrm>
      </p:grpSpPr>
      <p:pic>
        <p:nvPicPr>
          <p:cNvPr id="4" name="object 15">
            <a:extLst>
              <a:ext uri="{FF2B5EF4-FFF2-40B4-BE49-F238E27FC236}">
                <a16:creationId xmlns:a16="http://schemas.microsoft.com/office/drawing/2014/main" id="{5812896B-5705-F634-FD87-26C9FBB1A882}"/>
              </a:ext>
            </a:extLst>
          </p:cNvPr>
          <p:cNvPicPr/>
          <p:nvPr/>
        </p:nvPicPr>
        <p:blipFill>
          <a:blip r:embed="rId2" cstate="print"/>
          <a:stretch>
            <a:fillRect/>
          </a:stretch>
        </p:blipFill>
        <p:spPr>
          <a:xfrm>
            <a:off x="4572" y="81866"/>
            <a:ext cx="2324441" cy="652271"/>
          </a:xfrm>
          <a:prstGeom prst="rect">
            <a:avLst/>
          </a:prstGeom>
        </p:spPr>
      </p:pic>
      <p:grpSp>
        <p:nvGrpSpPr>
          <p:cNvPr id="5" name="Group 11">
            <a:extLst>
              <a:ext uri="{FF2B5EF4-FFF2-40B4-BE49-F238E27FC236}">
                <a16:creationId xmlns:a16="http://schemas.microsoft.com/office/drawing/2014/main" id="{548CEE23-8CD6-C6C9-BDC9-0D84E99DB3E4}"/>
              </a:ext>
            </a:extLst>
          </p:cNvPr>
          <p:cNvGrpSpPr>
            <a:grpSpLocks/>
          </p:cNvGrpSpPr>
          <p:nvPr/>
        </p:nvGrpSpPr>
        <p:grpSpPr bwMode="auto">
          <a:xfrm>
            <a:off x="6470725" y="99863"/>
            <a:ext cx="1183803" cy="787736"/>
            <a:chOff x="0" y="0"/>
            <a:chExt cx="1110192" cy="778933"/>
          </a:xfrm>
        </p:grpSpPr>
        <p:pic>
          <p:nvPicPr>
            <p:cNvPr id="6" name="Picture 2">
              <a:extLst>
                <a:ext uri="{FF2B5EF4-FFF2-40B4-BE49-F238E27FC236}">
                  <a16:creationId xmlns:a16="http://schemas.microsoft.com/office/drawing/2014/main" id="{A15E2032-D237-DB55-5C20-1925726E5B5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110192" cy="7789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3" descr="aja-uk_iso-9001_2015">
              <a:extLst>
                <a:ext uri="{FF2B5EF4-FFF2-40B4-BE49-F238E27FC236}">
                  <a16:creationId xmlns:a16="http://schemas.microsoft.com/office/drawing/2014/main" id="{205EA7F3-EBB1-F1CC-B168-7F3A5573BB07}"/>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l="49130" t="2490"/>
            <a:stretch>
              <a:fillRect/>
            </a:stretch>
          </p:blipFill>
          <p:spPr bwMode="auto">
            <a:xfrm>
              <a:off x="95250" y="116417"/>
              <a:ext cx="360527" cy="499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029" name="Picture 1">
            <a:extLst>
              <a:ext uri="{FF2B5EF4-FFF2-40B4-BE49-F238E27FC236}">
                <a16:creationId xmlns:a16="http://schemas.microsoft.com/office/drawing/2014/main" id="{B712CF03-0BE0-AAF4-5636-99F23B62372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12020" y="127100"/>
            <a:ext cx="936104" cy="791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0" name="Picture 6" descr="CSE Data science logo-01">
            <a:extLst>
              <a:ext uri="{FF2B5EF4-FFF2-40B4-BE49-F238E27FC236}">
                <a16:creationId xmlns:a16="http://schemas.microsoft.com/office/drawing/2014/main" id="{4FBE740D-794F-2377-FD5F-4F3D8CB7EC4D}"/>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812360" y="56804"/>
            <a:ext cx="792088" cy="792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0" name="object 16">
            <a:extLst>
              <a:ext uri="{FF2B5EF4-FFF2-40B4-BE49-F238E27FC236}">
                <a16:creationId xmlns:a16="http://schemas.microsoft.com/office/drawing/2014/main" id="{09E114E0-0603-B4BB-23D3-CDA67F7CD773}"/>
              </a:ext>
            </a:extLst>
          </p:cNvPr>
          <p:cNvGrpSpPr/>
          <p:nvPr/>
        </p:nvGrpSpPr>
        <p:grpSpPr>
          <a:xfrm>
            <a:off x="0" y="6301834"/>
            <a:ext cx="9055735" cy="424180"/>
            <a:chOff x="82296" y="6440423"/>
            <a:chExt cx="9055735" cy="424180"/>
          </a:xfrm>
        </p:grpSpPr>
        <p:sp>
          <p:nvSpPr>
            <p:cNvPr id="11" name="object 17">
              <a:extLst>
                <a:ext uri="{FF2B5EF4-FFF2-40B4-BE49-F238E27FC236}">
                  <a16:creationId xmlns:a16="http://schemas.microsoft.com/office/drawing/2014/main" id="{94E179C0-650D-9F25-1E4E-AAE06F2D350D}"/>
                </a:ext>
              </a:extLst>
            </p:cNvPr>
            <p:cNvSpPr/>
            <p:nvPr/>
          </p:nvSpPr>
          <p:spPr>
            <a:xfrm>
              <a:off x="86868" y="6444995"/>
              <a:ext cx="9046845" cy="414655"/>
            </a:xfrm>
            <a:custGeom>
              <a:avLst/>
              <a:gdLst/>
              <a:ahLst/>
              <a:cxnLst/>
              <a:rect l="l" t="t" r="r" b="b"/>
              <a:pathLst>
                <a:path w="9046845" h="414654">
                  <a:moveTo>
                    <a:pt x="9046464" y="0"/>
                  </a:moveTo>
                  <a:lnTo>
                    <a:pt x="0" y="0"/>
                  </a:lnTo>
                  <a:lnTo>
                    <a:pt x="0" y="414527"/>
                  </a:lnTo>
                  <a:lnTo>
                    <a:pt x="9046464" y="414527"/>
                  </a:lnTo>
                  <a:lnTo>
                    <a:pt x="9046464" y="0"/>
                  </a:lnTo>
                  <a:close/>
                </a:path>
              </a:pathLst>
            </a:custGeom>
            <a:solidFill>
              <a:srgbClr val="001F5F"/>
            </a:solidFill>
          </p:spPr>
          <p:txBody>
            <a:bodyPr wrap="square" lIns="0" tIns="0" rIns="0" bIns="0" rtlCol="0"/>
            <a:lstStyle/>
            <a:p>
              <a:endParaRPr/>
            </a:p>
          </p:txBody>
        </p:sp>
        <p:sp>
          <p:nvSpPr>
            <p:cNvPr id="12" name="object 18">
              <a:extLst>
                <a:ext uri="{FF2B5EF4-FFF2-40B4-BE49-F238E27FC236}">
                  <a16:creationId xmlns:a16="http://schemas.microsoft.com/office/drawing/2014/main" id="{510F15F5-97F9-E22F-F908-15AE58AC190F}"/>
                </a:ext>
              </a:extLst>
            </p:cNvPr>
            <p:cNvSpPr/>
            <p:nvPr/>
          </p:nvSpPr>
          <p:spPr>
            <a:xfrm>
              <a:off x="86868" y="6444995"/>
              <a:ext cx="9046845" cy="414655"/>
            </a:xfrm>
            <a:custGeom>
              <a:avLst/>
              <a:gdLst/>
              <a:ahLst/>
              <a:cxnLst/>
              <a:rect l="l" t="t" r="r" b="b"/>
              <a:pathLst>
                <a:path w="9046845" h="414654">
                  <a:moveTo>
                    <a:pt x="0" y="414527"/>
                  </a:moveTo>
                  <a:lnTo>
                    <a:pt x="9046464" y="414527"/>
                  </a:lnTo>
                  <a:lnTo>
                    <a:pt x="9046464" y="0"/>
                  </a:lnTo>
                  <a:lnTo>
                    <a:pt x="0" y="0"/>
                  </a:lnTo>
                  <a:lnTo>
                    <a:pt x="0" y="414527"/>
                  </a:lnTo>
                  <a:close/>
                </a:path>
              </a:pathLst>
            </a:custGeom>
            <a:ln w="9144">
              <a:solidFill>
                <a:srgbClr val="000000"/>
              </a:solidFill>
            </a:ln>
          </p:spPr>
          <p:txBody>
            <a:bodyPr wrap="square" lIns="0" tIns="0" rIns="0" bIns="0" rtlCol="0"/>
            <a:lstStyle/>
            <a:p>
              <a:endParaRPr/>
            </a:p>
          </p:txBody>
        </p:sp>
      </p:grpSp>
      <p:sp>
        <p:nvSpPr>
          <p:cNvPr id="13" name="object 19">
            <a:extLst>
              <a:ext uri="{FF2B5EF4-FFF2-40B4-BE49-F238E27FC236}">
                <a16:creationId xmlns:a16="http://schemas.microsoft.com/office/drawing/2014/main" id="{646FF533-3D84-BC7E-7481-814C1152DCC7}"/>
              </a:ext>
            </a:extLst>
          </p:cNvPr>
          <p:cNvSpPr txBox="1"/>
          <p:nvPr/>
        </p:nvSpPr>
        <p:spPr>
          <a:xfrm>
            <a:off x="2140946" y="6381328"/>
            <a:ext cx="4653915" cy="351378"/>
          </a:xfrm>
          <a:prstGeom prst="rect">
            <a:avLst/>
          </a:prstGeom>
        </p:spPr>
        <p:txBody>
          <a:bodyPr vert="horz" wrap="square" lIns="0" tIns="12700" rIns="0" bIns="0" rtlCol="0">
            <a:spAutoFit/>
          </a:bodyPr>
          <a:lstStyle/>
          <a:p>
            <a:pPr marL="12700" algn="ctr">
              <a:lnSpc>
                <a:spcPct val="100000"/>
              </a:lnSpc>
              <a:spcBef>
                <a:spcPts val="100"/>
              </a:spcBef>
            </a:pPr>
            <a:r>
              <a:rPr sz="2200" spc="-5" dirty="0">
                <a:solidFill>
                  <a:srgbClr val="FFFFFF"/>
                </a:solidFill>
                <a:latin typeface="Times New Roman"/>
                <a:cs typeface="Times New Roman"/>
              </a:rPr>
              <a:t>Department</a:t>
            </a:r>
            <a:r>
              <a:rPr sz="2200" spc="30" dirty="0">
                <a:solidFill>
                  <a:srgbClr val="FFFFFF"/>
                </a:solidFill>
                <a:latin typeface="Times New Roman"/>
                <a:cs typeface="Times New Roman"/>
              </a:rPr>
              <a:t> </a:t>
            </a:r>
            <a:r>
              <a:rPr sz="2200" spc="5" dirty="0">
                <a:solidFill>
                  <a:srgbClr val="FFFFFF"/>
                </a:solidFill>
                <a:latin typeface="Times New Roman"/>
                <a:cs typeface="Times New Roman"/>
              </a:rPr>
              <a:t>of</a:t>
            </a:r>
            <a:r>
              <a:rPr lang="en-US" sz="2200" spc="5" dirty="0">
                <a:solidFill>
                  <a:srgbClr val="FFFFFF"/>
                </a:solidFill>
                <a:latin typeface="Times New Roman"/>
                <a:cs typeface="Times New Roman"/>
              </a:rPr>
              <a:t> CSE- Data Science</a:t>
            </a:r>
            <a:endParaRPr sz="2200" dirty="0">
              <a:latin typeface="Times New Roman"/>
              <a:cs typeface="Times New Roman"/>
            </a:endParaRPr>
          </a:p>
        </p:txBody>
      </p:sp>
      <p:sp>
        <p:nvSpPr>
          <p:cNvPr id="8" name="Content Placeholder 7">
            <a:extLst>
              <a:ext uri="{FF2B5EF4-FFF2-40B4-BE49-F238E27FC236}">
                <a16:creationId xmlns:a16="http://schemas.microsoft.com/office/drawing/2014/main" id="{05B077ED-D2CA-784D-CC52-34B38EAEAE12}"/>
              </a:ext>
            </a:extLst>
          </p:cNvPr>
          <p:cNvSpPr>
            <a:spLocks noGrp="1"/>
          </p:cNvSpPr>
          <p:nvPr>
            <p:ph idx="1"/>
          </p:nvPr>
        </p:nvSpPr>
        <p:spPr>
          <a:xfrm>
            <a:off x="140540" y="863286"/>
            <a:ext cx="9031924" cy="5358787"/>
          </a:xfrm>
        </p:spPr>
        <p:txBody>
          <a:bodyPr>
            <a:normAutofit/>
          </a:bodyPr>
          <a:lstStyle/>
          <a:p>
            <a:pPr marL="457200" indent="-457200" algn="just">
              <a:lnSpc>
                <a:spcPct val="150000"/>
              </a:lnSpc>
              <a:spcBef>
                <a:spcPts val="0"/>
              </a:spcBef>
              <a:buFont typeface="+mj-lt"/>
              <a:buAutoNum type="arabicPeriod" startAt="3"/>
            </a:pPr>
            <a:r>
              <a:rPr lang="en-IN" sz="2000" b="0" i="0" u="none" strike="noStrike" baseline="0" dirty="0">
                <a:latin typeface="+mj-lt"/>
              </a:rPr>
              <a:t>Proactive — Analytics: This is to support futuristic decision making by the use of data mining, predictive </a:t>
            </a:r>
            <a:r>
              <a:rPr lang="en-IN" sz="2000" b="0" i="0" u="none" strike="noStrike" baseline="0" dirty="0" err="1">
                <a:latin typeface="+mj-lt"/>
              </a:rPr>
              <a:t>modeling</a:t>
            </a:r>
            <a:r>
              <a:rPr lang="en-IN" sz="2000" b="0" i="0" u="none" strike="noStrike" baseline="0" dirty="0">
                <a:latin typeface="+mj-lt"/>
              </a:rPr>
              <a:t>, text mining, and statistical analysis. This analysis is not on big data as it still us the traditional database management practices on big data and therefore has severe limitations on the storage capacity and the processing capability.</a:t>
            </a:r>
          </a:p>
          <a:p>
            <a:pPr marL="457200" indent="-457200" algn="just">
              <a:lnSpc>
                <a:spcPct val="150000"/>
              </a:lnSpc>
              <a:spcBef>
                <a:spcPts val="0"/>
              </a:spcBef>
              <a:buFont typeface="+mj-lt"/>
              <a:buAutoNum type="arabicPeriod" startAt="3"/>
            </a:pPr>
            <a:r>
              <a:rPr lang="en-IN" sz="2000" b="0" i="0" u="none" strike="noStrike" baseline="0" dirty="0">
                <a:latin typeface="+mj-lt"/>
              </a:rPr>
              <a:t>Proactive - Big Data Analytics: This is sieving through terabytes, petabytes, exabytes of information to filter out the relevant data to </a:t>
            </a:r>
            <a:r>
              <a:rPr lang="en-IN" sz="2000" b="0" i="0" u="none" strike="noStrike" baseline="0" dirty="0" err="1">
                <a:latin typeface="+mj-lt"/>
              </a:rPr>
              <a:t>analyze</a:t>
            </a:r>
            <a:r>
              <a:rPr lang="en-IN" sz="2000" b="0" i="0" u="none" strike="noStrike" baseline="0" dirty="0">
                <a:latin typeface="+mj-lt"/>
              </a:rPr>
              <a:t>. This also includes high performance analytics to gain rapid insights from big data and the ability to solve complex problems using more data.</a:t>
            </a:r>
            <a:endParaRPr lang="en-US" sz="2000" dirty="0">
              <a:latin typeface="+mj-lt"/>
            </a:endParaRPr>
          </a:p>
        </p:txBody>
      </p:sp>
    </p:spTree>
    <p:extLst>
      <p:ext uri="{BB962C8B-B14F-4D97-AF65-F5344CB8AC3E}">
        <p14:creationId xmlns:p14="http://schemas.microsoft.com/office/powerpoint/2010/main" val="184993615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33F139-AD26-426D-886A-667872F673E6}"/>
            </a:ext>
          </a:extLst>
        </p:cNvPr>
        <p:cNvGrpSpPr/>
        <p:nvPr/>
      </p:nvGrpSpPr>
      <p:grpSpPr>
        <a:xfrm>
          <a:off x="0" y="0"/>
          <a:ext cx="0" cy="0"/>
          <a:chOff x="0" y="0"/>
          <a:chExt cx="0" cy="0"/>
        </a:xfrm>
      </p:grpSpPr>
      <p:pic>
        <p:nvPicPr>
          <p:cNvPr id="4" name="object 15">
            <a:extLst>
              <a:ext uri="{FF2B5EF4-FFF2-40B4-BE49-F238E27FC236}">
                <a16:creationId xmlns:a16="http://schemas.microsoft.com/office/drawing/2014/main" id="{722E298D-3062-7278-CF27-AFA6CD05D98E}"/>
              </a:ext>
            </a:extLst>
          </p:cNvPr>
          <p:cNvPicPr/>
          <p:nvPr/>
        </p:nvPicPr>
        <p:blipFill>
          <a:blip r:embed="rId2" cstate="print"/>
          <a:stretch>
            <a:fillRect/>
          </a:stretch>
        </p:blipFill>
        <p:spPr>
          <a:xfrm>
            <a:off x="4572" y="81866"/>
            <a:ext cx="2324441" cy="652271"/>
          </a:xfrm>
          <a:prstGeom prst="rect">
            <a:avLst/>
          </a:prstGeom>
        </p:spPr>
      </p:pic>
      <p:grpSp>
        <p:nvGrpSpPr>
          <p:cNvPr id="5" name="Group 11">
            <a:extLst>
              <a:ext uri="{FF2B5EF4-FFF2-40B4-BE49-F238E27FC236}">
                <a16:creationId xmlns:a16="http://schemas.microsoft.com/office/drawing/2014/main" id="{49E865A4-922C-AB94-21F2-6A2C3B6B6084}"/>
              </a:ext>
            </a:extLst>
          </p:cNvPr>
          <p:cNvGrpSpPr>
            <a:grpSpLocks/>
          </p:cNvGrpSpPr>
          <p:nvPr/>
        </p:nvGrpSpPr>
        <p:grpSpPr bwMode="auto">
          <a:xfrm>
            <a:off x="6470725" y="99863"/>
            <a:ext cx="1183803" cy="787736"/>
            <a:chOff x="0" y="0"/>
            <a:chExt cx="1110192" cy="778933"/>
          </a:xfrm>
        </p:grpSpPr>
        <p:pic>
          <p:nvPicPr>
            <p:cNvPr id="6" name="Picture 2">
              <a:extLst>
                <a:ext uri="{FF2B5EF4-FFF2-40B4-BE49-F238E27FC236}">
                  <a16:creationId xmlns:a16="http://schemas.microsoft.com/office/drawing/2014/main" id="{45DA198D-D61E-9923-7A3E-ED20975C2CD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110192" cy="7789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3" descr="aja-uk_iso-9001_2015">
              <a:extLst>
                <a:ext uri="{FF2B5EF4-FFF2-40B4-BE49-F238E27FC236}">
                  <a16:creationId xmlns:a16="http://schemas.microsoft.com/office/drawing/2014/main" id="{2B02DD80-9633-1863-2568-A0BB48834451}"/>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l="49130" t="2490"/>
            <a:stretch>
              <a:fillRect/>
            </a:stretch>
          </p:blipFill>
          <p:spPr bwMode="auto">
            <a:xfrm>
              <a:off x="95250" y="116417"/>
              <a:ext cx="360527" cy="499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029" name="Picture 1">
            <a:extLst>
              <a:ext uri="{FF2B5EF4-FFF2-40B4-BE49-F238E27FC236}">
                <a16:creationId xmlns:a16="http://schemas.microsoft.com/office/drawing/2014/main" id="{7A0DE8F4-1A1B-7834-8F50-7AB57631136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12020" y="127100"/>
            <a:ext cx="936104" cy="791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0" name="Picture 6" descr="CSE Data science logo-01">
            <a:extLst>
              <a:ext uri="{FF2B5EF4-FFF2-40B4-BE49-F238E27FC236}">
                <a16:creationId xmlns:a16="http://schemas.microsoft.com/office/drawing/2014/main" id="{0D32CB34-03AF-C575-B517-DDC27CB0E293}"/>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812360" y="56804"/>
            <a:ext cx="792088" cy="792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0" name="object 16">
            <a:extLst>
              <a:ext uri="{FF2B5EF4-FFF2-40B4-BE49-F238E27FC236}">
                <a16:creationId xmlns:a16="http://schemas.microsoft.com/office/drawing/2014/main" id="{03C4E1DC-C7F5-90F2-7902-5B69D83B767C}"/>
              </a:ext>
            </a:extLst>
          </p:cNvPr>
          <p:cNvGrpSpPr/>
          <p:nvPr/>
        </p:nvGrpSpPr>
        <p:grpSpPr>
          <a:xfrm>
            <a:off x="0" y="6301834"/>
            <a:ext cx="9055735" cy="424180"/>
            <a:chOff x="82296" y="6440423"/>
            <a:chExt cx="9055735" cy="424180"/>
          </a:xfrm>
        </p:grpSpPr>
        <p:sp>
          <p:nvSpPr>
            <p:cNvPr id="11" name="object 17">
              <a:extLst>
                <a:ext uri="{FF2B5EF4-FFF2-40B4-BE49-F238E27FC236}">
                  <a16:creationId xmlns:a16="http://schemas.microsoft.com/office/drawing/2014/main" id="{64F0F753-B9B1-004F-F935-CE8ADF56D0A3}"/>
                </a:ext>
              </a:extLst>
            </p:cNvPr>
            <p:cNvSpPr/>
            <p:nvPr/>
          </p:nvSpPr>
          <p:spPr>
            <a:xfrm>
              <a:off x="86868" y="6444995"/>
              <a:ext cx="9046845" cy="414655"/>
            </a:xfrm>
            <a:custGeom>
              <a:avLst/>
              <a:gdLst/>
              <a:ahLst/>
              <a:cxnLst/>
              <a:rect l="l" t="t" r="r" b="b"/>
              <a:pathLst>
                <a:path w="9046845" h="414654">
                  <a:moveTo>
                    <a:pt x="9046464" y="0"/>
                  </a:moveTo>
                  <a:lnTo>
                    <a:pt x="0" y="0"/>
                  </a:lnTo>
                  <a:lnTo>
                    <a:pt x="0" y="414527"/>
                  </a:lnTo>
                  <a:lnTo>
                    <a:pt x="9046464" y="414527"/>
                  </a:lnTo>
                  <a:lnTo>
                    <a:pt x="9046464" y="0"/>
                  </a:lnTo>
                  <a:close/>
                </a:path>
              </a:pathLst>
            </a:custGeom>
            <a:solidFill>
              <a:srgbClr val="001F5F"/>
            </a:solidFill>
          </p:spPr>
          <p:txBody>
            <a:bodyPr wrap="square" lIns="0" tIns="0" rIns="0" bIns="0" rtlCol="0"/>
            <a:lstStyle/>
            <a:p>
              <a:endParaRPr/>
            </a:p>
          </p:txBody>
        </p:sp>
        <p:sp>
          <p:nvSpPr>
            <p:cNvPr id="12" name="object 18">
              <a:extLst>
                <a:ext uri="{FF2B5EF4-FFF2-40B4-BE49-F238E27FC236}">
                  <a16:creationId xmlns:a16="http://schemas.microsoft.com/office/drawing/2014/main" id="{7654211E-2280-C1EC-1D62-F55BF331F22E}"/>
                </a:ext>
              </a:extLst>
            </p:cNvPr>
            <p:cNvSpPr/>
            <p:nvPr/>
          </p:nvSpPr>
          <p:spPr>
            <a:xfrm>
              <a:off x="86868" y="6444995"/>
              <a:ext cx="9046845" cy="414655"/>
            </a:xfrm>
            <a:custGeom>
              <a:avLst/>
              <a:gdLst/>
              <a:ahLst/>
              <a:cxnLst/>
              <a:rect l="l" t="t" r="r" b="b"/>
              <a:pathLst>
                <a:path w="9046845" h="414654">
                  <a:moveTo>
                    <a:pt x="0" y="414527"/>
                  </a:moveTo>
                  <a:lnTo>
                    <a:pt x="9046464" y="414527"/>
                  </a:lnTo>
                  <a:lnTo>
                    <a:pt x="9046464" y="0"/>
                  </a:lnTo>
                  <a:lnTo>
                    <a:pt x="0" y="0"/>
                  </a:lnTo>
                  <a:lnTo>
                    <a:pt x="0" y="414527"/>
                  </a:lnTo>
                  <a:close/>
                </a:path>
              </a:pathLst>
            </a:custGeom>
            <a:ln w="9144">
              <a:solidFill>
                <a:srgbClr val="000000"/>
              </a:solidFill>
            </a:ln>
          </p:spPr>
          <p:txBody>
            <a:bodyPr wrap="square" lIns="0" tIns="0" rIns="0" bIns="0" rtlCol="0"/>
            <a:lstStyle/>
            <a:p>
              <a:endParaRPr/>
            </a:p>
          </p:txBody>
        </p:sp>
      </p:grpSp>
      <p:sp>
        <p:nvSpPr>
          <p:cNvPr id="13" name="object 19">
            <a:extLst>
              <a:ext uri="{FF2B5EF4-FFF2-40B4-BE49-F238E27FC236}">
                <a16:creationId xmlns:a16="http://schemas.microsoft.com/office/drawing/2014/main" id="{3E834D30-F33B-8B44-FB95-5A7782D99847}"/>
              </a:ext>
            </a:extLst>
          </p:cNvPr>
          <p:cNvSpPr txBox="1"/>
          <p:nvPr/>
        </p:nvSpPr>
        <p:spPr>
          <a:xfrm>
            <a:off x="2140946" y="6381328"/>
            <a:ext cx="4653915" cy="351378"/>
          </a:xfrm>
          <a:prstGeom prst="rect">
            <a:avLst/>
          </a:prstGeom>
        </p:spPr>
        <p:txBody>
          <a:bodyPr vert="horz" wrap="square" lIns="0" tIns="12700" rIns="0" bIns="0" rtlCol="0">
            <a:spAutoFit/>
          </a:bodyPr>
          <a:lstStyle/>
          <a:p>
            <a:pPr marL="12700" algn="ctr">
              <a:lnSpc>
                <a:spcPct val="100000"/>
              </a:lnSpc>
              <a:spcBef>
                <a:spcPts val="100"/>
              </a:spcBef>
            </a:pPr>
            <a:r>
              <a:rPr sz="2200" spc="-5" dirty="0">
                <a:solidFill>
                  <a:srgbClr val="FFFFFF"/>
                </a:solidFill>
                <a:latin typeface="Times New Roman"/>
                <a:cs typeface="Times New Roman"/>
              </a:rPr>
              <a:t>Department</a:t>
            </a:r>
            <a:r>
              <a:rPr sz="2200" spc="30" dirty="0">
                <a:solidFill>
                  <a:srgbClr val="FFFFFF"/>
                </a:solidFill>
                <a:latin typeface="Times New Roman"/>
                <a:cs typeface="Times New Roman"/>
              </a:rPr>
              <a:t> </a:t>
            </a:r>
            <a:r>
              <a:rPr sz="2200" spc="5" dirty="0">
                <a:solidFill>
                  <a:srgbClr val="FFFFFF"/>
                </a:solidFill>
                <a:latin typeface="Times New Roman"/>
                <a:cs typeface="Times New Roman"/>
              </a:rPr>
              <a:t>of</a:t>
            </a:r>
            <a:r>
              <a:rPr lang="en-US" sz="2200" spc="5" dirty="0">
                <a:solidFill>
                  <a:srgbClr val="FFFFFF"/>
                </a:solidFill>
                <a:latin typeface="Times New Roman"/>
                <a:cs typeface="Times New Roman"/>
              </a:rPr>
              <a:t> CSE- Data Science</a:t>
            </a:r>
            <a:endParaRPr sz="2200" dirty="0">
              <a:latin typeface="Times New Roman"/>
              <a:cs typeface="Times New Roman"/>
            </a:endParaRPr>
          </a:p>
        </p:txBody>
      </p:sp>
      <p:sp>
        <p:nvSpPr>
          <p:cNvPr id="2" name="Title 1">
            <a:extLst>
              <a:ext uri="{FF2B5EF4-FFF2-40B4-BE49-F238E27FC236}">
                <a16:creationId xmlns:a16="http://schemas.microsoft.com/office/drawing/2014/main" id="{0EBD8F02-9F64-4D5E-3838-7324DB012ACF}"/>
              </a:ext>
            </a:extLst>
          </p:cNvPr>
          <p:cNvSpPr>
            <a:spLocks noGrp="1"/>
          </p:cNvSpPr>
          <p:nvPr>
            <p:ph type="title"/>
          </p:nvPr>
        </p:nvSpPr>
        <p:spPr>
          <a:xfrm>
            <a:off x="107504" y="793467"/>
            <a:ext cx="8229600" cy="534421"/>
          </a:xfrm>
        </p:spPr>
        <p:txBody>
          <a:bodyPr>
            <a:normAutofit/>
          </a:bodyPr>
          <a:lstStyle/>
          <a:p>
            <a:pPr algn="l"/>
            <a:r>
              <a:rPr lang="en-IN" sz="2000" b="1" dirty="0">
                <a:solidFill>
                  <a:srgbClr val="C00000"/>
                </a:solidFill>
              </a:rPr>
              <a:t>Terminologies used in Big data Environments</a:t>
            </a:r>
            <a:endParaRPr lang="en-US" sz="2000" b="1" dirty="0">
              <a:solidFill>
                <a:srgbClr val="C00000"/>
              </a:solidFill>
            </a:endParaRPr>
          </a:p>
        </p:txBody>
      </p:sp>
      <p:sp>
        <p:nvSpPr>
          <p:cNvPr id="9" name="Content Placeholder 8">
            <a:extLst>
              <a:ext uri="{FF2B5EF4-FFF2-40B4-BE49-F238E27FC236}">
                <a16:creationId xmlns:a16="http://schemas.microsoft.com/office/drawing/2014/main" id="{7012141F-FC38-A19D-873F-E14E40375171}"/>
              </a:ext>
            </a:extLst>
          </p:cNvPr>
          <p:cNvSpPr>
            <a:spLocks noGrp="1"/>
          </p:cNvSpPr>
          <p:nvPr>
            <p:ph idx="1"/>
          </p:nvPr>
        </p:nvSpPr>
        <p:spPr>
          <a:xfrm>
            <a:off x="107504" y="1327688"/>
            <a:ext cx="8856984" cy="4736845"/>
          </a:xfrm>
        </p:spPr>
        <p:txBody>
          <a:bodyPr>
            <a:noAutofit/>
          </a:bodyPr>
          <a:lstStyle/>
          <a:p>
            <a:pPr marL="0" indent="0" algn="just">
              <a:buNone/>
            </a:pPr>
            <a:r>
              <a:rPr lang="en-US" sz="2000" b="1" i="0" u="none" strike="noStrike" baseline="0" dirty="0">
                <a:solidFill>
                  <a:schemeClr val="tx2"/>
                </a:solidFill>
                <a:latin typeface="+mj-lt"/>
              </a:rPr>
              <a:t>In-Memory Analytics</a:t>
            </a:r>
          </a:p>
          <a:p>
            <a:pPr algn="just">
              <a:buFont typeface="Wingdings" panose="05000000000000000000" pitchFamily="2" charset="2"/>
              <a:buChar char="§"/>
            </a:pPr>
            <a:r>
              <a:rPr lang="en-IN" sz="2000" b="0" i="0" u="none" strike="noStrike" baseline="0" dirty="0">
                <a:latin typeface="+mj-lt"/>
              </a:rPr>
              <a:t>Data access from non-volatile storage such as hard disk is a slow process. The more the data is required to be fetched from hard disk or secondary storage, the slower the process gets. One way to combat this challenge is to pre-process and store data (cubes, aggregate tables, query sets, etc.) so that the CPU has to fetch a small subset of records. But this requires thinking in advance as to what data will be required for analysis. </a:t>
            </a:r>
          </a:p>
          <a:p>
            <a:pPr algn="just">
              <a:buFont typeface="Wingdings" panose="05000000000000000000" pitchFamily="2" charset="2"/>
              <a:buChar char="§"/>
            </a:pPr>
            <a:r>
              <a:rPr lang="en-IN" sz="2000" b="0" i="0" u="none" strike="noStrike" baseline="0" dirty="0">
                <a:latin typeface="+mj-lt"/>
              </a:rPr>
              <a:t>If there is a need for different or more data, it is back to the initial process of pre-computing and storing data or fetching it from secondary storage. This problem has been addressed using in-memory analytics. Here all the relevant data is stored in </a:t>
            </a:r>
            <a:r>
              <a:rPr lang="en-IN" sz="2000" dirty="0">
                <a:latin typeface="+mj-lt"/>
              </a:rPr>
              <a:t>Ra</a:t>
            </a:r>
            <a:r>
              <a:rPr lang="en-IN" sz="2000" b="0" i="0" u="none" strike="noStrike" baseline="0" dirty="0">
                <a:latin typeface="+mj-lt"/>
              </a:rPr>
              <a:t>ndom Access Memory (RAM) or primary storage thus eliminating the need to access the data from hard disk. The advantage is faster access, rapid deployment, better insights, and minimal IT involvement.</a:t>
            </a:r>
            <a:endParaRPr lang="en-US" sz="2000" dirty="0">
              <a:latin typeface="+mj-lt"/>
            </a:endParaRPr>
          </a:p>
        </p:txBody>
      </p:sp>
    </p:spTree>
    <p:extLst>
      <p:ext uri="{BB962C8B-B14F-4D97-AF65-F5344CB8AC3E}">
        <p14:creationId xmlns:p14="http://schemas.microsoft.com/office/powerpoint/2010/main" val="252088927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A545CF-7102-6E86-3F51-B2CCFE3369AB}"/>
            </a:ext>
          </a:extLst>
        </p:cNvPr>
        <p:cNvGrpSpPr/>
        <p:nvPr/>
      </p:nvGrpSpPr>
      <p:grpSpPr>
        <a:xfrm>
          <a:off x="0" y="0"/>
          <a:ext cx="0" cy="0"/>
          <a:chOff x="0" y="0"/>
          <a:chExt cx="0" cy="0"/>
        </a:xfrm>
      </p:grpSpPr>
      <p:pic>
        <p:nvPicPr>
          <p:cNvPr id="4" name="object 15">
            <a:extLst>
              <a:ext uri="{FF2B5EF4-FFF2-40B4-BE49-F238E27FC236}">
                <a16:creationId xmlns:a16="http://schemas.microsoft.com/office/drawing/2014/main" id="{1C0D860C-7212-1138-DF0D-D012AEA020D6}"/>
              </a:ext>
            </a:extLst>
          </p:cNvPr>
          <p:cNvPicPr/>
          <p:nvPr/>
        </p:nvPicPr>
        <p:blipFill>
          <a:blip r:embed="rId2" cstate="print"/>
          <a:stretch>
            <a:fillRect/>
          </a:stretch>
        </p:blipFill>
        <p:spPr>
          <a:xfrm>
            <a:off x="4572" y="81866"/>
            <a:ext cx="2324441" cy="652271"/>
          </a:xfrm>
          <a:prstGeom prst="rect">
            <a:avLst/>
          </a:prstGeom>
        </p:spPr>
      </p:pic>
      <p:grpSp>
        <p:nvGrpSpPr>
          <p:cNvPr id="5" name="Group 11">
            <a:extLst>
              <a:ext uri="{FF2B5EF4-FFF2-40B4-BE49-F238E27FC236}">
                <a16:creationId xmlns:a16="http://schemas.microsoft.com/office/drawing/2014/main" id="{4627A933-59F9-90C1-83F5-9E6D533BC1B0}"/>
              </a:ext>
            </a:extLst>
          </p:cNvPr>
          <p:cNvGrpSpPr>
            <a:grpSpLocks/>
          </p:cNvGrpSpPr>
          <p:nvPr/>
        </p:nvGrpSpPr>
        <p:grpSpPr bwMode="auto">
          <a:xfrm>
            <a:off x="6470725" y="99863"/>
            <a:ext cx="1183803" cy="787736"/>
            <a:chOff x="0" y="0"/>
            <a:chExt cx="1110192" cy="778933"/>
          </a:xfrm>
        </p:grpSpPr>
        <p:pic>
          <p:nvPicPr>
            <p:cNvPr id="6" name="Picture 2">
              <a:extLst>
                <a:ext uri="{FF2B5EF4-FFF2-40B4-BE49-F238E27FC236}">
                  <a16:creationId xmlns:a16="http://schemas.microsoft.com/office/drawing/2014/main" id="{6600233A-2776-6310-DA05-084DD064FDD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110192" cy="7789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3" descr="aja-uk_iso-9001_2015">
              <a:extLst>
                <a:ext uri="{FF2B5EF4-FFF2-40B4-BE49-F238E27FC236}">
                  <a16:creationId xmlns:a16="http://schemas.microsoft.com/office/drawing/2014/main" id="{84B877EE-B703-4567-7133-038AA7D753CB}"/>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l="49130" t="2490"/>
            <a:stretch>
              <a:fillRect/>
            </a:stretch>
          </p:blipFill>
          <p:spPr bwMode="auto">
            <a:xfrm>
              <a:off x="95250" y="116417"/>
              <a:ext cx="360527" cy="499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029" name="Picture 1">
            <a:extLst>
              <a:ext uri="{FF2B5EF4-FFF2-40B4-BE49-F238E27FC236}">
                <a16:creationId xmlns:a16="http://schemas.microsoft.com/office/drawing/2014/main" id="{1EBF1364-59DC-585C-599F-8B43A070092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12020" y="127100"/>
            <a:ext cx="936104" cy="791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0" name="Picture 6" descr="CSE Data science logo-01">
            <a:extLst>
              <a:ext uri="{FF2B5EF4-FFF2-40B4-BE49-F238E27FC236}">
                <a16:creationId xmlns:a16="http://schemas.microsoft.com/office/drawing/2014/main" id="{CFDD1119-6699-13F9-4AE8-305580796FB9}"/>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812360" y="56804"/>
            <a:ext cx="792088" cy="792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0" name="object 16">
            <a:extLst>
              <a:ext uri="{FF2B5EF4-FFF2-40B4-BE49-F238E27FC236}">
                <a16:creationId xmlns:a16="http://schemas.microsoft.com/office/drawing/2014/main" id="{9A5EEC65-5631-D948-7A33-53AE1E9674E6}"/>
              </a:ext>
            </a:extLst>
          </p:cNvPr>
          <p:cNvGrpSpPr/>
          <p:nvPr/>
        </p:nvGrpSpPr>
        <p:grpSpPr>
          <a:xfrm>
            <a:off x="0" y="6301834"/>
            <a:ext cx="9055735" cy="424180"/>
            <a:chOff x="82296" y="6440423"/>
            <a:chExt cx="9055735" cy="424180"/>
          </a:xfrm>
        </p:grpSpPr>
        <p:sp>
          <p:nvSpPr>
            <p:cNvPr id="11" name="object 17">
              <a:extLst>
                <a:ext uri="{FF2B5EF4-FFF2-40B4-BE49-F238E27FC236}">
                  <a16:creationId xmlns:a16="http://schemas.microsoft.com/office/drawing/2014/main" id="{2A0CCA85-1342-A530-C1D8-3F6351C98240}"/>
                </a:ext>
              </a:extLst>
            </p:cNvPr>
            <p:cNvSpPr/>
            <p:nvPr/>
          </p:nvSpPr>
          <p:spPr>
            <a:xfrm>
              <a:off x="86868" y="6444995"/>
              <a:ext cx="9046845" cy="414655"/>
            </a:xfrm>
            <a:custGeom>
              <a:avLst/>
              <a:gdLst/>
              <a:ahLst/>
              <a:cxnLst/>
              <a:rect l="l" t="t" r="r" b="b"/>
              <a:pathLst>
                <a:path w="9046845" h="414654">
                  <a:moveTo>
                    <a:pt x="9046464" y="0"/>
                  </a:moveTo>
                  <a:lnTo>
                    <a:pt x="0" y="0"/>
                  </a:lnTo>
                  <a:lnTo>
                    <a:pt x="0" y="414527"/>
                  </a:lnTo>
                  <a:lnTo>
                    <a:pt x="9046464" y="414527"/>
                  </a:lnTo>
                  <a:lnTo>
                    <a:pt x="9046464" y="0"/>
                  </a:lnTo>
                  <a:close/>
                </a:path>
              </a:pathLst>
            </a:custGeom>
            <a:solidFill>
              <a:srgbClr val="001F5F"/>
            </a:solidFill>
          </p:spPr>
          <p:txBody>
            <a:bodyPr wrap="square" lIns="0" tIns="0" rIns="0" bIns="0" rtlCol="0"/>
            <a:lstStyle/>
            <a:p>
              <a:endParaRPr/>
            </a:p>
          </p:txBody>
        </p:sp>
        <p:sp>
          <p:nvSpPr>
            <p:cNvPr id="12" name="object 18">
              <a:extLst>
                <a:ext uri="{FF2B5EF4-FFF2-40B4-BE49-F238E27FC236}">
                  <a16:creationId xmlns:a16="http://schemas.microsoft.com/office/drawing/2014/main" id="{8B0A84C7-0AF8-3860-5DC6-F5A174B2CE21}"/>
                </a:ext>
              </a:extLst>
            </p:cNvPr>
            <p:cNvSpPr/>
            <p:nvPr/>
          </p:nvSpPr>
          <p:spPr>
            <a:xfrm>
              <a:off x="86868" y="6444995"/>
              <a:ext cx="9046845" cy="414655"/>
            </a:xfrm>
            <a:custGeom>
              <a:avLst/>
              <a:gdLst/>
              <a:ahLst/>
              <a:cxnLst/>
              <a:rect l="l" t="t" r="r" b="b"/>
              <a:pathLst>
                <a:path w="9046845" h="414654">
                  <a:moveTo>
                    <a:pt x="0" y="414527"/>
                  </a:moveTo>
                  <a:lnTo>
                    <a:pt x="9046464" y="414527"/>
                  </a:lnTo>
                  <a:lnTo>
                    <a:pt x="9046464" y="0"/>
                  </a:lnTo>
                  <a:lnTo>
                    <a:pt x="0" y="0"/>
                  </a:lnTo>
                  <a:lnTo>
                    <a:pt x="0" y="414527"/>
                  </a:lnTo>
                  <a:close/>
                </a:path>
              </a:pathLst>
            </a:custGeom>
            <a:ln w="9144">
              <a:solidFill>
                <a:srgbClr val="000000"/>
              </a:solidFill>
            </a:ln>
          </p:spPr>
          <p:txBody>
            <a:bodyPr wrap="square" lIns="0" tIns="0" rIns="0" bIns="0" rtlCol="0"/>
            <a:lstStyle/>
            <a:p>
              <a:endParaRPr/>
            </a:p>
          </p:txBody>
        </p:sp>
      </p:grpSp>
      <p:sp>
        <p:nvSpPr>
          <p:cNvPr id="13" name="object 19">
            <a:extLst>
              <a:ext uri="{FF2B5EF4-FFF2-40B4-BE49-F238E27FC236}">
                <a16:creationId xmlns:a16="http://schemas.microsoft.com/office/drawing/2014/main" id="{5DF2B14B-8C14-9DA4-A7D0-2FFAF0056B14}"/>
              </a:ext>
            </a:extLst>
          </p:cNvPr>
          <p:cNvSpPr txBox="1"/>
          <p:nvPr/>
        </p:nvSpPr>
        <p:spPr>
          <a:xfrm>
            <a:off x="2140946" y="6381328"/>
            <a:ext cx="4653915" cy="351378"/>
          </a:xfrm>
          <a:prstGeom prst="rect">
            <a:avLst/>
          </a:prstGeom>
        </p:spPr>
        <p:txBody>
          <a:bodyPr vert="horz" wrap="square" lIns="0" tIns="12700" rIns="0" bIns="0" rtlCol="0">
            <a:spAutoFit/>
          </a:bodyPr>
          <a:lstStyle/>
          <a:p>
            <a:pPr marL="12700" algn="ctr">
              <a:lnSpc>
                <a:spcPct val="100000"/>
              </a:lnSpc>
              <a:spcBef>
                <a:spcPts val="100"/>
              </a:spcBef>
            </a:pPr>
            <a:r>
              <a:rPr sz="2200" spc="-5" dirty="0">
                <a:solidFill>
                  <a:srgbClr val="FFFFFF"/>
                </a:solidFill>
                <a:latin typeface="Times New Roman"/>
                <a:cs typeface="Times New Roman"/>
              </a:rPr>
              <a:t>Department</a:t>
            </a:r>
            <a:r>
              <a:rPr sz="2200" spc="30" dirty="0">
                <a:solidFill>
                  <a:srgbClr val="FFFFFF"/>
                </a:solidFill>
                <a:latin typeface="Times New Roman"/>
                <a:cs typeface="Times New Roman"/>
              </a:rPr>
              <a:t> </a:t>
            </a:r>
            <a:r>
              <a:rPr sz="2200" spc="5" dirty="0">
                <a:solidFill>
                  <a:srgbClr val="FFFFFF"/>
                </a:solidFill>
                <a:latin typeface="Times New Roman"/>
                <a:cs typeface="Times New Roman"/>
              </a:rPr>
              <a:t>of</a:t>
            </a:r>
            <a:r>
              <a:rPr lang="en-US" sz="2200" spc="5" dirty="0">
                <a:solidFill>
                  <a:srgbClr val="FFFFFF"/>
                </a:solidFill>
                <a:latin typeface="Times New Roman"/>
                <a:cs typeface="Times New Roman"/>
              </a:rPr>
              <a:t> CSE- Data Science</a:t>
            </a:r>
            <a:endParaRPr sz="2200" dirty="0">
              <a:latin typeface="Times New Roman"/>
              <a:cs typeface="Times New Roman"/>
            </a:endParaRPr>
          </a:p>
        </p:txBody>
      </p:sp>
      <p:sp>
        <p:nvSpPr>
          <p:cNvPr id="9" name="Content Placeholder 8">
            <a:extLst>
              <a:ext uri="{FF2B5EF4-FFF2-40B4-BE49-F238E27FC236}">
                <a16:creationId xmlns:a16="http://schemas.microsoft.com/office/drawing/2014/main" id="{8BCB960A-02D2-6E0F-0FE7-B6D1EEBAD701}"/>
              </a:ext>
            </a:extLst>
          </p:cNvPr>
          <p:cNvSpPr>
            <a:spLocks noGrp="1"/>
          </p:cNvSpPr>
          <p:nvPr>
            <p:ph idx="1"/>
          </p:nvPr>
        </p:nvSpPr>
        <p:spPr>
          <a:xfrm>
            <a:off x="63952" y="797264"/>
            <a:ext cx="8987465" cy="5383267"/>
          </a:xfrm>
        </p:spPr>
        <p:txBody>
          <a:bodyPr>
            <a:normAutofit/>
          </a:bodyPr>
          <a:lstStyle/>
          <a:p>
            <a:pPr marL="0" indent="0" algn="just">
              <a:lnSpc>
                <a:spcPct val="150000"/>
              </a:lnSpc>
              <a:spcBef>
                <a:spcPts val="0"/>
              </a:spcBef>
              <a:buNone/>
            </a:pPr>
            <a:r>
              <a:rPr lang="en-US" sz="2000" b="1" i="0" u="none" strike="noStrike" baseline="0" dirty="0">
                <a:solidFill>
                  <a:schemeClr val="tx2"/>
                </a:solidFill>
                <a:latin typeface="+mj-lt"/>
              </a:rPr>
              <a:t>In-Database Processing</a:t>
            </a:r>
          </a:p>
          <a:p>
            <a:pPr algn="just">
              <a:lnSpc>
                <a:spcPct val="150000"/>
              </a:lnSpc>
              <a:spcBef>
                <a:spcPts val="0"/>
              </a:spcBef>
              <a:buFont typeface="Wingdings" panose="05000000000000000000" pitchFamily="2" charset="2"/>
              <a:buChar char="§"/>
            </a:pPr>
            <a:r>
              <a:rPr lang="en-IN" sz="2000" b="0" i="0" u="none" strike="noStrike" baseline="0" dirty="0">
                <a:latin typeface="+mj-lt"/>
              </a:rPr>
              <a:t>In-database processing is also called as in-database analytics. It works by fusing data warehouses with analyti</a:t>
            </a:r>
            <a:r>
              <a:rPr lang="en-IN" sz="2000" dirty="0">
                <a:latin typeface="+mj-lt"/>
              </a:rPr>
              <a:t>ca</a:t>
            </a:r>
            <a:r>
              <a:rPr lang="en-IN" sz="2000" b="0" i="0" u="none" strike="noStrike" baseline="0" dirty="0">
                <a:latin typeface="+mj-lt"/>
              </a:rPr>
              <a:t>l systems. </a:t>
            </a:r>
          </a:p>
          <a:p>
            <a:pPr algn="just">
              <a:lnSpc>
                <a:spcPct val="150000"/>
              </a:lnSpc>
              <a:spcBef>
                <a:spcPts val="0"/>
              </a:spcBef>
              <a:buFont typeface="Wingdings" panose="05000000000000000000" pitchFamily="2" charset="2"/>
              <a:buChar char="§"/>
            </a:pPr>
            <a:r>
              <a:rPr lang="en-IN" sz="2000" b="0" i="0" u="none" strike="noStrike" baseline="0" dirty="0">
                <a:latin typeface="+mj-lt"/>
              </a:rPr>
              <a:t>Typically the data from various enterprise On Line Transaction Processing (OLTP) systems after cleaning up (de-duplication, scrubbing, etc.) through the process of ETL is stored in the Enterprise Data Warehouse (EDW) or data marts. </a:t>
            </a:r>
          </a:p>
          <a:p>
            <a:pPr algn="just">
              <a:lnSpc>
                <a:spcPct val="150000"/>
              </a:lnSpc>
              <a:spcBef>
                <a:spcPts val="0"/>
              </a:spcBef>
              <a:buFont typeface="Wingdings" panose="05000000000000000000" pitchFamily="2" charset="2"/>
              <a:buChar char="§"/>
            </a:pPr>
            <a:r>
              <a:rPr lang="en-IN" sz="2000" b="0" i="0" u="none" strike="noStrike" baseline="0" dirty="0">
                <a:latin typeface="+mj-lt"/>
              </a:rPr>
              <a:t>The huge datasets are then exported to analytical programs for complex and extensive computations. </a:t>
            </a:r>
          </a:p>
          <a:p>
            <a:pPr algn="just">
              <a:lnSpc>
                <a:spcPct val="150000"/>
              </a:lnSpc>
              <a:spcBef>
                <a:spcPts val="0"/>
              </a:spcBef>
              <a:buFont typeface="Wingdings" panose="05000000000000000000" pitchFamily="2" charset="2"/>
              <a:buChar char="§"/>
            </a:pPr>
            <a:r>
              <a:rPr lang="en-IN" sz="2000" b="0" i="0" u="none" strike="noStrike" baseline="0" dirty="0">
                <a:latin typeface="+mj-lt"/>
              </a:rPr>
              <a:t>With in-database processing, the database program itself can run the computations eliminating the need for export and thereby saving on time. Leading database vendors are offering this feature to large businesses.</a:t>
            </a:r>
            <a:endParaRPr lang="en-US" sz="2000" dirty="0">
              <a:latin typeface="+mj-lt"/>
            </a:endParaRPr>
          </a:p>
        </p:txBody>
      </p:sp>
    </p:spTree>
    <p:extLst>
      <p:ext uri="{BB962C8B-B14F-4D97-AF65-F5344CB8AC3E}">
        <p14:creationId xmlns:p14="http://schemas.microsoft.com/office/powerpoint/2010/main" val="147576085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65BC1C-33F9-8D50-F38D-0B52742B13D8}"/>
            </a:ext>
          </a:extLst>
        </p:cNvPr>
        <p:cNvGrpSpPr/>
        <p:nvPr/>
      </p:nvGrpSpPr>
      <p:grpSpPr>
        <a:xfrm>
          <a:off x="0" y="0"/>
          <a:ext cx="0" cy="0"/>
          <a:chOff x="0" y="0"/>
          <a:chExt cx="0" cy="0"/>
        </a:xfrm>
      </p:grpSpPr>
      <p:pic>
        <p:nvPicPr>
          <p:cNvPr id="4" name="object 15">
            <a:extLst>
              <a:ext uri="{FF2B5EF4-FFF2-40B4-BE49-F238E27FC236}">
                <a16:creationId xmlns:a16="http://schemas.microsoft.com/office/drawing/2014/main" id="{742DC72A-F401-2FF7-47EB-F5689790D28D}"/>
              </a:ext>
            </a:extLst>
          </p:cNvPr>
          <p:cNvPicPr/>
          <p:nvPr/>
        </p:nvPicPr>
        <p:blipFill>
          <a:blip r:embed="rId2" cstate="print"/>
          <a:stretch>
            <a:fillRect/>
          </a:stretch>
        </p:blipFill>
        <p:spPr>
          <a:xfrm>
            <a:off x="4572" y="81866"/>
            <a:ext cx="2324441" cy="652271"/>
          </a:xfrm>
          <a:prstGeom prst="rect">
            <a:avLst/>
          </a:prstGeom>
        </p:spPr>
      </p:pic>
      <p:grpSp>
        <p:nvGrpSpPr>
          <p:cNvPr id="5" name="Group 11">
            <a:extLst>
              <a:ext uri="{FF2B5EF4-FFF2-40B4-BE49-F238E27FC236}">
                <a16:creationId xmlns:a16="http://schemas.microsoft.com/office/drawing/2014/main" id="{94506A1B-31AC-3A89-617D-0AA7B4DFB5E6}"/>
              </a:ext>
            </a:extLst>
          </p:cNvPr>
          <p:cNvGrpSpPr>
            <a:grpSpLocks/>
          </p:cNvGrpSpPr>
          <p:nvPr/>
        </p:nvGrpSpPr>
        <p:grpSpPr bwMode="auto">
          <a:xfrm>
            <a:off x="6470725" y="99863"/>
            <a:ext cx="1183803" cy="787736"/>
            <a:chOff x="0" y="0"/>
            <a:chExt cx="1110192" cy="778933"/>
          </a:xfrm>
        </p:grpSpPr>
        <p:pic>
          <p:nvPicPr>
            <p:cNvPr id="6" name="Picture 2">
              <a:extLst>
                <a:ext uri="{FF2B5EF4-FFF2-40B4-BE49-F238E27FC236}">
                  <a16:creationId xmlns:a16="http://schemas.microsoft.com/office/drawing/2014/main" id="{3020E1F9-8F94-537E-0441-DC796755A02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110192" cy="7789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3" descr="aja-uk_iso-9001_2015">
              <a:extLst>
                <a:ext uri="{FF2B5EF4-FFF2-40B4-BE49-F238E27FC236}">
                  <a16:creationId xmlns:a16="http://schemas.microsoft.com/office/drawing/2014/main" id="{25D30BBF-8E57-706D-D2F4-AE5E7ED5B1D9}"/>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l="49130" t="2490"/>
            <a:stretch>
              <a:fillRect/>
            </a:stretch>
          </p:blipFill>
          <p:spPr bwMode="auto">
            <a:xfrm>
              <a:off x="95250" y="116417"/>
              <a:ext cx="360527" cy="499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029" name="Picture 1">
            <a:extLst>
              <a:ext uri="{FF2B5EF4-FFF2-40B4-BE49-F238E27FC236}">
                <a16:creationId xmlns:a16="http://schemas.microsoft.com/office/drawing/2014/main" id="{773BAA26-6E35-B561-8296-0B30962BF79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12020" y="127100"/>
            <a:ext cx="936104" cy="791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0" name="Picture 6" descr="CSE Data science logo-01">
            <a:extLst>
              <a:ext uri="{FF2B5EF4-FFF2-40B4-BE49-F238E27FC236}">
                <a16:creationId xmlns:a16="http://schemas.microsoft.com/office/drawing/2014/main" id="{C3B43A96-EE1F-0A88-EC40-AAD39780C861}"/>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812360" y="56804"/>
            <a:ext cx="792088" cy="792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0" name="object 16">
            <a:extLst>
              <a:ext uri="{FF2B5EF4-FFF2-40B4-BE49-F238E27FC236}">
                <a16:creationId xmlns:a16="http://schemas.microsoft.com/office/drawing/2014/main" id="{33F023A4-4821-1609-0C62-2976AF8C9977}"/>
              </a:ext>
            </a:extLst>
          </p:cNvPr>
          <p:cNvGrpSpPr/>
          <p:nvPr/>
        </p:nvGrpSpPr>
        <p:grpSpPr>
          <a:xfrm>
            <a:off x="0" y="6301834"/>
            <a:ext cx="9055735" cy="424180"/>
            <a:chOff x="82296" y="6440423"/>
            <a:chExt cx="9055735" cy="424180"/>
          </a:xfrm>
        </p:grpSpPr>
        <p:sp>
          <p:nvSpPr>
            <p:cNvPr id="11" name="object 17">
              <a:extLst>
                <a:ext uri="{FF2B5EF4-FFF2-40B4-BE49-F238E27FC236}">
                  <a16:creationId xmlns:a16="http://schemas.microsoft.com/office/drawing/2014/main" id="{BF703CD3-BA1F-59B3-E60F-32759CA02824}"/>
                </a:ext>
              </a:extLst>
            </p:cNvPr>
            <p:cNvSpPr/>
            <p:nvPr/>
          </p:nvSpPr>
          <p:spPr>
            <a:xfrm>
              <a:off x="86868" y="6444995"/>
              <a:ext cx="9046845" cy="414655"/>
            </a:xfrm>
            <a:custGeom>
              <a:avLst/>
              <a:gdLst/>
              <a:ahLst/>
              <a:cxnLst/>
              <a:rect l="l" t="t" r="r" b="b"/>
              <a:pathLst>
                <a:path w="9046845" h="414654">
                  <a:moveTo>
                    <a:pt x="9046464" y="0"/>
                  </a:moveTo>
                  <a:lnTo>
                    <a:pt x="0" y="0"/>
                  </a:lnTo>
                  <a:lnTo>
                    <a:pt x="0" y="414527"/>
                  </a:lnTo>
                  <a:lnTo>
                    <a:pt x="9046464" y="414527"/>
                  </a:lnTo>
                  <a:lnTo>
                    <a:pt x="9046464" y="0"/>
                  </a:lnTo>
                  <a:close/>
                </a:path>
              </a:pathLst>
            </a:custGeom>
            <a:solidFill>
              <a:srgbClr val="001F5F"/>
            </a:solidFill>
          </p:spPr>
          <p:txBody>
            <a:bodyPr wrap="square" lIns="0" tIns="0" rIns="0" bIns="0" rtlCol="0"/>
            <a:lstStyle/>
            <a:p>
              <a:endParaRPr/>
            </a:p>
          </p:txBody>
        </p:sp>
        <p:sp>
          <p:nvSpPr>
            <p:cNvPr id="12" name="object 18">
              <a:extLst>
                <a:ext uri="{FF2B5EF4-FFF2-40B4-BE49-F238E27FC236}">
                  <a16:creationId xmlns:a16="http://schemas.microsoft.com/office/drawing/2014/main" id="{73DD110F-52A7-21FA-D49A-9ACF174A55BA}"/>
                </a:ext>
              </a:extLst>
            </p:cNvPr>
            <p:cNvSpPr/>
            <p:nvPr/>
          </p:nvSpPr>
          <p:spPr>
            <a:xfrm>
              <a:off x="86868" y="6444995"/>
              <a:ext cx="9046845" cy="414655"/>
            </a:xfrm>
            <a:custGeom>
              <a:avLst/>
              <a:gdLst/>
              <a:ahLst/>
              <a:cxnLst/>
              <a:rect l="l" t="t" r="r" b="b"/>
              <a:pathLst>
                <a:path w="9046845" h="414654">
                  <a:moveTo>
                    <a:pt x="0" y="414527"/>
                  </a:moveTo>
                  <a:lnTo>
                    <a:pt x="9046464" y="414527"/>
                  </a:lnTo>
                  <a:lnTo>
                    <a:pt x="9046464" y="0"/>
                  </a:lnTo>
                  <a:lnTo>
                    <a:pt x="0" y="0"/>
                  </a:lnTo>
                  <a:lnTo>
                    <a:pt x="0" y="414527"/>
                  </a:lnTo>
                  <a:close/>
                </a:path>
              </a:pathLst>
            </a:custGeom>
            <a:ln w="9144">
              <a:solidFill>
                <a:srgbClr val="000000"/>
              </a:solidFill>
            </a:ln>
          </p:spPr>
          <p:txBody>
            <a:bodyPr wrap="square" lIns="0" tIns="0" rIns="0" bIns="0" rtlCol="0"/>
            <a:lstStyle/>
            <a:p>
              <a:endParaRPr/>
            </a:p>
          </p:txBody>
        </p:sp>
      </p:grpSp>
      <p:sp>
        <p:nvSpPr>
          <p:cNvPr id="13" name="object 19">
            <a:extLst>
              <a:ext uri="{FF2B5EF4-FFF2-40B4-BE49-F238E27FC236}">
                <a16:creationId xmlns:a16="http://schemas.microsoft.com/office/drawing/2014/main" id="{F39150EC-4941-3C5A-29AF-0F299BF01FA6}"/>
              </a:ext>
            </a:extLst>
          </p:cNvPr>
          <p:cNvSpPr txBox="1"/>
          <p:nvPr/>
        </p:nvSpPr>
        <p:spPr>
          <a:xfrm>
            <a:off x="2140946" y="6381328"/>
            <a:ext cx="4653915" cy="351378"/>
          </a:xfrm>
          <a:prstGeom prst="rect">
            <a:avLst/>
          </a:prstGeom>
        </p:spPr>
        <p:txBody>
          <a:bodyPr vert="horz" wrap="square" lIns="0" tIns="12700" rIns="0" bIns="0" rtlCol="0">
            <a:spAutoFit/>
          </a:bodyPr>
          <a:lstStyle/>
          <a:p>
            <a:pPr marL="12700" algn="ctr">
              <a:lnSpc>
                <a:spcPct val="100000"/>
              </a:lnSpc>
              <a:spcBef>
                <a:spcPts val="100"/>
              </a:spcBef>
            </a:pPr>
            <a:r>
              <a:rPr sz="2200" spc="-5" dirty="0">
                <a:solidFill>
                  <a:srgbClr val="FFFFFF"/>
                </a:solidFill>
                <a:latin typeface="Times New Roman"/>
                <a:cs typeface="Times New Roman"/>
              </a:rPr>
              <a:t>Department</a:t>
            </a:r>
            <a:r>
              <a:rPr sz="2200" spc="30" dirty="0">
                <a:solidFill>
                  <a:srgbClr val="FFFFFF"/>
                </a:solidFill>
                <a:latin typeface="Times New Roman"/>
                <a:cs typeface="Times New Roman"/>
              </a:rPr>
              <a:t> </a:t>
            </a:r>
            <a:r>
              <a:rPr sz="2200" spc="5" dirty="0">
                <a:solidFill>
                  <a:srgbClr val="FFFFFF"/>
                </a:solidFill>
                <a:latin typeface="Times New Roman"/>
                <a:cs typeface="Times New Roman"/>
              </a:rPr>
              <a:t>of</a:t>
            </a:r>
            <a:r>
              <a:rPr lang="en-US" sz="2200" spc="5" dirty="0">
                <a:solidFill>
                  <a:srgbClr val="FFFFFF"/>
                </a:solidFill>
                <a:latin typeface="Times New Roman"/>
                <a:cs typeface="Times New Roman"/>
              </a:rPr>
              <a:t> CSE- Data Science</a:t>
            </a:r>
            <a:endParaRPr sz="2200" dirty="0">
              <a:latin typeface="Times New Roman"/>
              <a:cs typeface="Times New Roman"/>
            </a:endParaRPr>
          </a:p>
        </p:txBody>
      </p:sp>
      <p:sp>
        <p:nvSpPr>
          <p:cNvPr id="2" name="Title 1">
            <a:extLst>
              <a:ext uri="{FF2B5EF4-FFF2-40B4-BE49-F238E27FC236}">
                <a16:creationId xmlns:a16="http://schemas.microsoft.com/office/drawing/2014/main" id="{74448036-A0D5-5145-E8E5-80B6C66AB401}"/>
              </a:ext>
            </a:extLst>
          </p:cNvPr>
          <p:cNvSpPr>
            <a:spLocks noGrp="1"/>
          </p:cNvSpPr>
          <p:nvPr>
            <p:ph type="title"/>
          </p:nvPr>
        </p:nvSpPr>
        <p:spPr>
          <a:xfrm>
            <a:off x="0" y="677006"/>
            <a:ext cx="8229600" cy="481164"/>
          </a:xfrm>
        </p:spPr>
        <p:txBody>
          <a:bodyPr>
            <a:normAutofit/>
          </a:bodyPr>
          <a:lstStyle/>
          <a:p>
            <a:pPr algn="l"/>
            <a:r>
              <a:rPr lang="en-US" sz="2000" b="1" i="0" u="none" strike="noStrike" baseline="0" dirty="0">
                <a:solidFill>
                  <a:schemeClr val="tx2"/>
                </a:solidFill>
              </a:rPr>
              <a:t>Symmetric Multiprocessor System (SMP)</a:t>
            </a:r>
            <a:endParaRPr lang="en-US" sz="2000" b="1" dirty="0">
              <a:solidFill>
                <a:schemeClr val="tx2"/>
              </a:solidFill>
            </a:endParaRPr>
          </a:p>
        </p:txBody>
      </p:sp>
      <p:sp>
        <p:nvSpPr>
          <p:cNvPr id="9" name="Content Placeholder 8">
            <a:extLst>
              <a:ext uri="{FF2B5EF4-FFF2-40B4-BE49-F238E27FC236}">
                <a16:creationId xmlns:a16="http://schemas.microsoft.com/office/drawing/2014/main" id="{3182EC76-2C07-B861-0A8C-815AB9FEAA36}"/>
              </a:ext>
            </a:extLst>
          </p:cNvPr>
          <p:cNvSpPr>
            <a:spLocks noGrp="1"/>
          </p:cNvSpPr>
          <p:nvPr>
            <p:ph idx="1"/>
          </p:nvPr>
        </p:nvSpPr>
        <p:spPr>
          <a:xfrm>
            <a:off x="25679" y="1233092"/>
            <a:ext cx="9046844" cy="4842120"/>
          </a:xfrm>
        </p:spPr>
        <p:txBody>
          <a:bodyPr>
            <a:normAutofit/>
          </a:bodyPr>
          <a:lstStyle/>
          <a:p>
            <a:pPr algn="just"/>
            <a:r>
              <a:rPr lang="en-IN" sz="2000" b="0" i="0" u="none" strike="noStrike" baseline="0" dirty="0">
                <a:latin typeface="+mj-lt"/>
              </a:rPr>
              <a:t>In SMP there is a single common main memory that is shared by two or more identical processors.</a:t>
            </a:r>
          </a:p>
          <a:p>
            <a:pPr algn="just"/>
            <a:r>
              <a:rPr lang="en-IN" sz="2000" b="0" i="0" u="none" strike="noStrike" baseline="0" dirty="0">
                <a:latin typeface="+mj-lt"/>
              </a:rPr>
              <a:t>The processors have full access to all I/O devices and are controlled by a single operating system instance.</a:t>
            </a:r>
          </a:p>
          <a:p>
            <a:pPr algn="just"/>
            <a:r>
              <a:rPr lang="en-IN" sz="2000" b="0" i="0" u="none" strike="noStrike" baseline="0" dirty="0">
                <a:latin typeface="+mj-lt"/>
              </a:rPr>
              <a:t>SMP are tightly coupled multiprocessor systems. Each processor has its own high-speed memory, called cache memory and are connected using a system bus.</a:t>
            </a:r>
            <a:endParaRPr lang="en-US" sz="2000" dirty="0">
              <a:latin typeface="+mj-lt"/>
            </a:endParaRPr>
          </a:p>
        </p:txBody>
      </p:sp>
      <p:pic>
        <p:nvPicPr>
          <p:cNvPr id="15" name="Picture 14">
            <a:extLst>
              <a:ext uri="{FF2B5EF4-FFF2-40B4-BE49-F238E27FC236}">
                <a16:creationId xmlns:a16="http://schemas.microsoft.com/office/drawing/2014/main" id="{35DCE9CF-ADFC-DE3D-C71B-B1BB2E60B66B}"/>
              </a:ext>
            </a:extLst>
          </p:cNvPr>
          <p:cNvPicPr>
            <a:picLocks noChangeAspect="1"/>
          </p:cNvPicPr>
          <p:nvPr/>
        </p:nvPicPr>
        <p:blipFill>
          <a:blip r:embed="rId7"/>
          <a:stretch>
            <a:fillRect/>
          </a:stretch>
        </p:blipFill>
        <p:spPr>
          <a:xfrm>
            <a:off x="1194014" y="3165223"/>
            <a:ext cx="5726264" cy="2571517"/>
          </a:xfrm>
          <a:prstGeom prst="rect">
            <a:avLst/>
          </a:prstGeom>
        </p:spPr>
      </p:pic>
      <p:sp>
        <p:nvSpPr>
          <p:cNvPr id="17" name="TextBox 16">
            <a:extLst>
              <a:ext uri="{FF2B5EF4-FFF2-40B4-BE49-F238E27FC236}">
                <a16:creationId xmlns:a16="http://schemas.microsoft.com/office/drawing/2014/main" id="{000C4816-99B1-8BDA-1BFA-D6A6A65C377A}"/>
              </a:ext>
            </a:extLst>
          </p:cNvPr>
          <p:cNvSpPr txBox="1"/>
          <p:nvPr/>
        </p:nvSpPr>
        <p:spPr>
          <a:xfrm>
            <a:off x="2352067" y="5720001"/>
            <a:ext cx="4604656" cy="369332"/>
          </a:xfrm>
          <a:prstGeom prst="rect">
            <a:avLst/>
          </a:prstGeom>
          <a:noFill/>
        </p:spPr>
        <p:txBody>
          <a:bodyPr wrap="square">
            <a:spAutoFit/>
          </a:bodyPr>
          <a:lstStyle/>
          <a:p>
            <a:r>
              <a:rPr lang="en-IN" sz="1800" b="0" i="0" u="none" strike="noStrike" baseline="0" dirty="0">
                <a:latin typeface="GlyphLessFont"/>
              </a:rPr>
              <a:t>Figure </a:t>
            </a:r>
            <a:r>
              <a:rPr lang="en-IN" dirty="0">
                <a:latin typeface="GlyphLessFont"/>
              </a:rPr>
              <a:t>: </a:t>
            </a:r>
            <a:r>
              <a:rPr lang="en-IN" sz="1800" b="0" i="0" u="none" strike="noStrike" baseline="0" dirty="0">
                <a:latin typeface="GlyphLessFont"/>
              </a:rPr>
              <a:t>Symmetric Multiprocessor System.</a:t>
            </a:r>
            <a:endParaRPr lang="en-US" dirty="0"/>
          </a:p>
        </p:txBody>
      </p:sp>
    </p:spTree>
    <p:extLst>
      <p:ext uri="{BB962C8B-B14F-4D97-AF65-F5344CB8AC3E}">
        <p14:creationId xmlns:p14="http://schemas.microsoft.com/office/powerpoint/2010/main" val="355726411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EEAAAF-AE1B-81B4-AD0C-EE64A90DAC8D}"/>
            </a:ext>
          </a:extLst>
        </p:cNvPr>
        <p:cNvGrpSpPr/>
        <p:nvPr/>
      </p:nvGrpSpPr>
      <p:grpSpPr>
        <a:xfrm>
          <a:off x="0" y="0"/>
          <a:ext cx="0" cy="0"/>
          <a:chOff x="0" y="0"/>
          <a:chExt cx="0" cy="0"/>
        </a:xfrm>
      </p:grpSpPr>
      <p:pic>
        <p:nvPicPr>
          <p:cNvPr id="4" name="object 15">
            <a:extLst>
              <a:ext uri="{FF2B5EF4-FFF2-40B4-BE49-F238E27FC236}">
                <a16:creationId xmlns:a16="http://schemas.microsoft.com/office/drawing/2014/main" id="{186FA962-1629-714E-7D8C-E884983BC53D}"/>
              </a:ext>
            </a:extLst>
          </p:cNvPr>
          <p:cNvPicPr/>
          <p:nvPr/>
        </p:nvPicPr>
        <p:blipFill>
          <a:blip r:embed="rId2" cstate="print"/>
          <a:stretch>
            <a:fillRect/>
          </a:stretch>
        </p:blipFill>
        <p:spPr>
          <a:xfrm>
            <a:off x="4572" y="81866"/>
            <a:ext cx="2324441" cy="652271"/>
          </a:xfrm>
          <a:prstGeom prst="rect">
            <a:avLst/>
          </a:prstGeom>
        </p:spPr>
      </p:pic>
      <p:grpSp>
        <p:nvGrpSpPr>
          <p:cNvPr id="5" name="Group 11">
            <a:extLst>
              <a:ext uri="{FF2B5EF4-FFF2-40B4-BE49-F238E27FC236}">
                <a16:creationId xmlns:a16="http://schemas.microsoft.com/office/drawing/2014/main" id="{1AB90239-2F10-446D-7605-DDE40AD6B8D6}"/>
              </a:ext>
            </a:extLst>
          </p:cNvPr>
          <p:cNvGrpSpPr>
            <a:grpSpLocks/>
          </p:cNvGrpSpPr>
          <p:nvPr/>
        </p:nvGrpSpPr>
        <p:grpSpPr bwMode="auto">
          <a:xfrm>
            <a:off x="6470725" y="99863"/>
            <a:ext cx="1183803" cy="787736"/>
            <a:chOff x="0" y="0"/>
            <a:chExt cx="1110192" cy="778933"/>
          </a:xfrm>
        </p:grpSpPr>
        <p:pic>
          <p:nvPicPr>
            <p:cNvPr id="6" name="Picture 2">
              <a:extLst>
                <a:ext uri="{FF2B5EF4-FFF2-40B4-BE49-F238E27FC236}">
                  <a16:creationId xmlns:a16="http://schemas.microsoft.com/office/drawing/2014/main" id="{B1A067C7-8B39-7CC6-A809-58AF43B17F7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110192" cy="7789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3" descr="aja-uk_iso-9001_2015">
              <a:extLst>
                <a:ext uri="{FF2B5EF4-FFF2-40B4-BE49-F238E27FC236}">
                  <a16:creationId xmlns:a16="http://schemas.microsoft.com/office/drawing/2014/main" id="{AFC02F26-8A58-165D-E229-5D5BA2DB4069}"/>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l="49130" t="2490"/>
            <a:stretch>
              <a:fillRect/>
            </a:stretch>
          </p:blipFill>
          <p:spPr bwMode="auto">
            <a:xfrm>
              <a:off x="95250" y="116417"/>
              <a:ext cx="360527" cy="499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029" name="Picture 1">
            <a:extLst>
              <a:ext uri="{FF2B5EF4-FFF2-40B4-BE49-F238E27FC236}">
                <a16:creationId xmlns:a16="http://schemas.microsoft.com/office/drawing/2014/main" id="{4FB3DA84-7004-1607-FFCF-31D507CAC6F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12020" y="127100"/>
            <a:ext cx="936104" cy="791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0" name="Picture 6" descr="CSE Data science logo-01">
            <a:extLst>
              <a:ext uri="{FF2B5EF4-FFF2-40B4-BE49-F238E27FC236}">
                <a16:creationId xmlns:a16="http://schemas.microsoft.com/office/drawing/2014/main" id="{E8BEA09D-7949-F156-14C9-EA6C0D2BCAFC}"/>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812360" y="56804"/>
            <a:ext cx="792088" cy="792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0" name="object 16">
            <a:extLst>
              <a:ext uri="{FF2B5EF4-FFF2-40B4-BE49-F238E27FC236}">
                <a16:creationId xmlns:a16="http://schemas.microsoft.com/office/drawing/2014/main" id="{3525EA77-1561-AE7D-E942-7714554D597A}"/>
              </a:ext>
            </a:extLst>
          </p:cNvPr>
          <p:cNvGrpSpPr/>
          <p:nvPr/>
        </p:nvGrpSpPr>
        <p:grpSpPr>
          <a:xfrm>
            <a:off x="0" y="6301834"/>
            <a:ext cx="9055735" cy="424180"/>
            <a:chOff x="82296" y="6440423"/>
            <a:chExt cx="9055735" cy="424180"/>
          </a:xfrm>
        </p:grpSpPr>
        <p:sp>
          <p:nvSpPr>
            <p:cNvPr id="11" name="object 17">
              <a:extLst>
                <a:ext uri="{FF2B5EF4-FFF2-40B4-BE49-F238E27FC236}">
                  <a16:creationId xmlns:a16="http://schemas.microsoft.com/office/drawing/2014/main" id="{B4097F5F-F27A-2A37-1A49-8DDAC662FD12}"/>
                </a:ext>
              </a:extLst>
            </p:cNvPr>
            <p:cNvSpPr/>
            <p:nvPr/>
          </p:nvSpPr>
          <p:spPr>
            <a:xfrm>
              <a:off x="86868" y="6444995"/>
              <a:ext cx="9046845" cy="414655"/>
            </a:xfrm>
            <a:custGeom>
              <a:avLst/>
              <a:gdLst/>
              <a:ahLst/>
              <a:cxnLst/>
              <a:rect l="l" t="t" r="r" b="b"/>
              <a:pathLst>
                <a:path w="9046845" h="414654">
                  <a:moveTo>
                    <a:pt x="9046464" y="0"/>
                  </a:moveTo>
                  <a:lnTo>
                    <a:pt x="0" y="0"/>
                  </a:lnTo>
                  <a:lnTo>
                    <a:pt x="0" y="414527"/>
                  </a:lnTo>
                  <a:lnTo>
                    <a:pt x="9046464" y="414527"/>
                  </a:lnTo>
                  <a:lnTo>
                    <a:pt x="9046464" y="0"/>
                  </a:lnTo>
                  <a:close/>
                </a:path>
              </a:pathLst>
            </a:custGeom>
            <a:solidFill>
              <a:srgbClr val="001F5F"/>
            </a:solidFill>
          </p:spPr>
          <p:txBody>
            <a:bodyPr wrap="square" lIns="0" tIns="0" rIns="0" bIns="0" rtlCol="0"/>
            <a:lstStyle/>
            <a:p>
              <a:endParaRPr/>
            </a:p>
          </p:txBody>
        </p:sp>
        <p:sp>
          <p:nvSpPr>
            <p:cNvPr id="12" name="object 18">
              <a:extLst>
                <a:ext uri="{FF2B5EF4-FFF2-40B4-BE49-F238E27FC236}">
                  <a16:creationId xmlns:a16="http://schemas.microsoft.com/office/drawing/2014/main" id="{527DA8C1-49C1-696E-EE94-9E166779FF87}"/>
                </a:ext>
              </a:extLst>
            </p:cNvPr>
            <p:cNvSpPr/>
            <p:nvPr/>
          </p:nvSpPr>
          <p:spPr>
            <a:xfrm>
              <a:off x="86868" y="6444995"/>
              <a:ext cx="9046845" cy="414655"/>
            </a:xfrm>
            <a:custGeom>
              <a:avLst/>
              <a:gdLst/>
              <a:ahLst/>
              <a:cxnLst/>
              <a:rect l="l" t="t" r="r" b="b"/>
              <a:pathLst>
                <a:path w="9046845" h="414654">
                  <a:moveTo>
                    <a:pt x="0" y="414527"/>
                  </a:moveTo>
                  <a:lnTo>
                    <a:pt x="9046464" y="414527"/>
                  </a:lnTo>
                  <a:lnTo>
                    <a:pt x="9046464" y="0"/>
                  </a:lnTo>
                  <a:lnTo>
                    <a:pt x="0" y="0"/>
                  </a:lnTo>
                  <a:lnTo>
                    <a:pt x="0" y="414527"/>
                  </a:lnTo>
                  <a:close/>
                </a:path>
              </a:pathLst>
            </a:custGeom>
            <a:ln w="9144">
              <a:solidFill>
                <a:srgbClr val="000000"/>
              </a:solidFill>
            </a:ln>
          </p:spPr>
          <p:txBody>
            <a:bodyPr wrap="square" lIns="0" tIns="0" rIns="0" bIns="0" rtlCol="0"/>
            <a:lstStyle/>
            <a:p>
              <a:endParaRPr/>
            </a:p>
          </p:txBody>
        </p:sp>
      </p:grpSp>
      <p:sp>
        <p:nvSpPr>
          <p:cNvPr id="13" name="object 19">
            <a:extLst>
              <a:ext uri="{FF2B5EF4-FFF2-40B4-BE49-F238E27FC236}">
                <a16:creationId xmlns:a16="http://schemas.microsoft.com/office/drawing/2014/main" id="{B9E6D650-8D6E-DFFE-A7C8-D5FC393036BC}"/>
              </a:ext>
            </a:extLst>
          </p:cNvPr>
          <p:cNvSpPr txBox="1"/>
          <p:nvPr/>
        </p:nvSpPr>
        <p:spPr>
          <a:xfrm>
            <a:off x="2140946" y="6381328"/>
            <a:ext cx="4653915" cy="351378"/>
          </a:xfrm>
          <a:prstGeom prst="rect">
            <a:avLst/>
          </a:prstGeom>
        </p:spPr>
        <p:txBody>
          <a:bodyPr vert="horz" wrap="square" lIns="0" tIns="12700" rIns="0" bIns="0" rtlCol="0">
            <a:spAutoFit/>
          </a:bodyPr>
          <a:lstStyle/>
          <a:p>
            <a:pPr marL="12700" algn="ctr">
              <a:lnSpc>
                <a:spcPct val="100000"/>
              </a:lnSpc>
              <a:spcBef>
                <a:spcPts val="100"/>
              </a:spcBef>
            </a:pPr>
            <a:r>
              <a:rPr sz="2200" spc="-5" dirty="0">
                <a:solidFill>
                  <a:srgbClr val="FFFFFF"/>
                </a:solidFill>
                <a:latin typeface="Times New Roman"/>
                <a:cs typeface="Times New Roman"/>
              </a:rPr>
              <a:t>Department</a:t>
            </a:r>
            <a:r>
              <a:rPr sz="2200" spc="30" dirty="0">
                <a:solidFill>
                  <a:srgbClr val="FFFFFF"/>
                </a:solidFill>
                <a:latin typeface="Times New Roman"/>
                <a:cs typeface="Times New Roman"/>
              </a:rPr>
              <a:t> </a:t>
            </a:r>
            <a:r>
              <a:rPr sz="2200" spc="5" dirty="0">
                <a:solidFill>
                  <a:srgbClr val="FFFFFF"/>
                </a:solidFill>
                <a:latin typeface="Times New Roman"/>
                <a:cs typeface="Times New Roman"/>
              </a:rPr>
              <a:t>of</a:t>
            </a:r>
            <a:r>
              <a:rPr lang="en-US" sz="2200" spc="5" dirty="0">
                <a:solidFill>
                  <a:srgbClr val="FFFFFF"/>
                </a:solidFill>
                <a:latin typeface="Times New Roman"/>
                <a:cs typeface="Times New Roman"/>
              </a:rPr>
              <a:t> CSE- Data Science</a:t>
            </a:r>
            <a:endParaRPr sz="2200" dirty="0">
              <a:latin typeface="Times New Roman"/>
              <a:cs typeface="Times New Roman"/>
            </a:endParaRPr>
          </a:p>
        </p:txBody>
      </p:sp>
      <p:sp>
        <p:nvSpPr>
          <p:cNvPr id="8" name="Content Placeholder 7">
            <a:extLst>
              <a:ext uri="{FF2B5EF4-FFF2-40B4-BE49-F238E27FC236}">
                <a16:creationId xmlns:a16="http://schemas.microsoft.com/office/drawing/2014/main" id="{08F1450A-1637-0416-0F87-A86A76E91D0A}"/>
              </a:ext>
            </a:extLst>
          </p:cNvPr>
          <p:cNvSpPr>
            <a:spLocks noGrp="1"/>
          </p:cNvSpPr>
          <p:nvPr>
            <p:ph idx="1"/>
          </p:nvPr>
        </p:nvSpPr>
        <p:spPr>
          <a:xfrm>
            <a:off x="107504" y="1062374"/>
            <a:ext cx="9031924" cy="5358787"/>
          </a:xfrm>
        </p:spPr>
        <p:txBody>
          <a:bodyPr>
            <a:normAutofit/>
          </a:bodyPr>
          <a:lstStyle/>
          <a:p>
            <a:pPr marL="0" indent="0" algn="l">
              <a:buNone/>
            </a:pPr>
            <a:r>
              <a:rPr lang="en-US" sz="2000" b="1" i="0" u="none" strike="noStrike" baseline="0" dirty="0">
                <a:solidFill>
                  <a:schemeClr val="tx2"/>
                </a:solidFill>
                <a:latin typeface="+mj-lt"/>
              </a:rPr>
              <a:t>Massively Parallel Processing</a:t>
            </a:r>
          </a:p>
          <a:p>
            <a:pPr algn="just">
              <a:buFont typeface="Wingdings" panose="05000000000000000000" pitchFamily="2" charset="2"/>
              <a:buChar char="§"/>
            </a:pPr>
            <a:r>
              <a:rPr lang="en-IN" sz="2000" b="0" i="0" u="none" strike="noStrike" baseline="0" dirty="0">
                <a:latin typeface="+mj-lt"/>
              </a:rPr>
              <a:t>Massive Parallel Processing (MPP) refers to the coordinated processing of programs by a number of processors working parallel. </a:t>
            </a:r>
          </a:p>
          <a:p>
            <a:pPr algn="just">
              <a:buFont typeface="Wingdings" panose="05000000000000000000" pitchFamily="2" charset="2"/>
              <a:buChar char="§"/>
            </a:pPr>
            <a:r>
              <a:rPr lang="en-IN" sz="2000" b="0" i="0" u="none" strike="noStrike" baseline="0" dirty="0">
                <a:latin typeface="+mj-lt"/>
              </a:rPr>
              <a:t>The processors, each have their own operating systems and dedicated memory. They work on different parts of the same program. </a:t>
            </a:r>
          </a:p>
          <a:p>
            <a:pPr algn="just">
              <a:buFont typeface="Wingdings" panose="05000000000000000000" pitchFamily="2" charset="2"/>
              <a:buChar char="§"/>
            </a:pPr>
            <a:r>
              <a:rPr lang="en-IN" sz="2000" b="0" i="0" u="none" strike="noStrike" baseline="0" dirty="0">
                <a:latin typeface="+mj-lt"/>
              </a:rPr>
              <a:t>The MPP processors communicate using some sort of messaging interface. The MPP systems are more difficult to program as the application must be divided in such a way that all the executing segments can communicate with each other. </a:t>
            </a:r>
          </a:p>
          <a:p>
            <a:pPr algn="just">
              <a:buFont typeface="Wingdings" panose="05000000000000000000" pitchFamily="2" charset="2"/>
              <a:buChar char="§"/>
            </a:pPr>
            <a:r>
              <a:rPr lang="en-IN" sz="2000" b="0" i="0" u="none" strike="noStrike" baseline="0" dirty="0">
                <a:latin typeface="+mj-lt"/>
              </a:rPr>
              <a:t>MPP is different from Symmetrically Multiprocessing (SMP) in that SMP works with the processors sharing the same operating system and same memory. SMP is also referred to as tightly-coupled multiprocessing.</a:t>
            </a:r>
            <a:endParaRPr lang="en-US" sz="2000" dirty="0">
              <a:latin typeface="+mj-lt"/>
            </a:endParaRPr>
          </a:p>
        </p:txBody>
      </p:sp>
    </p:spTree>
    <p:extLst>
      <p:ext uri="{BB962C8B-B14F-4D97-AF65-F5344CB8AC3E}">
        <p14:creationId xmlns:p14="http://schemas.microsoft.com/office/powerpoint/2010/main" val="362094874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C23D26-DDF6-6090-5549-64E79A865A0F}"/>
            </a:ext>
          </a:extLst>
        </p:cNvPr>
        <p:cNvGrpSpPr/>
        <p:nvPr/>
      </p:nvGrpSpPr>
      <p:grpSpPr>
        <a:xfrm>
          <a:off x="0" y="0"/>
          <a:ext cx="0" cy="0"/>
          <a:chOff x="0" y="0"/>
          <a:chExt cx="0" cy="0"/>
        </a:xfrm>
      </p:grpSpPr>
      <p:pic>
        <p:nvPicPr>
          <p:cNvPr id="4" name="object 15">
            <a:extLst>
              <a:ext uri="{FF2B5EF4-FFF2-40B4-BE49-F238E27FC236}">
                <a16:creationId xmlns:a16="http://schemas.microsoft.com/office/drawing/2014/main" id="{7F8910DB-AC4E-E2B5-7018-954B4BBC59A4}"/>
              </a:ext>
            </a:extLst>
          </p:cNvPr>
          <p:cNvPicPr/>
          <p:nvPr/>
        </p:nvPicPr>
        <p:blipFill>
          <a:blip r:embed="rId2" cstate="print"/>
          <a:stretch>
            <a:fillRect/>
          </a:stretch>
        </p:blipFill>
        <p:spPr>
          <a:xfrm>
            <a:off x="4572" y="81866"/>
            <a:ext cx="2324441" cy="652271"/>
          </a:xfrm>
          <a:prstGeom prst="rect">
            <a:avLst/>
          </a:prstGeom>
        </p:spPr>
      </p:pic>
      <p:grpSp>
        <p:nvGrpSpPr>
          <p:cNvPr id="5" name="Group 11">
            <a:extLst>
              <a:ext uri="{FF2B5EF4-FFF2-40B4-BE49-F238E27FC236}">
                <a16:creationId xmlns:a16="http://schemas.microsoft.com/office/drawing/2014/main" id="{FD465C7E-D783-4BC4-4C39-23CFD7BCDFD5}"/>
              </a:ext>
            </a:extLst>
          </p:cNvPr>
          <p:cNvGrpSpPr>
            <a:grpSpLocks/>
          </p:cNvGrpSpPr>
          <p:nvPr/>
        </p:nvGrpSpPr>
        <p:grpSpPr bwMode="auto">
          <a:xfrm>
            <a:off x="6470725" y="99863"/>
            <a:ext cx="1183803" cy="787736"/>
            <a:chOff x="0" y="0"/>
            <a:chExt cx="1110192" cy="778933"/>
          </a:xfrm>
        </p:grpSpPr>
        <p:pic>
          <p:nvPicPr>
            <p:cNvPr id="6" name="Picture 2">
              <a:extLst>
                <a:ext uri="{FF2B5EF4-FFF2-40B4-BE49-F238E27FC236}">
                  <a16:creationId xmlns:a16="http://schemas.microsoft.com/office/drawing/2014/main" id="{9655F181-5368-D31E-8181-767490B6E38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110192" cy="7789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3" descr="aja-uk_iso-9001_2015">
              <a:extLst>
                <a:ext uri="{FF2B5EF4-FFF2-40B4-BE49-F238E27FC236}">
                  <a16:creationId xmlns:a16="http://schemas.microsoft.com/office/drawing/2014/main" id="{C200F822-1BE3-087F-FE39-4A404A02FC00}"/>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l="49130" t="2490"/>
            <a:stretch>
              <a:fillRect/>
            </a:stretch>
          </p:blipFill>
          <p:spPr bwMode="auto">
            <a:xfrm>
              <a:off x="95250" y="116417"/>
              <a:ext cx="360527" cy="499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029" name="Picture 1">
            <a:extLst>
              <a:ext uri="{FF2B5EF4-FFF2-40B4-BE49-F238E27FC236}">
                <a16:creationId xmlns:a16="http://schemas.microsoft.com/office/drawing/2014/main" id="{63C1681A-8271-CF0D-17B3-67FCAD9C805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12020" y="127100"/>
            <a:ext cx="936104" cy="791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0" name="Picture 6" descr="CSE Data science logo-01">
            <a:extLst>
              <a:ext uri="{FF2B5EF4-FFF2-40B4-BE49-F238E27FC236}">
                <a16:creationId xmlns:a16="http://schemas.microsoft.com/office/drawing/2014/main" id="{B55D2CD9-22ED-A522-BCF2-2FEE5FA0CFDD}"/>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812360" y="56804"/>
            <a:ext cx="792088" cy="792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0" name="object 16">
            <a:extLst>
              <a:ext uri="{FF2B5EF4-FFF2-40B4-BE49-F238E27FC236}">
                <a16:creationId xmlns:a16="http://schemas.microsoft.com/office/drawing/2014/main" id="{02F31301-A7E7-1847-8D30-B8C2CAAAAA8E}"/>
              </a:ext>
            </a:extLst>
          </p:cNvPr>
          <p:cNvGrpSpPr/>
          <p:nvPr/>
        </p:nvGrpSpPr>
        <p:grpSpPr>
          <a:xfrm>
            <a:off x="0" y="6301834"/>
            <a:ext cx="9055735" cy="424180"/>
            <a:chOff x="82296" y="6440423"/>
            <a:chExt cx="9055735" cy="424180"/>
          </a:xfrm>
        </p:grpSpPr>
        <p:sp>
          <p:nvSpPr>
            <p:cNvPr id="11" name="object 17">
              <a:extLst>
                <a:ext uri="{FF2B5EF4-FFF2-40B4-BE49-F238E27FC236}">
                  <a16:creationId xmlns:a16="http://schemas.microsoft.com/office/drawing/2014/main" id="{79C359A4-B769-B0C2-251E-29BCE33229AC}"/>
                </a:ext>
              </a:extLst>
            </p:cNvPr>
            <p:cNvSpPr/>
            <p:nvPr/>
          </p:nvSpPr>
          <p:spPr>
            <a:xfrm>
              <a:off x="86868" y="6444995"/>
              <a:ext cx="9046845" cy="414655"/>
            </a:xfrm>
            <a:custGeom>
              <a:avLst/>
              <a:gdLst/>
              <a:ahLst/>
              <a:cxnLst/>
              <a:rect l="l" t="t" r="r" b="b"/>
              <a:pathLst>
                <a:path w="9046845" h="414654">
                  <a:moveTo>
                    <a:pt x="9046464" y="0"/>
                  </a:moveTo>
                  <a:lnTo>
                    <a:pt x="0" y="0"/>
                  </a:lnTo>
                  <a:lnTo>
                    <a:pt x="0" y="414527"/>
                  </a:lnTo>
                  <a:lnTo>
                    <a:pt x="9046464" y="414527"/>
                  </a:lnTo>
                  <a:lnTo>
                    <a:pt x="9046464" y="0"/>
                  </a:lnTo>
                  <a:close/>
                </a:path>
              </a:pathLst>
            </a:custGeom>
            <a:solidFill>
              <a:srgbClr val="001F5F"/>
            </a:solidFill>
          </p:spPr>
          <p:txBody>
            <a:bodyPr wrap="square" lIns="0" tIns="0" rIns="0" bIns="0" rtlCol="0"/>
            <a:lstStyle/>
            <a:p>
              <a:endParaRPr/>
            </a:p>
          </p:txBody>
        </p:sp>
        <p:sp>
          <p:nvSpPr>
            <p:cNvPr id="12" name="object 18">
              <a:extLst>
                <a:ext uri="{FF2B5EF4-FFF2-40B4-BE49-F238E27FC236}">
                  <a16:creationId xmlns:a16="http://schemas.microsoft.com/office/drawing/2014/main" id="{569EC009-F6C9-133B-FAC5-835DB091DF18}"/>
                </a:ext>
              </a:extLst>
            </p:cNvPr>
            <p:cNvSpPr/>
            <p:nvPr/>
          </p:nvSpPr>
          <p:spPr>
            <a:xfrm>
              <a:off x="86868" y="6444995"/>
              <a:ext cx="9046845" cy="414655"/>
            </a:xfrm>
            <a:custGeom>
              <a:avLst/>
              <a:gdLst/>
              <a:ahLst/>
              <a:cxnLst/>
              <a:rect l="l" t="t" r="r" b="b"/>
              <a:pathLst>
                <a:path w="9046845" h="414654">
                  <a:moveTo>
                    <a:pt x="0" y="414527"/>
                  </a:moveTo>
                  <a:lnTo>
                    <a:pt x="9046464" y="414527"/>
                  </a:lnTo>
                  <a:lnTo>
                    <a:pt x="9046464" y="0"/>
                  </a:lnTo>
                  <a:lnTo>
                    <a:pt x="0" y="0"/>
                  </a:lnTo>
                  <a:lnTo>
                    <a:pt x="0" y="414527"/>
                  </a:lnTo>
                  <a:close/>
                </a:path>
              </a:pathLst>
            </a:custGeom>
            <a:ln w="9144">
              <a:solidFill>
                <a:srgbClr val="000000"/>
              </a:solidFill>
            </a:ln>
          </p:spPr>
          <p:txBody>
            <a:bodyPr wrap="square" lIns="0" tIns="0" rIns="0" bIns="0" rtlCol="0"/>
            <a:lstStyle/>
            <a:p>
              <a:endParaRPr/>
            </a:p>
          </p:txBody>
        </p:sp>
      </p:grpSp>
      <p:sp>
        <p:nvSpPr>
          <p:cNvPr id="13" name="object 19">
            <a:extLst>
              <a:ext uri="{FF2B5EF4-FFF2-40B4-BE49-F238E27FC236}">
                <a16:creationId xmlns:a16="http://schemas.microsoft.com/office/drawing/2014/main" id="{7D59E387-6A84-F709-1056-E1039D1783DD}"/>
              </a:ext>
            </a:extLst>
          </p:cNvPr>
          <p:cNvSpPr txBox="1"/>
          <p:nvPr/>
        </p:nvSpPr>
        <p:spPr>
          <a:xfrm>
            <a:off x="2140946" y="6381328"/>
            <a:ext cx="4653915" cy="351378"/>
          </a:xfrm>
          <a:prstGeom prst="rect">
            <a:avLst/>
          </a:prstGeom>
        </p:spPr>
        <p:txBody>
          <a:bodyPr vert="horz" wrap="square" lIns="0" tIns="12700" rIns="0" bIns="0" rtlCol="0">
            <a:spAutoFit/>
          </a:bodyPr>
          <a:lstStyle/>
          <a:p>
            <a:pPr marL="12700" algn="ctr">
              <a:lnSpc>
                <a:spcPct val="100000"/>
              </a:lnSpc>
              <a:spcBef>
                <a:spcPts val="100"/>
              </a:spcBef>
            </a:pPr>
            <a:r>
              <a:rPr sz="2200" spc="-5" dirty="0">
                <a:solidFill>
                  <a:srgbClr val="FFFFFF"/>
                </a:solidFill>
                <a:latin typeface="Times New Roman"/>
                <a:cs typeface="Times New Roman"/>
              </a:rPr>
              <a:t>Department</a:t>
            </a:r>
            <a:r>
              <a:rPr sz="2200" spc="30" dirty="0">
                <a:solidFill>
                  <a:srgbClr val="FFFFFF"/>
                </a:solidFill>
                <a:latin typeface="Times New Roman"/>
                <a:cs typeface="Times New Roman"/>
              </a:rPr>
              <a:t> </a:t>
            </a:r>
            <a:r>
              <a:rPr sz="2200" spc="5" dirty="0">
                <a:solidFill>
                  <a:srgbClr val="FFFFFF"/>
                </a:solidFill>
                <a:latin typeface="Times New Roman"/>
                <a:cs typeface="Times New Roman"/>
              </a:rPr>
              <a:t>of</a:t>
            </a:r>
            <a:r>
              <a:rPr lang="en-US" sz="2200" spc="5" dirty="0">
                <a:solidFill>
                  <a:srgbClr val="FFFFFF"/>
                </a:solidFill>
                <a:latin typeface="Times New Roman"/>
                <a:cs typeface="Times New Roman"/>
              </a:rPr>
              <a:t> CSE- Data Science</a:t>
            </a:r>
            <a:endParaRPr sz="2200" dirty="0">
              <a:latin typeface="Times New Roman"/>
              <a:cs typeface="Times New Roman"/>
            </a:endParaRPr>
          </a:p>
        </p:txBody>
      </p:sp>
      <p:sp>
        <p:nvSpPr>
          <p:cNvPr id="8" name="Content Placeholder 7">
            <a:extLst>
              <a:ext uri="{FF2B5EF4-FFF2-40B4-BE49-F238E27FC236}">
                <a16:creationId xmlns:a16="http://schemas.microsoft.com/office/drawing/2014/main" id="{FDB4DB1F-8A13-4E8B-C849-C3BF992FE010}"/>
              </a:ext>
            </a:extLst>
          </p:cNvPr>
          <p:cNvSpPr>
            <a:spLocks noGrp="1"/>
          </p:cNvSpPr>
          <p:nvPr>
            <p:ph idx="1"/>
          </p:nvPr>
        </p:nvSpPr>
        <p:spPr>
          <a:xfrm>
            <a:off x="56038" y="797980"/>
            <a:ext cx="8995379" cy="5438488"/>
          </a:xfrm>
        </p:spPr>
        <p:txBody>
          <a:bodyPr>
            <a:normAutofit/>
          </a:bodyPr>
          <a:lstStyle/>
          <a:p>
            <a:pPr marL="0" indent="0" algn="just">
              <a:lnSpc>
                <a:spcPct val="150000"/>
              </a:lnSpc>
              <a:spcBef>
                <a:spcPts val="0"/>
              </a:spcBef>
              <a:buNone/>
            </a:pPr>
            <a:r>
              <a:rPr lang="en-IN" sz="2000" b="1" i="0" u="none" strike="noStrike" baseline="0" dirty="0">
                <a:solidFill>
                  <a:schemeClr val="tx2"/>
                </a:solidFill>
                <a:latin typeface="+mj-lt"/>
              </a:rPr>
              <a:t>Difference Between Parallel and Distributed Systems</a:t>
            </a:r>
          </a:p>
          <a:p>
            <a:pPr marL="0" indent="0" algn="just">
              <a:lnSpc>
                <a:spcPct val="150000"/>
              </a:lnSpc>
              <a:spcBef>
                <a:spcPts val="0"/>
              </a:spcBef>
              <a:buNone/>
            </a:pPr>
            <a:r>
              <a:rPr lang="en-IN" sz="2000" b="1" i="0" u="none" strike="noStrike" baseline="0" dirty="0">
                <a:latin typeface="+mj-lt"/>
              </a:rPr>
              <a:t>Parallel Systems</a:t>
            </a:r>
          </a:p>
          <a:p>
            <a:pPr algn="l">
              <a:buFont typeface="Wingdings" panose="05000000000000000000" pitchFamily="2" charset="2"/>
              <a:buChar char="§"/>
            </a:pPr>
            <a:r>
              <a:rPr lang="en-IN" sz="2000" b="0" i="0" u="none" strike="noStrike" baseline="0" dirty="0">
                <a:latin typeface="+mj-lt"/>
              </a:rPr>
              <a:t>A parallel database system is a tightly coupled system. The processors co-operate for query processing. </a:t>
            </a:r>
            <a:endParaRPr lang="en-US" sz="2000" b="1" dirty="0">
              <a:solidFill>
                <a:schemeClr val="tx2"/>
              </a:solidFill>
              <a:latin typeface="+mj-lt"/>
            </a:endParaRPr>
          </a:p>
        </p:txBody>
      </p:sp>
      <p:pic>
        <p:nvPicPr>
          <p:cNvPr id="9" name="Picture 8">
            <a:extLst>
              <a:ext uri="{FF2B5EF4-FFF2-40B4-BE49-F238E27FC236}">
                <a16:creationId xmlns:a16="http://schemas.microsoft.com/office/drawing/2014/main" id="{A0BE39D1-8D56-72DD-BD33-4A23038241B8}"/>
              </a:ext>
            </a:extLst>
          </p:cNvPr>
          <p:cNvPicPr>
            <a:picLocks noChangeAspect="1"/>
          </p:cNvPicPr>
          <p:nvPr/>
        </p:nvPicPr>
        <p:blipFill>
          <a:blip r:embed="rId7"/>
          <a:stretch>
            <a:fillRect/>
          </a:stretch>
        </p:blipFill>
        <p:spPr>
          <a:xfrm>
            <a:off x="1835696" y="2470373"/>
            <a:ext cx="3959756" cy="3445749"/>
          </a:xfrm>
          <a:prstGeom prst="rect">
            <a:avLst/>
          </a:prstGeom>
        </p:spPr>
      </p:pic>
      <p:sp>
        <p:nvSpPr>
          <p:cNvPr id="15" name="TextBox 14">
            <a:extLst>
              <a:ext uri="{FF2B5EF4-FFF2-40B4-BE49-F238E27FC236}">
                <a16:creationId xmlns:a16="http://schemas.microsoft.com/office/drawing/2014/main" id="{B5F743CD-9146-AB91-9286-55F956EA5E27}"/>
              </a:ext>
            </a:extLst>
          </p:cNvPr>
          <p:cNvSpPr txBox="1"/>
          <p:nvPr/>
        </p:nvSpPr>
        <p:spPr>
          <a:xfrm>
            <a:off x="2843808" y="5845914"/>
            <a:ext cx="2376264" cy="369332"/>
          </a:xfrm>
          <a:prstGeom prst="rect">
            <a:avLst/>
          </a:prstGeom>
          <a:noFill/>
        </p:spPr>
        <p:txBody>
          <a:bodyPr wrap="square">
            <a:spAutoFit/>
          </a:bodyPr>
          <a:lstStyle/>
          <a:p>
            <a:r>
              <a:rPr lang="en-US" sz="1800" b="0" i="0" u="none" strike="noStrike" baseline="0" dirty="0">
                <a:latin typeface="GlyphLessFont"/>
              </a:rPr>
              <a:t>Figure : Parallel system</a:t>
            </a:r>
            <a:endParaRPr lang="en-US" dirty="0"/>
          </a:p>
        </p:txBody>
      </p:sp>
    </p:spTree>
    <p:extLst>
      <p:ext uri="{BB962C8B-B14F-4D97-AF65-F5344CB8AC3E}">
        <p14:creationId xmlns:p14="http://schemas.microsoft.com/office/powerpoint/2010/main" val="287270158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2F2460-2F79-6407-D9E9-E37012326F25}"/>
            </a:ext>
          </a:extLst>
        </p:cNvPr>
        <p:cNvGrpSpPr/>
        <p:nvPr/>
      </p:nvGrpSpPr>
      <p:grpSpPr>
        <a:xfrm>
          <a:off x="0" y="0"/>
          <a:ext cx="0" cy="0"/>
          <a:chOff x="0" y="0"/>
          <a:chExt cx="0" cy="0"/>
        </a:xfrm>
      </p:grpSpPr>
      <p:pic>
        <p:nvPicPr>
          <p:cNvPr id="4" name="object 15">
            <a:extLst>
              <a:ext uri="{FF2B5EF4-FFF2-40B4-BE49-F238E27FC236}">
                <a16:creationId xmlns:a16="http://schemas.microsoft.com/office/drawing/2014/main" id="{3CA5AED3-A79E-1966-6FB3-441B7E0CCF70}"/>
              </a:ext>
            </a:extLst>
          </p:cNvPr>
          <p:cNvPicPr/>
          <p:nvPr/>
        </p:nvPicPr>
        <p:blipFill>
          <a:blip r:embed="rId2" cstate="print"/>
          <a:stretch>
            <a:fillRect/>
          </a:stretch>
        </p:blipFill>
        <p:spPr>
          <a:xfrm>
            <a:off x="4572" y="81866"/>
            <a:ext cx="2324441" cy="652271"/>
          </a:xfrm>
          <a:prstGeom prst="rect">
            <a:avLst/>
          </a:prstGeom>
        </p:spPr>
      </p:pic>
      <p:grpSp>
        <p:nvGrpSpPr>
          <p:cNvPr id="5" name="Group 11">
            <a:extLst>
              <a:ext uri="{FF2B5EF4-FFF2-40B4-BE49-F238E27FC236}">
                <a16:creationId xmlns:a16="http://schemas.microsoft.com/office/drawing/2014/main" id="{5D7C3E4D-A273-F0ED-ABE7-A03895994784}"/>
              </a:ext>
            </a:extLst>
          </p:cNvPr>
          <p:cNvGrpSpPr>
            <a:grpSpLocks/>
          </p:cNvGrpSpPr>
          <p:nvPr/>
        </p:nvGrpSpPr>
        <p:grpSpPr bwMode="auto">
          <a:xfrm>
            <a:off x="6470725" y="99863"/>
            <a:ext cx="1183803" cy="787736"/>
            <a:chOff x="0" y="0"/>
            <a:chExt cx="1110192" cy="778933"/>
          </a:xfrm>
        </p:grpSpPr>
        <p:pic>
          <p:nvPicPr>
            <p:cNvPr id="6" name="Picture 2">
              <a:extLst>
                <a:ext uri="{FF2B5EF4-FFF2-40B4-BE49-F238E27FC236}">
                  <a16:creationId xmlns:a16="http://schemas.microsoft.com/office/drawing/2014/main" id="{3B8254EF-3FAF-05FB-97F4-047F0FBED08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110192" cy="7789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3" descr="aja-uk_iso-9001_2015">
              <a:extLst>
                <a:ext uri="{FF2B5EF4-FFF2-40B4-BE49-F238E27FC236}">
                  <a16:creationId xmlns:a16="http://schemas.microsoft.com/office/drawing/2014/main" id="{4F02A29B-BEBE-02A4-5705-4DB0AD7DE9BB}"/>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l="49130" t="2490"/>
            <a:stretch>
              <a:fillRect/>
            </a:stretch>
          </p:blipFill>
          <p:spPr bwMode="auto">
            <a:xfrm>
              <a:off x="95250" y="116417"/>
              <a:ext cx="360527" cy="499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029" name="Picture 1">
            <a:extLst>
              <a:ext uri="{FF2B5EF4-FFF2-40B4-BE49-F238E27FC236}">
                <a16:creationId xmlns:a16="http://schemas.microsoft.com/office/drawing/2014/main" id="{9067010C-B242-529E-58D0-D43AC42F500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12020" y="127100"/>
            <a:ext cx="936104" cy="791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0" name="Picture 6" descr="CSE Data science logo-01">
            <a:extLst>
              <a:ext uri="{FF2B5EF4-FFF2-40B4-BE49-F238E27FC236}">
                <a16:creationId xmlns:a16="http://schemas.microsoft.com/office/drawing/2014/main" id="{294025F7-1430-13C6-56F8-70735DB3621E}"/>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812360" y="56804"/>
            <a:ext cx="792088" cy="792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0" name="object 16">
            <a:extLst>
              <a:ext uri="{FF2B5EF4-FFF2-40B4-BE49-F238E27FC236}">
                <a16:creationId xmlns:a16="http://schemas.microsoft.com/office/drawing/2014/main" id="{91D244DA-AEBE-D941-9C59-7FF8F9B610D4}"/>
              </a:ext>
            </a:extLst>
          </p:cNvPr>
          <p:cNvGrpSpPr/>
          <p:nvPr/>
        </p:nvGrpSpPr>
        <p:grpSpPr>
          <a:xfrm>
            <a:off x="0" y="6301834"/>
            <a:ext cx="9055735" cy="424180"/>
            <a:chOff x="82296" y="6440423"/>
            <a:chExt cx="9055735" cy="424180"/>
          </a:xfrm>
        </p:grpSpPr>
        <p:sp>
          <p:nvSpPr>
            <p:cNvPr id="11" name="object 17">
              <a:extLst>
                <a:ext uri="{FF2B5EF4-FFF2-40B4-BE49-F238E27FC236}">
                  <a16:creationId xmlns:a16="http://schemas.microsoft.com/office/drawing/2014/main" id="{1B3F8DC8-C1E7-BBF7-A430-4B052E9271ED}"/>
                </a:ext>
              </a:extLst>
            </p:cNvPr>
            <p:cNvSpPr/>
            <p:nvPr/>
          </p:nvSpPr>
          <p:spPr>
            <a:xfrm>
              <a:off x="86868" y="6444995"/>
              <a:ext cx="9046845" cy="414655"/>
            </a:xfrm>
            <a:custGeom>
              <a:avLst/>
              <a:gdLst/>
              <a:ahLst/>
              <a:cxnLst/>
              <a:rect l="l" t="t" r="r" b="b"/>
              <a:pathLst>
                <a:path w="9046845" h="414654">
                  <a:moveTo>
                    <a:pt x="9046464" y="0"/>
                  </a:moveTo>
                  <a:lnTo>
                    <a:pt x="0" y="0"/>
                  </a:lnTo>
                  <a:lnTo>
                    <a:pt x="0" y="414527"/>
                  </a:lnTo>
                  <a:lnTo>
                    <a:pt x="9046464" y="414527"/>
                  </a:lnTo>
                  <a:lnTo>
                    <a:pt x="9046464" y="0"/>
                  </a:lnTo>
                  <a:close/>
                </a:path>
              </a:pathLst>
            </a:custGeom>
            <a:solidFill>
              <a:srgbClr val="001F5F"/>
            </a:solidFill>
          </p:spPr>
          <p:txBody>
            <a:bodyPr wrap="square" lIns="0" tIns="0" rIns="0" bIns="0" rtlCol="0"/>
            <a:lstStyle/>
            <a:p>
              <a:endParaRPr/>
            </a:p>
          </p:txBody>
        </p:sp>
        <p:sp>
          <p:nvSpPr>
            <p:cNvPr id="12" name="object 18">
              <a:extLst>
                <a:ext uri="{FF2B5EF4-FFF2-40B4-BE49-F238E27FC236}">
                  <a16:creationId xmlns:a16="http://schemas.microsoft.com/office/drawing/2014/main" id="{2EC042A3-9AD4-1466-3BFD-ED8310FDF3D4}"/>
                </a:ext>
              </a:extLst>
            </p:cNvPr>
            <p:cNvSpPr/>
            <p:nvPr/>
          </p:nvSpPr>
          <p:spPr>
            <a:xfrm>
              <a:off x="86868" y="6444995"/>
              <a:ext cx="9046845" cy="414655"/>
            </a:xfrm>
            <a:custGeom>
              <a:avLst/>
              <a:gdLst/>
              <a:ahLst/>
              <a:cxnLst/>
              <a:rect l="l" t="t" r="r" b="b"/>
              <a:pathLst>
                <a:path w="9046845" h="414654">
                  <a:moveTo>
                    <a:pt x="0" y="414527"/>
                  </a:moveTo>
                  <a:lnTo>
                    <a:pt x="9046464" y="414527"/>
                  </a:lnTo>
                  <a:lnTo>
                    <a:pt x="9046464" y="0"/>
                  </a:lnTo>
                  <a:lnTo>
                    <a:pt x="0" y="0"/>
                  </a:lnTo>
                  <a:lnTo>
                    <a:pt x="0" y="414527"/>
                  </a:lnTo>
                  <a:close/>
                </a:path>
              </a:pathLst>
            </a:custGeom>
            <a:ln w="9144">
              <a:solidFill>
                <a:srgbClr val="000000"/>
              </a:solidFill>
            </a:ln>
          </p:spPr>
          <p:txBody>
            <a:bodyPr wrap="square" lIns="0" tIns="0" rIns="0" bIns="0" rtlCol="0"/>
            <a:lstStyle/>
            <a:p>
              <a:endParaRPr/>
            </a:p>
          </p:txBody>
        </p:sp>
      </p:grpSp>
      <p:sp>
        <p:nvSpPr>
          <p:cNvPr id="13" name="object 19">
            <a:extLst>
              <a:ext uri="{FF2B5EF4-FFF2-40B4-BE49-F238E27FC236}">
                <a16:creationId xmlns:a16="http://schemas.microsoft.com/office/drawing/2014/main" id="{9850559A-8DDE-1992-36FA-51547F048C18}"/>
              </a:ext>
            </a:extLst>
          </p:cNvPr>
          <p:cNvSpPr txBox="1"/>
          <p:nvPr/>
        </p:nvSpPr>
        <p:spPr>
          <a:xfrm>
            <a:off x="2140946" y="6381328"/>
            <a:ext cx="4653915" cy="351378"/>
          </a:xfrm>
          <a:prstGeom prst="rect">
            <a:avLst/>
          </a:prstGeom>
        </p:spPr>
        <p:txBody>
          <a:bodyPr vert="horz" wrap="square" lIns="0" tIns="12700" rIns="0" bIns="0" rtlCol="0">
            <a:spAutoFit/>
          </a:bodyPr>
          <a:lstStyle/>
          <a:p>
            <a:pPr marL="12700" algn="ctr">
              <a:lnSpc>
                <a:spcPct val="100000"/>
              </a:lnSpc>
              <a:spcBef>
                <a:spcPts val="100"/>
              </a:spcBef>
            </a:pPr>
            <a:r>
              <a:rPr sz="2200" spc="-5" dirty="0">
                <a:solidFill>
                  <a:srgbClr val="FFFFFF"/>
                </a:solidFill>
                <a:latin typeface="Times New Roman"/>
                <a:cs typeface="Times New Roman"/>
              </a:rPr>
              <a:t>Department</a:t>
            </a:r>
            <a:r>
              <a:rPr sz="2200" spc="30" dirty="0">
                <a:solidFill>
                  <a:srgbClr val="FFFFFF"/>
                </a:solidFill>
                <a:latin typeface="Times New Roman"/>
                <a:cs typeface="Times New Roman"/>
              </a:rPr>
              <a:t> </a:t>
            </a:r>
            <a:r>
              <a:rPr sz="2200" spc="5" dirty="0">
                <a:solidFill>
                  <a:srgbClr val="FFFFFF"/>
                </a:solidFill>
                <a:latin typeface="Times New Roman"/>
                <a:cs typeface="Times New Roman"/>
              </a:rPr>
              <a:t>of</a:t>
            </a:r>
            <a:r>
              <a:rPr lang="en-US" sz="2200" spc="5" dirty="0">
                <a:solidFill>
                  <a:srgbClr val="FFFFFF"/>
                </a:solidFill>
                <a:latin typeface="Times New Roman"/>
                <a:cs typeface="Times New Roman"/>
              </a:rPr>
              <a:t> CSE- Data Science</a:t>
            </a:r>
            <a:endParaRPr sz="2200" dirty="0">
              <a:latin typeface="Times New Roman"/>
              <a:cs typeface="Times New Roman"/>
            </a:endParaRPr>
          </a:p>
        </p:txBody>
      </p:sp>
      <p:sp>
        <p:nvSpPr>
          <p:cNvPr id="8" name="Content Placeholder 7">
            <a:extLst>
              <a:ext uri="{FF2B5EF4-FFF2-40B4-BE49-F238E27FC236}">
                <a16:creationId xmlns:a16="http://schemas.microsoft.com/office/drawing/2014/main" id="{93A4B71A-CCCA-F90C-6D20-6C45890AF8FB}"/>
              </a:ext>
            </a:extLst>
          </p:cNvPr>
          <p:cNvSpPr>
            <a:spLocks noGrp="1"/>
          </p:cNvSpPr>
          <p:nvPr>
            <p:ph idx="1"/>
          </p:nvPr>
        </p:nvSpPr>
        <p:spPr>
          <a:xfrm>
            <a:off x="22616" y="895341"/>
            <a:ext cx="9031924" cy="5358787"/>
          </a:xfrm>
        </p:spPr>
        <p:txBody>
          <a:bodyPr>
            <a:normAutofit/>
          </a:bodyPr>
          <a:lstStyle/>
          <a:p>
            <a:pPr algn="just">
              <a:buFont typeface="Wingdings" panose="05000000000000000000" pitchFamily="2" charset="2"/>
              <a:buChar char="§"/>
            </a:pPr>
            <a:r>
              <a:rPr lang="en-IN" sz="2000" b="0" i="0" u="none" strike="noStrike" baseline="0" dirty="0">
                <a:latin typeface="+mj-lt"/>
              </a:rPr>
              <a:t>The user is unaware of the parallelism since he/she has no access to a specific processor </a:t>
            </a:r>
            <a:r>
              <a:rPr lang="en-US" sz="2000" dirty="0">
                <a:latin typeface="+mj-lt"/>
              </a:rPr>
              <a:t>of the system.</a:t>
            </a:r>
            <a:endParaRPr lang="en-IN" sz="2000" dirty="0">
              <a:latin typeface="+mj-lt"/>
            </a:endParaRPr>
          </a:p>
          <a:p>
            <a:pPr algn="just">
              <a:buFont typeface="Wingdings" panose="05000000000000000000" pitchFamily="2" charset="2"/>
              <a:buChar char="§"/>
            </a:pPr>
            <a:r>
              <a:rPr lang="en-IN" sz="2000" b="0" i="0" u="none" strike="noStrike" baseline="0" dirty="0">
                <a:latin typeface="+mj-lt"/>
              </a:rPr>
              <a:t>Either the processors have access to a common memory or make use of message passing for communication. </a:t>
            </a:r>
          </a:p>
          <a:p>
            <a:pPr algn="l"/>
            <a:endParaRPr lang="en-US" sz="2000" dirty="0"/>
          </a:p>
        </p:txBody>
      </p:sp>
      <p:pic>
        <p:nvPicPr>
          <p:cNvPr id="9" name="Picture 8">
            <a:extLst>
              <a:ext uri="{FF2B5EF4-FFF2-40B4-BE49-F238E27FC236}">
                <a16:creationId xmlns:a16="http://schemas.microsoft.com/office/drawing/2014/main" id="{B7BE8756-C7A8-DFB7-D099-3B89DD454EB0}"/>
              </a:ext>
            </a:extLst>
          </p:cNvPr>
          <p:cNvPicPr>
            <a:picLocks noChangeAspect="1"/>
          </p:cNvPicPr>
          <p:nvPr/>
        </p:nvPicPr>
        <p:blipFill>
          <a:blip r:embed="rId7"/>
          <a:stretch>
            <a:fillRect/>
          </a:stretch>
        </p:blipFill>
        <p:spPr>
          <a:xfrm>
            <a:off x="1361774" y="2198482"/>
            <a:ext cx="5086350" cy="1933575"/>
          </a:xfrm>
          <a:prstGeom prst="rect">
            <a:avLst/>
          </a:prstGeom>
        </p:spPr>
      </p:pic>
      <p:sp>
        <p:nvSpPr>
          <p:cNvPr id="15" name="TextBox 14">
            <a:extLst>
              <a:ext uri="{FF2B5EF4-FFF2-40B4-BE49-F238E27FC236}">
                <a16:creationId xmlns:a16="http://schemas.microsoft.com/office/drawing/2014/main" id="{07705847-50FD-4F05-7E48-E1A812AC6E82}"/>
              </a:ext>
            </a:extLst>
          </p:cNvPr>
          <p:cNvSpPr txBox="1"/>
          <p:nvPr/>
        </p:nvSpPr>
        <p:spPr>
          <a:xfrm>
            <a:off x="1763688" y="4108595"/>
            <a:ext cx="4591594" cy="369332"/>
          </a:xfrm>
          <a:prstGeom prst="rect">
            <a:avLst/>
          </a:prstGeom>
          <a:noFill/>
        </p:spPr>
        <p:txBody>
          <a:bodyPr wrap="square">
            <a:spAutoFit/>
          </a:bodyPr>
          <a:lstStyle/>
          <a:p>
            <a:pPr algn="ctr"/>
            <a:r>
              <a:rPr lang="en-US" sz="1800" b="0" i="0" u="none" strike="noStrike" baseline="0" dirty="0">
                <a:latin typeface="GlyphLessFont"/>
              </a:rPr>
              <a:t>Figure : Parallel system.</a:t>
            </a:r>
            <a:endParaRPr lang="en-US" dirty="0"/>
          </a:p>
        </p:txBody>
      </p:sp>
    </p:spTree>
    <p:extLst>
      <p:ext uri="{BB962C8B-B14F-4D97-AF65-F5344CB8AC3E}">
        <p14:creationId xmlns:p14="http://schemas.microsoft.com/office/powerpoint/2010/main" val="204745214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350FB4-71CA-C73F-9940-985BBDBE29BD}"/>
            </a:ext>
          </a:extLst>
        </p:cNvPr>
        <p:cNvGrpSpPr/>
        <p:nvPr/>
      </p:nvGrpSpPr>
      <p:grpSpPr>
        <a:xfrm>
          <a:off x="0" y="0"/>
          <a:ext cx="0" cy="0"/>
          <a:chOff x="0" y="0"/>
          <a:chExt cx="0" cy="0"/>
        </a:xfrm>
      </p:grpSpPr>
      <p:pic>
        <p:nvPicPr>
          <p:cNvPr id="4" name="object 15">
            <a:extLst>
              <a:ext uri="{FF2B5EF4-FFF2-40B4-BE49-F238E27FC236}">
                <a16:creationId xmlns:a16="http://schemas.microsoft.com/office/drawing/2014/main" id="{2927D881-4D4E-E83D-C0CC-FB1CB489043E}"/>
              </a:ext>
            </a:extLst>
          </p:cNvPr>
          <p:cNvPicPr/>
          <p:nvPr/>
        </p:nvPicPr>
        <p:blipFill>
          <a:blip r:embed="rId2" cstate="print"/>
          <a:stretch>
            <a:fillRect/>
          </a:stretch>
        </p:blipFill>
        <p:spPr>
          <a:xfrm>
            <a:off x="4572" y="81866"/>
            <a:ext cx="2324441" cy="652271"/>
          </a:xfrm>
          <a:prstGeom prst="rect">
            <a:avLst/>
          </a:prstGeom>
        </p:spPr>
      </p:pic>
      <p:grpSp>
        <p:nvGrpSpPr>
          <p:cNvPr id="5" name="Group 11">
            <a:extLst>
              <a:ext uri="{FF2B5EF4-FFF2-40B4-BE49-F238E27FC236}">
                <a16:creationId xmlns:a16="http://schemas.microsoft.com/office/drawing/2014/main" id="{D6CCE861-EB51-724D-576E-98F68D78BF3B}"/>
              </a:ext>
            </a:extLst>
          </p:cNvPr>
          <p:cNvGrpSpPr>
            <a:grpSpLocks/>
          </p:cNvGrpSpPr>
          <p:nvPr/>
        </p:nvGrpSpPr>
        <p:grpSpPr bwMode="auto">
          <a:xfrm>
            <a:off x="6470725" y="99863"/>
            <a:ext cx="1183803" cy="787736"/>
            <a:chOff x="0" y="0"/>
            <a:chExt cx="1110192" cy="778933"/>
          </a:xfrm>
        </p:grpSpPr>
        <p:pic>
          <p:nvPicPr>
            <p:cNvPr id="6" name="Picture 2">
              <a:extLst>
                <a:ext uri="{FF2B5EF4-FFF2-40B4-BE49-F238E27FC236}">
                  <a16:creationId xmlns:a16="http://schemas.microsoft.com/office/drawing/2014/main" id="{1DC081BB-629C-B7A8-AC44-F2FB2804BCC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110192" cy="7789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3" descr="aja-uk_iso-9001_2015">
              <a:extLst>
                <a:ext uri="{FF2B5EF4-FFF2-40B4-BE49-F238E27FC236}">
                  <a16:creationId xmlns:a16="http://schemas.microsoft.com/office/drawing/2014/main" id="{3C524997-90D7-F6C8-47B7-9B66616298D9}"/>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l="49130" t="2490"/>
            <a:stretch>
              <a:fillRect/>
            </a:stretch>
          </p:blipFill>
          <p:spPr bwMode="auto">
            <a:xfrm>
              <a:off x="95250" y="116417"/>
              <a:ext cx="360527" cy="499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029" name="Picture 1">
            <a:extLst>
              <a:ext uri="{FF2B5EF4-FFF2-40B4-BE49-F238E27FC236}">
                <a16:creationId xmlns:a16="http://schemas.microsoft.com/office/drawing/2014/main" id="{64C578B0-B039-C1B0-82F5-39BD694F89C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12020" y="127100"/>
            <a:ext cx="936104" cy="791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0" name="Picture 6" descr="CSE Data science logo-01">
            <a:extLst>
              <a:ext uri="{FF2B5EF4-FFF2-40B4-BE49-F238E27FC236}">
                <a16:creationId xmlns:a16="http://schemas.microsoft.com/office/drawing/2014/main" id="{589FF1F9-235F-0090-D2A9-8ABB7AF97494}"/>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812360" y="56804"/>
            <a:ext cx="792088" cy="792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0" name="object 16">
            <a:extLst>
              <a:ext uri="{FF2B5EF4-FFF2-40B4-BE49-F238E27FC236}">
                <a16:creationId xmlns:a16="http://schemas.microsoft.com/office/drawing/2014/main" id="{CF580157-8DCA-A549-8560-9E6E765D3012}"/>
              </a:ext>
            </a:extLst>
          </p:cNvPr>
          <p:cNvGrpSpPr/>
          <p:nvPr/>
        </p:nvGrpSpPr>
        <p:grpSpPr>
          <a:xfrm>
            <a:off x="0" y="6301834"/>
            <a:ext cx="9055735" cy="424180"/>
            <a:chOff x="82296" y="6440423"/>
            <a:chExt cx="9055735" cy="424180"/>
          </a:xfrm>
        </p:grpSpPr>
        <p:sp>
          <p:nvSpPr>
            <p:cNvPr id="11" name="object 17">
              <a:extLst>
                <a:ext uri="{FF2B5EF4-FFF2-40B4-BE49-F238E27FC236}">
                  <a16:creationId xmlns:a16="http://schemas.microsoft.com/office/drawing/2014/main" id="{1111485E-28C4-B516-C94F-9BBFCEEC6EE8}"/>
                </a:ext>
              </a:extLst>
            </p:cNvPr>
            <p:cNvSpPr/>
            <p:nvPr/>
          </p:nvSpPr>
          <p:spPr>
            <a:xfrm>
              <a:off x="86868" y="6444995"/>
              <a:ext cx="9046845" cy="414655"/>
            </a:xfrm>
            <a:custGeom>
              <a:avLst/>
              <a:gdLst/>
              <a:ahLst/>
              <a:cxnLst/>
              <a:rect l="l" t="t" r="r" b="b"/>
              <a:pathLst>
                <a:path w="9046845" h="414654">
                  <a:moveTo>
                    <a:pt x="9046464" y="0"/>
                  </a:moveTo>
                  <a:lnTo>
                    <a:pt x="0" y="0"/>
                  </a:lnTo>
                  <a:lnTo>
                    <a:pt x="0" y="414527"/>
                  </a:lnTo>
                  <a:lnTo>
                    <a:pt x="9046464" y="414527"/>
                  </a:lnTo>
                  <a:lnTo>
                    <a:pt x="9046464" y="0"/>
                  </a:lnTo>
                  <a:close/>
                </a:path>
              </a:pathLst>
            </a:custGeom>
            <a:solidFill>
              <a:srgbClr val="001F5F"/>
            </a:solidFill>
          </p:spPr>
          <p:txBody>
            <a:bodyPr wrap="square" lIns="0" tIns="0" rIns="0" bIns="0" rtlCol="0"/>
            <a:lstStyle/>
            <a:p>
              <a:endParaRPr/>
            </a:p>
          </p:txBody>
        </p:sp>
        <p:sp>
          <p:nvSpPr>
            <p:cNvPr id="12" name="object 18">
              <a:extLst>
                <a:ext uri="{FF2B5EF4-FFF2-40B4-BE49-F238E27FC236}">
                  <a16:creationId xmlns:a16="http://schemas.microsoft.com/office/drawing/2014/main" id="{7A2D8F87-A423-3176-F0C5-5213067FB92B}"/>
                </a:ext>
              </a:extLst>
            </p:cNvPr>
            <p:cNvSpPr/>
            <p:nvPr/>
          </p:nvSpPr>
          <p:spPr>
            <a:xfrm>
              <a:off x="86868" y="6444995"/>
              <a:ext cx="9046845" cy="414655"/>
            </a:xfrm>
            <a:custGeom>
              <a:avLst/>
              <a:gdLst/>
              <a:ahLst/>
              <a:cxnLst/>
              <a:rect l="l" t="t" r="r" b="b"/>
              <a:pathLst>
                <a:path w="9046845" h="414654">
                  <a:moveTo>
                    <a:pt x="0" y="414527"/>
                  </a:moveTo>
                  <a:lnTo>
                    <a:pt x="9046464" y="414527"/>
                  </a:lnTo>
                  <a:lnTo>
                    <a:pt x="9046464" y="0"/>
                  </a:lnTo>
                  <a:lnTo>
                    <a:pt x="0" y="0"/>
                  </a:lnTo>
                  <a:lnTo>
                    <a:pt x="0" y="414527"/>
                  </a:lnTo>
                  <a:close/>
                </a:path>
              </a:pathLst>
            </a:custGeom>
            <a:ln w="9144">
              <a:solidFill>
                <a:srgbClr val="000000"/>
              </a:solidFill>
            </a:ln>
          </p:spPr>
          <p:txBody>
            <a:bodyPr wrap="square" lIns="0" tIns="0" rIns="0" bIns="0" rtlCol="0"/>
            <a:lstStyle/>
            <a:p>
              <a:endParaRPr/>
            </a:p>
          </p:txBody>
        </p:sp>
      </p:grpSp>
      <p:sp>
        <p:nvSpPr>
          <p:cNvPr id="13" name="object 19">
            <a:extLst>
              <a:ext uri="{FF2B5EF4-FFF2-40B4-BE49-F238E27FC236}">
                <a16:creationId xmlns:a16="http://schemas.microsoft.com/office/drawing/2014/main" id="{DFD6AEA4-EC24-D1EF-F1C8-729B5F48A239}"/>
              </a:ext>
            </a:extLst>
          </p:cNvPr>
          <p:cNvSpPr txBox="1"/>
          <p:nvPr/>
        </p:nvSpPr>
        <p:spPr>
          <a:xfrm>
            <a:off x="2140946" y="6381328"/>
            <a:ext cx="4653915" cy="351378"/>
          </a:xfrm>
          <a:prstGeom prst="rect">
            <a:avLst/>
          </a:prstGeom>
        </p:spPr>
        <p:txBody>
          <a:bodyPr vert="horz" wrap="square" lIns="0" tIns="12700" rIns="0" bIns="0" rtlCol="0">
            <a:spAutoFit/>
          </a:bodyPr>
          <a:lstStyle/>
          <a:p>
            <a:pPr marL="12700" algn="ctr">
              <a:lnSpc>
                <a:spcPct val="100000"/>
              </a:lnSpc>
              <a:spcBef>
                <a:spcPts val="100"/>
              </a:spcBef>
            </a:pPr>
            <a:r>
              <a:rPr sz="2200" spc="-5" dirty="0">
                <a:solidFill>
                  <a:srgbClr val="FFFFFF"/>
                </a:solidFill>
                <a:latin typeface="Times New Roman"/>
                <a:cs typeface="Times New Roman"/>
              </a:rPr>
              <a:t>Department</a:t>
            </a:r>
            <a:r>
              <a:rPr sz="2200" spc="30" dirty="0">
                <a:solidFill>
                  <a:srgbClr val="FFFFFF"/>
                </a:solidFill>
                <a:latin typeface="Times New Roman"/>
                <a:cs typeface="Times New Roman"/>
              </a:rPr>
              <a:t> </a:t>
            </a:r>
            <a:r>
              <a:rPr sz="2200" spc="5" dirty="0">
                <a:solidFill>
                  <a:srgbClr val="FFFFFF"/>
                </a:solidFill>
                <a:latin typeface="Times New Roman"/>
                <a:cs typeface="Times New Roman"/>
              </a:rPr>
              <a:t>of</a:t>
            </a:r>
            <a:r>
              <a:rPr lang="en-US" sz="2200" spc="5" dirty="0">
                <a:solidFill>
                  <a:srgbClr val="FFFFFF"/>
                </a:solidFill>
                <a:latin typeface="Times New Roman"/>
                <a:cs typeface="Times New Roman"/>
              </a:rPr>
              <a:t> CSE- Data Science</a:t>
            </a:r>
            <a:endParaRPr sz="2200" dirty="0">
              <a:latin typeface="Times New Roman"/>
              <a:cs typeface="Times New Roman"/>
            </a:endParaRPr>
          </a:p>
        </p:txBody>
      </p:sp>
      <p:sp>
        <p:nvSpPr>
          <p:cNvPr id="9" name="Content Placeholder 8">
            <a:extLst>
              <a:ext uri="{FF2B5EF4-FFF2-40B4-BE49-F238E27FC236}">
                <a16:creationId xmlns:a16="http://schemas.microsoft.com/office/drawing/2014/main" id="{B91BA577-789F-9942-6426-AB615F4EDAF6}"/>
              </a:ext>
            </a:extLst>
          </p:cNvPr>
          <p:cNvSpPr>
            <a:spLocks noGrp="1"/>
          </p:cNvSpPr>
          <p:nvPr>
            <p:ph idx="1"/>
          </p:nvPr>
        </p:nvSpPr>
        <p:spPr>
          <a:xfrm>
            <a:off x="136047" y="754348"/>
            <a:ext cx="8871905" cy="5277271"/>
          </a:xfrm>
        </p:spPr>
        <p:txBody>
          <a:bodyPr>
            <a:normAutofit/>
          </a:bodyPr>
          <a:lstStyle/>
          <a:p>
            <a:pPr marL="0" indent="0">
              <a:buNone/>
            </a:pPr>
            <a:r>
              <a:rPr lang="en-US" sz="2000" b="1" i="0" u="none" strike="noStrike" baseline="0" dirty="0">
                <a:latin typeface="+mj-lt"/>
              </a:rPr>
              <a:t>Distributed database systems </a:t>
            </a:r>
          </a:p>
          <a:p>
            <a:pPr algn="just">
              <a:buFont typeface="Wingdings" panose="05000000000000000000" pitchFamily="2" charset="2"/>
              <a:buChar char="§"/>
            </a:pPr>
            <a:r>
              <a:rPr lang="en-IN" sz="1800" b="0" i="0" u="none" strike="noStrike" baseline="0" dirty="0">
                <a:latin typeface="GlyphLessFont"/>
              </a:rPr>
              <a:t>Distributed database systems are known to be loosely coupled and are composed by individual machines. </a:t>
            </a:r>
          </a:p>
          <a:p>
            <a:pPr algn="l">
              <a:buFont typeface="Wingdings" panose="05000000000000000000" pitchFamily="2" charset="2"/>
              <a:buChar char="§"/>
            </a:pPr>
            <a:r>
              <a:rPr lang="en-IN" sz="1800" b="0" i="0" u="none" strike="noStrike" baseline="0" dirty="0">
                <a:latin typeface="GlyphLessFont"/>
              </a:rPr>
              <a:t>Each of the machines can run their individual application and serve their own respec</a:t>
            </a:r>
            <a:r>
              <a:rPr lang="en-IN" sz="1800" dirty="0">
                <a:latin typeface="GlyphLessFont"/>
              </a:rPr>
              <a:t>tive</a:t>
            </a:r>
            <a:r>
              <a:rPr lang="en-IN" sz="1800" b="0" i="0" u="none" strike="noStrike" baseline="0" dirty="0">
                <a:latin typeface="GlyphLessFont"/>
              </a:rPr>
              <a:t> user. The data is usually distributed across several machines, thereby necessitating quite a number of machines to be accessed to answer a user query.</a:t>
            </a:r>
          </a:p>
          <a:p>
            <a:pPr marL="0" indent="0">
              <a:buNone/>
            </a:pPr>
            <a:endParaRPr lang="en-US" sz="2000" b="1" dirty="0">
              <a:latin typeface="+mj-lt"/>
            </a:endParaRPr>
          </a:p>
        </p:txBody>
      </p:sp>
      <p:pic>
        <p:nvPicPr>
          <p:cNvPr id="15" name="Picture 14">
            <a:extLst>
              <a:ext uri="{FF2B5EF4-FFF2-40B4-BE49-F238E27FC236}">
                <a16:creationId xmlns:a16="http://schemas.microsoft.com/office/drawing/2014/main" id="{2129EC82-9AAE-4B7B-717C-394034806512}"/>
              </a:ext>
            </a:extLst>
          </p:cNvPr>
          <p:cNvPicPr>
            <a:picLocks noChangeAspect="1"/>
          </p:cNvPicPr>
          <p:nvPr/>
        </p:nvPicPr>
        <p:blipFill>
          <a:blip r:embed="rId7"/>
          <a:stretch>
            <a:fillRect/>
          </a:stretch>
        </p:blipFill>
        <p:spPr>
          <a:xfrm>
            <a:off x="344757" y="2852936"/>
            <a:ext cx="3592378" cy="2076929"/>
          </a:xfrm>
          <a:prstGeom prst="rect">
            <a:avLst/>
          </a:prstGeom>
        </p:spPr>
      </p:pic>
      <p:pic>
        <p:nvPicPr>
          <p:cNvPr id="17" name="Picture 16">
            <a:extLst>
              <a:ext uri="{FF2B5EF4-FFF2-40B4-BE49-F238E27FC236}">
                <a16:creationId xmlns:a16="http://schemas.microsoft.com/office/drawing/2014/main" id="{204E1B24-81DC-4908-31C0-BB3B885243D7}"/>
              </a:ext>
            </a:extLst>
          </p:cNvPr>
          <p:cNvPicPr>
            <a:picLocks noChangeAspect="1"/>
          </p:cNvPicPr>
          <p:nvPr/>
        </p:nvPicPr>
        <p:blipFill>
          <a:blip r:embed="rId8"/>
          <a:stretch>
            <a:fillRect/>
          </a:stretch>
        </p:blipFill>
        <p:spPr>
          <a:xfrm>
            <a:off x="4484536" y="2750279"/>
            <a:ext cx="3562962" cy="2896927"/>
          </a:xfrm>
          <a:prstGeom prst="rect">
            <a:avLst/>
          </a:prstGeom>
        </p:spPr>
      </p:pic>
      <p:sp>
        <p:nvSpPr>
          <p:cNvPr id="19" name="TextBox 18">
            <a:extLst>
              <a:ext uri="{FF2B5EF4-FFF2-40B4-BE49-F238E27FC236}">
                <a16:creationId xmlns:a16="http://schemas.microsoft.com/office/drawing/2014/main" id="{1C7A2E1C-FA8E-7E69-584D-4F067D3D4487}"/>
              </a:ext>
            </a:extLst>
          </p:cNvPr>
          <p:cNvSpPr txBox="1"/>
          <p:nvPr/>
        </p:nvSpPr>
        <p:spPr>
          <a:xfrm>
            <a:off x="2843808" y="5846953"/>
            <a:ext cx="4572000" cy="369332"/>
          </a:xfrm>
          <a:prstGeom prst="rect">
            <a:avLst/>
          </a:prstGeom>
          <a:noFill/>
        </p:spPr>
        <p:txBody>
          <a:bodyPr wrap="square">
            <a:spAutoFit/>
          </a:bodyPr>
          <a:lstStyle/>
          <a:p>
            <a:r>
              <a:rPr lang="en-US" sz="1800" b="0" i="0" u="none" strike="noStrike" baseline="0" dirty="0">
                <a:latin typeface="GlyphLessFont"/>
              </a:rPr>
              <a:t>Figure :  Distributed system.</a:t>
            </a:r>
            <a:endParaRPr lang="en-US" dirty="0"/>
          </a:p>
        </p:txBody>
      </p:sp>
    </p:spTree>
    <p:extLst>
      <p:ext uri="{BB962C8B-B14F-4D97-AF65-F5344CB8AC3E}">
        <p14:creationId xmlns:p14="http://schemas.microsoft.com/office/powerpoint/2010/main" val="159397085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F59DAD-AF4A-EA0B-7A98-C365556E3433}"/>
            </a:ext>
          </a:extLst>
        </p:cNvPr>
        <p:cNvGrpSpPr/>
        <p:nvPr/>
      </p:nvGrpSpPr>
      <p:grpSpPr>
        <a:xfrm>
          <a:off x="0" y="0"/>
          <a:ext cx="0" cy="0"/>
          <a:chOff x="0" y="0"/>
          <a:chExt cx="0" cy="0"/>
        </a:xfrm>
      </p:grpSpPr>
      <p:pic>
        <p:nvPicPr>
          <p:cNvPr id="4" name="object 15">
            <a:extLst>
              <a:ext uri="{FF2B5EF4-FFF2-40B4-BE49-F238E27FC236}">
                <a16:creationId xmlns:a16="http://schemas.microsoft.com/office/drawing/2014/main" id="{65ECAA69-20DB-EB30-32CC-6AF9D47BB545}"/>
              </a:ext>
            </a:extLst>
          </p:cNvPr>
          <p:cNvPicPr/>
          <p:nvPr/>
        </p:nvPicPr>
        <p:blipFill>
          <a:blip r:embed="rId2" cstate="print"/>
          <a:stretch>
            <a:fillRect/>
          </a:stretch>
        </p:blipFill>
        <p:spPr>
          <a:xfrm>
            <a:off x="4572" y="81866"/>
            <a:ext cx="2324441" cy="652271"/>
          </a:xfrm>
          <a:prstGeom prst="rect">
            <a:avLst/>
          </a:prstGeom>
        </p:spPr>
      </p:pic>
      <p:grpSp>
        <p:nvGrpSpPr>
          <p:cNvPr id="5" name="Group 11">
            <a:extLst>
              <a:ext uri="{FF2B5EF4-FFF2-40B4-BE49-F238E27FC236}">
                <a16:creationId xmlns:a16="http://schemas.microsoft.com/office/drawing/2014/main" id="{B70513D4-AA62-89FA-1C75-C6D62FC9806D}"/>
              </a:ext>
            </a:extLst>
          </p:cNvPr>
          <p:cNvGrpSpPr>
            <a:grpSpLocks/>
          </p:cNvGrpSpPr>
          <p:nvPr/>
        </p:nvGrpSpPr>
        <p:grpSpPr bwMode="auto">
          <a:xfrm>
            <a:off x="6470725" y="99863"/>
            <a:ext cx="1183803" cy="787736"/>
            <a:chOff x="0" y="0"/>
            <a:chExt cx="1110192" cy="778933"/>
          </a:xfrm>
        </p:grpSpPr>
        <p:pic>
          <p:nvPicPr>
            <p:cNvPr id="6" name="Picture 2">
              <a:extLst>
                <a:ext uri="{FF2B5EF4-FFF2-40B4-BE49-F238E27FC236}">
                  <a16:creationId xmlns:a16="http://schemas.microsoft.com/office/drawing/2014/main" id="{5A4236C1-1ED3-E907-017B-DCED514A48B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110192" cy="7789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3" descr="aja-uk_iso-9001_2015">
              <a:extLst>
                <a:ext uri="{FF2B5EF4-FFF2-40B4-BE49-F238E27FC236}">
                  <a16:creationId xmlns:a16="http://schemas.microsoft.com/office/drawing/2014/main" id="{3C1AF3AC-9207-F5EE-DC9E-CF9B1AF62306}"/>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l="49130" t="2490"/>
            <a:stretch>
              <a:fillRect/>
            </a:stretch>
          </p:blipFill>
          <p:spPr bwMode="auto">
            <a:xfrm>
              <a:off x="95250" y="116417"/>
              <a:ext cx="360527" cy="499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029" name="Picture 1">
            <a:extLst>
              <a:ext uri="{FF2B5EF4-FFF2-40B4-BE49-F238E27FC236}">
                <a16:creationId xmlns:a16="http://schemas.microsoft.com/office/drawing/2014/main" id="{2EFD7C71-E0CE-C2EF-75A5-0C262810493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12020" y="127100"/>
            <a:ext cx="936104" cy="791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0" name="Picture 6" descr="CSE Data science logo-01">
            <a:extLst>
              <a:ext uri="{FF2B5EF4-FFF2-40B4-BE49-F238E27FC236}">
                <a16:creationId xmlns:a16="http://schemas.microsoft.com/office/drawing/2014/main" id="{59BF8C33-D889-FC2D-F654-55EC47B36436}"/>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812360" y="56804"/>
            <a:ext cx="792088" cy="792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0" name="object 16">
            <a:extLst>
              <a:ext uri="{FF2B5EF4-FFF2-40B4-BE49-F238E27FC236}">
                <a16:creationId xmlns:a16="http://schemas.microsoft.com/office/drawing/2014/main" id="{E27CFCEC-B904-7457-AEEB-461F3C6DA409}"/>
              </a:ext>
            </a:extLst>
          </p:cNvPr>
          <p:cNvGrpSpPr/>
          <p:nvPr/>
        </p:nvGrpSpPr>
        <p:grpSpPr>
          <a:xfrm>
            <a:off x="0" y="6301834"/>
            <a:ext cx="9055735" cy="424180"/>
            <a:chOff x="82296" y="6440423"/>
            <a:chExt cx="9055735" cy="424180"/>
          </a:xfrm>
        </p:grpSpPr>
        <p:sp>
          <p:nvSpPr>
            <p:cNvPr id="11" name="object 17">
              <a:extLst>
                <a:ext uri="{FF2B5EF4-FFF2-40B4-BE49-F238E27FC236}">
                  <a16:creationId xmlns:a16="http://schemas.microsoft.com/office/drawing/2014/main" id="{241DC7C5-7957-3FEB-7743-B33B30DA2FBE}"/>
                </a:ext>
              </a:extLst>
            </p:cNvPr>
            <p:cNvSpPr/>
            <p:nvPr/>
          </p:nvSpPr>
          <p:spPr>
            <a:xfrm>
              <a:off x="86868" y="6444995"/>
              <a:ext cx="9046845" cy="414655"/>
            </a:xfrm>
            <a:custGeom>
              <a:avLst/>
              <a:gdLst/>
              <a:ahLst/>
              <a:cxnLst/>
              <a:rect l="l" t="t" r="r" b="b"/>
              <a:pathLst>
                <a:path w="9046845" h="414654">
                  <a:moveTo>
                    <a:pt x="9046464" y="0"/>
                  </a:moveTo>
                  <a:lnTo>
                    <a:pt x="0" y="0"/>
                  </a:lnTo>
                  <a:lnTo>
                    <a:pt x="0" y="414527"/>
                  </a:lnTo>
                  <a:lnTo>
                    <a:pt x="9046464" y="414527"/>
                  </a:lnTo>
                  <a:lnTo>
                    <a:pt x="9046464" y="0"/>
                  </a:lnTo>
                  <a:close/>
                </a:path>
              </a:pathLst>
            </a:custGeom>
            <a:solidFill>
              <a:srgbClr val="001F5F"/>
            </a:solidFill>
          </p:spPr>
          <p:txBody>
            <a:bodyPr wrap="square" lIns="0" tIns="0" rIns="0" bIns="0" rtlCol="0"/>
            <a:lstStyle/>
            <a:p>
              <a:endParaRPr/>
            </a:p>
          </p:txBody>
        </p:sp>
        <p:sp>
          <p:nvSpPr>
            <p:cNvPr id="12" name="object 18">
              <a:extLst>
                <a:ext uri="{FF2B5EF4-FFF2-40B4-BE49-F238E27FC236}">
                  <a16:creationId xmlns:a16="http://schemas.microsoft.com/office/drawing/2014/main" id="{1F77D59D-95F8-63B2-A94F-1E7D41BF8D32}"/>
                </a:ext>
              </a:extLst>
            </p:cNvPr>
            <p:cNvSpPr/>
            <p:nvPr/>
          </p:nvSpPr>
          <p:spPr>
            <a:xfrm>
              <a:off x="86868" y="6444995"/>
              <a:ext cx="9046845" cy="414655"/>
            </a:xfrm>
            <a:custGeom>
              <a:avLst/>
              <a:gdLst/>
              <a:ahLst/>
              <a:cxnLst/>
              <a:rect l="l" t="t" r="r" b="b"/>
              <a:pathLst>
                <a:path w="9046845" h="414654">
                  <a:moveTo>
                    <a:pt x="0" y="414527"/>
                  </a:moveTo>
                  <a:lnTo>
                    <a:pt x="9046464" y="414527"/>
                  </a:lnTo>
                  <a:lnTo>
                    <a:pt x="9046464" y="0"/>
                  </a:lnTo>
                  <a:lnTo>
                    <a:pt x="0" y="0"/>
                  </a:lnTo>
                  <a:lnTo>
                    <a:pt x="0" y="414527"/>
                  </a:lnTo>
                  <a:close/>
                </a:path>
              </a:pathLst>
            </a:custGeom>
            <a:ln w="9144">
              <a:solidFill>
                <a:srgbClr val="000000"/>
              </a:solidFill>
            </a:ln>
          </p:spPr>
          <p:txBody>
            <a:bodyPr wrap="square" lIns="0" tIns="0" rIns="0" bIns="0" rtlCol="0"/>
            <a:lstStyle/>
            <a:p>
              <a:endParaRPr/>
            </a:p>
          </p:txBody>
        </p:sp>
      </p:grpSp>
      <p:sp>
        <p:nvSpPr>
          <p:cNvPr id="13" name="object 19">
            <a:extLst>
              <a:ext uri="{FF2B5EF4-FFF2-40B4-BE49-F238E27FC236}">
                <a16:creationId xmlns:a16="http://schemas.microsoft.com/office/drawing/2014/main" id="{AD402D26-28E0-1F55-F9A2-77FC31EEFE2E}"/>
              </a:ext>
            </a:extLst>
          </p:cNvPr>
          <p:cNvSpPr txBox="1"/>
          <p:nvPr/>
        </p:nvSpPr>
        <p:spPr>
          <a:xfrm>
            <a:off x="2140946" y="6381328"/>
            <a:ext cx="4653915" cy="351378"/>
          </a:xfrm>
          <a:prstGeom prst="rect">
            <a:avLst/>
          </a:prstGeom>
        </p:spPr>
        <p:txBody>
          <a:bodyPr vert="horz" wrap="square" lIns="0" tIns="12700" rIns="0" bIns="0" rtlCol="0">
            <a:spAutoFit/>
          </a:bodyPr>
          <a:lstStyle/>
          <a:p>
            <a:pPr marL="12700" algn="ctr">
              <a:lnSpc>
                <a:spcPct val="100000"/>
              </a:lnSpc>
              <a:spcBef>
                <a:spcPts val="100"/>
              </a:spcBef>
            </a:pPr>
            <a:r>
              <a:rPr sz="2200" spc="-5" dirty="0">
                <a:solidFill>
                  <a:srgbClr val="FFFFFF"/>
                </a:solidFill>
                <a:latin typeface="Times New Roman"/>
                <a:cs typeface="Times New Roman"/>
              </a:rPr>
              <a:t>Department</a:t>
            </a:r>
            <a:r>
              <a:rPr sz="2200" spc="30" dirty="0">
                <a:solidFill>
                  <a:srgbClr val="FFFFFF"/>
                </a:solidFill>
                <a:latin typeface="Times New Roman"/>
                <a:cs typeface="Times New Roman"/>
              </a:rPr>
              <a:t> </a:t>
            </a:r>
            <a:r>
              <a:rPr sz="2200" spc="5" dirty="0">
                <a:solidFill>
                  <a:srgbClr val="FFFFFF"/>
                </a:solidFill>
                <a:latin typeface="Times New Roman"/>
                <a:cs typeface="Times New Roman"/>
              </a:rPr>
              <a:t>of</a:t>
            </a:r>
            <a:r>
              <a:rPr lang="en-US" sz="2200" spc="5" dirty="0">
                <a:solidFill>
                  <a:srgbClr val="FFFFFF"/>
                </a:solidFill>
                <a:latin typeface="Times New Roman"/>
                <a:cs typeface="Times New Roman"/>
              </a:rPr>
              <a:t> CSE- Data Science</a:t>
            </a:r>
            <a:endParaRPr sz="2200" dirty="0">
              <a:latin typeface="Times New Roman"/>
              <a:cs typeface="Times New Roman"/>
            </a:endParaRPr>
          </a:p>
        </p:txBody>
      </p:sp>
      <p:sp>
        <p:nvSpPr>
          <p:cNvPr id="9" name="Content Placeholder 8">
            <a:extLst>
              <a:ext uri="{FF2B5EF4-FFF2-40B4-BE49-F238E27FC236}">
                <a16:creationId xmlns:a16="http://schemas.microsoft.com/office/drawing/2014/main" id="{D1E4618F-B32C-CC44-114B-E27583E10532}"/>
              </a:ext>
            </a:extLst>
          </p:cNvPr>
          <p:cNvSpPr>
            <a:spLocks noGrp="1"/>
          </p:cNvSpPr>
          <p:nvPr>
            <p:ph idx="1"/>
          </p:nvPr>
        </p:nvSpPr>
        <p:spPr>
          <a:xfrm>
            <a:off x="107503" y="774126"/>
            <a:ext cx="8943913" cy="4887122"/>
          </a:xfrm>
        </p:spPr>
        <p:txBody>
          <a:bodyPr>
            <a:normAutofit/>
          </a:bodyPr>
          <a:lstStyle/>
          <a:p>
            <a:pPr marL="0" indent="0">
              <a:buNone/>
            </a:pPr>
            <a:r>
              <a:rPr lang="en-US" sz="2000" b="1" i="0" u="none" strike="noStrike" baseline="0" dirty="0">
                <a:latin typeface="+mj-lt"/>
              </a:rPr>
              <a:t>Shared Nothing Architecture</a:t>
            </a:r>
          </a:p>
          <a:p>
            <a:pPr algn="just">
              <a:buFont typeface="Wingdings" panose="05000000000000000000" pitchFamily="2" charset="2"/>
              <a:buChar char="§"/>
            </a:pPr>
            <a:r>
              <a:rPr lang="en-IN" sz="2000" b="0" i="0" u="none" strike="noStrike" baseline="0" dirty="0">
                <a:latin typeface="+mj-lt"/>
              </a:rPr>
              <a:t>Let us look at the three most common types of architecture for multiprocessor high transaction rate systems.</a:t>
            </a:r>
          </a:p>
          <a:p>
            <a:pPr algn="just">
              <a:buFont typeface="Wingdings" panose="05000000000000000000" pitchFamily="2" charset="2"/>
              <a:buChar char="§"/>
            </a:pPr>
            <a:r>
              <a:rPr lang="en-US" sz="2000" b="0" i="0" u="none" strike="noStrike" baseline="0" dirty="0">
                <a:latin typeface="+mj-lt"/>
              </a:rPr>
              <a:t>They are:</a:t>
            </a:r>
          </a:p>
          <a:p>
            <a:pPr marL="914400" indent="-457200" algn="just">
              <a:buFont typeface="+mj-lt"/>
              <a:buAutoNum type="arabicPeriod"/>
            </a:pPr>
            <a:r>
              <a:rPr lang="en-US" sz="2000" b="0" i="0" u="none" strike="noStrike" baseline="0" dirty="0">
                <a:latin typeface="+mj-lt"/>
              </a:rPr>
              <a:t>Shared Memory (SM)</a:t>
            </a:r>
          </a:p>
          <a:p>
            <a:pPr marL="914400" indent="-457200" algn="just">
              <a:buFont typeface="+mj-lt"/>
              <a:buAutoNum type="arabicPeriod"/>
            </a:pPr>
            <a:r>
              <a:rPr lang="en-US" sz="2000" b="0" i="0" u="none" strike="noStrike" baseline="0" dirty="0">
                <a:latin typeface="+mj-lt"/>
              </a:rPr>
              <a:t>Shared Disk (SD).</a:t>
            </a:r>
          </a:p>
          <a:p>
            <a:pPr marL="914400" indent="-457200" algn="just">
              <a:buFont typeface="+mj-lt"/>
              <a:buAutoNum type="arabicPeriod"/>
            </a:pPr>
            <a:r>
              <a:rPr lang="en-US" sz="2000" b="0" i="0" u="none" strike="noStrike" baseline="0" dirty="0">
                <a:latin typeface="+mj-lt"/>
              </a:rPr>
              <a:t>Shared Nothing (SN).</a:t>
            </a:r>
            <a:endParaRPr lang="en-US" sz="2000" b="1" i="0" u="none" strike="noStrike" baseline="0" dirty="0">
              <a:latin typeface="+mj-lt"/>
            </a:endParaRPr>
          </a:p>
          <a:p>
            <a:pPr algn="just">
              <a:buFont typeface="Wingdings" panose="05000000000000000000" pitchFamily="2" charset="2"/>
              <a:buChar char="§"/>
            </a:pPr>
            <a:r>
              <a:rPr lang="en-IN" sz="2000" dirty="0">
                <a:latin typeface="+mj-lt"/>
              </a:rPr>
              <a:t>In </a:t>
            </a:r>
            <a:r>
              <a:rPr lang="en-IN" sz="2000" b="0" i="0" u="none" strike="noStrike" baseline="0" dirty="0">
                <a:latin typeface="+mj-lt"/>
              </a:rPr>
              <a:t>shared memory architecture, a common central memory is shared by multiple processors.</a:t>
            </a:r>
          </a:p>
          <a:p>
            <a:pPr algn="just">
              <a:buFont typeface="Wingdings" panose="05000000000000000000" pitchFamily="2" charset="2"/>
              <a:buChar char="§"/>
            </a:pPr>
            <a:r>
              <a:rPr lang="en-IN" sz="2000" b="0" i="0" u="none" strike="noStrike" baseline="0" dirty="0">
                <a:latin typeface="+mj-lt"/>
              </a:rPr>
              <a:t>In shared disk architecture, multiple processors share a common collection of disks while having their own private memory</a:t>
            </a:r>
          </a:p>
          <a:p>
            <a:pPr algn="just">
              <a:buFont typeface="Wingdings" panose="05000000000000000000" pitchFamily="2" charset="2"/>
              <a:buChar char="§"/>
            </a:pPr>
            <a:r>
              <a:rPr lang="en-IN" sz="2000" b="0" i="0" u="none" strike="noStrike" baseline="0" dirty="0">
                <a:latin typeface="+mj-lt"/>
              </a:rPr>
              <a:t>In shared nothing architecture, neither memory nor disk is shared among multiple processors.</a:t>
            </a:r>
            <a:endParaRPr lang="en-US" sz="2000" b="0" i="0" u="none" strike="noStrike" baseline="0" dirty="0">
              <a:latin typeface="+mj-lt"/>
            </a:endParaRPr>
          </a:p>
        </p:txBody>
      </p:sp>
    </p:spTree>
    <p:extLst>
      <p:ext uri="{BB962C8B-B14F-4D97-AF65-F5344CB8AC3E}">
        <p14:creationId xmlns:p14="http://schemas.microsoft.com/office/powerpoint/2010/main" val="314247586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0C4EFB-0649-B74E-B7B6-F2A86F42148E}"/>
            </a:ext>
          </a:extLst>
        </p:cNvPr>
        <p:cNvGrpSpPr/>
        <p:nvPr/>
      </p:nvGrpSpPr>
      <p:grpSpPr>
        <a:xfrm>
          <a:off x="0" y="0"/>
          <a:ext cx="0" cy="0"/>
          <a:chOff x="0" y="0"/>
          <a:chExt cx="0" cy="0"/>
        </a:xfrm>
      </p:grpSpPr>
      <p:pic>
        <p:nvPicPr>
          <p:cNvPr id="4" name="object 15">
            <a:extLst>
              <a:ext uri="{FF2B5EF4-FFF2-40B4-BE49-F238E27FC236}">
                <a16:creationId xmlns:a16="http://schemas.microsoft.com/office/drawing/2014/main" id="{57F3BDC9-0BA3-99A1-DD26-5A3DDD452E39}"/>
              </a:ext>
            </a:extLst>
          </p:cNvPr>
          <p:cNvPicPr/>
          <p:nvPr/>
        </p:nvPicPr>
        <p:blipFill>
          <a:blip r:embed="rId2" cstate="print"/>
          <a:stretch>
            <a:fillRect/>
          </a:stretch>
        </p:blipFill>
        <p:spPr>
          <a:xfrm>
            <a:off x="4572" y="81866"/>
            <a:ext cx="2324441" cy="652271"/>
          </a:xfrm>
          <a:prstGeom prst="rect">
            <a:avLst/>
          </a:prstGeom>
        </p:spPr>
      </p:pic>
      <p:grpSp>
        <p:nvGrpSpPr>
          <p:cNvPr id="5" name="Group 11">
            <a:extLst>
              <a:ext uri="{FF2B5EF4-FFF2-40B4-BE49-F238E27FC236}">
                <a16:creationId xmlns:a16="http://schemas.microsoft.com/office/drawing/2014/main" id="{095A9D5B-A46D-7467-098B-7B0276155D41}"/>
              </a:ext>
            </a:extLst>
          </p:cNvPr>
          <p:cNvGrpSpPr>
            <a:grpSpLocks/>
          </p:cNvGrpSpPr>
          <p:nvPr/>
        </p:nvGrpSpPr>
        <p:grpSpPr bwMode="auto">
          <a:xfrm>
            <a:off x="6470725" y="99863"/>
            <a:ext cx="1183803" cy="787736"/>
            <a:chOff x="0" y="0"/>
            <a:chExt cx="1110192" cy="778933"/>
          </a:xfrm>
        </p:grpSpPr>
        <p:pic>
          <p:nvPicPr>
            <p:cNvPr id="6" name="Picture 2">
              <a:extLst>
                <a:ext uri="{FF2B5EF4-FFF2-40B4-BE49-F238E27FC236}">
                  <a16:creationId xmlns:a16="http://schemas.microsoft.com/office/drawing/2014/main" id="{ACB76D45-278B-BB2E-37D1-62288CFE09E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110192" cy="7789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3" descr="aja-uk_iso-9001_2015">
              <a:extLst>
                <a:ext uri="{FF2B5EF4-FFF2-40B4-BE49-F238E27FC236}">
                  <a16:creationId xmlns:a16="http://schemas.microsoft.com/office/drawing/2014/main" id="{70221B95-9E90-BE4E-AB22-44C5131EEFEE}"/>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l="49130" t="2490"/>
            <a:stretch>
              <a:fillRect/>
            </a:stretch>
          </p:blipFill>
          <p:spPr bwMode="auto">
            <a:xfrm>
              <a:off x="95250" y="116417"/>
              <a:ext cx="360527" cy="499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029" name="Picture 1">
            <a:extLst>
              <a:ext uri="{FF2B5EF4-FFF2-40B4-BE49-F238E27FC236}">
                <a16:creationId xmlns:a16="http://schemas.microsoft.com/office/drawing/2014/main" id="{2DA1059B-2480-6A5E-0CB8-55370671BFE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12020" y="127100"/>
            <a:ext cx="936104" cy="791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0" name="Picture 6" descr="CSE Data science logo-01">
            <a:extLst>
              <a:ext uri="{FF2B5EF4-FFF2-40B4-BE49-F238E27FC236}">
                <a16:creationId xmlns:a16="http://schemas.microsoft.com/office/drawing/2014/main" id="{FB9A2ED7-F2FE-9DD1-C316-735C6791EAEE}"/>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812360" y="56804"/>
            <a:ext cx="792088" cy="792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0" name="object 16">
            <a:extLst>
              <a:ext uri="{FF2B5EF4-FFF2-40B4-BE49-F238E27FC236}">
                <a16:creationId xmlns:a16="http://schemas.microsoft.com/office/drawing/2014/main" id="{79984374-60BB-46B4-9993-ABD6874106F0}"/>
              </a:ext>
            </a:extLst>
          </p:cNvPr>
          <p:cNvGrpSpPr/>
          <p:nvPr/>
        </p:nvGrpSpPr>
        <p:grpSpPr>
          <a:xfrm>
            <a:off x="0" y="6301834"/>
            <a:ext cx="9055735" cy="424180"/>
            <a:chOff x="82296" y="6440423"/>
            <a:chExt cx="9055735" cy="424180"/>
          </a:xfrm>
        </p:grpSpPr>
        <p:sp>
          <p:nvSpPr>
            <p:cNvPr id="11" name="object 17">
              <a:extLst>
                <a:ext uri="{FF2B5EF4-FFF2-40B4-BE49-F238E27FC236}">
                  <a16:creationId xmlns:a16="http://schemas.microsoft.com/office/drawing/2014/main" id="{DC97E2E5-67A2-FCE3-9D63-846C5A3F1525}"/>
                </a:ext>
              </a:extLst>
            </p:cNvPr>
            <p:cNvSpPr/>
            <p:nvPr/>
          </p:nvSpPr>
          <p:spPr>
            <a:xfrm>
              <a:off x="86868" y="6444995"/>
              <a:ext cx="9046845" cy="414655"/>
            </a:xfrm>
            <a:custGeom>
              <a:avLst/>
              <a:gdLst/>
              <a:ahLst/>
              <a:cxnLst/>
              <a:rect l="l" t="t" r="r" b="b"/>
              <a:pathLst>
                <a:path w="9046845" h="414654">
                  <a:moveTo>
                    <a:pt x="9046464" y="0"/>
                  </a:moveTo>
                  <a:lnTo>
                    <a:pt x="0" y="0"/>
                  </a:lnTo>
                  <a:lnTo>
                    <a:pt x="0" y="414527"/>
                  </a:lnTo>
                  <a:lnTo>
                    <a:pt x="9046464" y="414527"/>
                  </a:lnTo>
                  <a:lnTo>
                    <a:pt x="9046464" y="0"/>
                  </a:lnTo>
                  <a:close/>
                </a:path>
              </a:pathLst>
            </a:custGeom>
            <a:solidFill>
              <a:srgbClr val="001F5F"/>
            </a:solidFill>
          </p:spPr>
          <p:txBody>
            <a:bodyPr wrap="square" lIns="0" tIns="0" rIns="0" bIns="0" rtlCol="0"/>
            <a:lstStyle/>
            <a:p>
              <a:endParaRPr/>
            </a:p>
          </p:txBody>
        </p:sp>
        <p:sp>
          <p:nvSpPr>
            <p:cNvPr id="12" name="object 18">
              <a:extLst>
                <a:ext uri="{FF2B5EF4-FFF2-40B4-BE49-F238E27FC236}">
                  <a16:creationId xmlns:a16="http://schemas.microsoft.com/office/drawing/2014/main" id="{23E72084-1534-BCA5-38ED-EE77AD0CAEAA}"/>
                </a:ext>
              </a:extLst>
            </p:cNvPr>
            <p:cNvSpPr/>
            <p:nvPr/>
          </p:nvSpPr>
          <p:spPr>
            <a:xfrm>
              <a:off x="86868" y="6444995"/>
              <a:ext cx="9046845" cy="414655"/>
            </a:xfrm>
            <a:custGeom>
              <a:avLst/>
              <a:gdLst/>
              <a:ahLst/>
              <a:cxnLst/>
              <a:rect l="l" t="t" r="r" b="b"/>
              <a:pathLst>
                <a:path w="9046845" h="414654">
                  <a:moveTo>
                    <a:pt x="0" y="414527"/>
                  </a:moveTo>
                  <a:lnTo>
                    <a:pt x="9046464" y="414527"/>
                  </a:lnTo>
                  <a:lnTo>
                    <a:pt x="9046464" y="0"/>
                  </a:lnTo>
                  <a:lnTo>
                    <a:pt x="0" y="0"/>
                  </a:lnTo>
                  <a:lnTo>
                    <a:pt x="0" y="414527"/>
                  </a:lnTo>
                  <a:close/>
                </a:path>
              </a:pathLst>
            </a:custGeom>
            <a:ln w="9144">
              <a:solidFill>
                <a:srgbClr val="000000"/>
              </a:solidFill>
            </a:ln>
          </p:spPr>
          <p:txBody>
            <a:bodyPr wrap="square" lIns="0" tIns="0" rIns="0" bIns="0" rtlCol="0"/>
            <a:lstStyle/>
            <a:p>
              <a:endParaRPr/>
            </a:p>
          </p:txBody>
        </p:sp>
      </p:grpSp>
      <p:sp>
        <p:nvSpPr>
          <p:cNvPr id="13" name="object 19">
            <a:extLst>
              <a:ext uri="{FF2B5EF4-FFF2-40B4-BE49-F238E27FC236}">
                <a16:creationId xmlns:a16="http://schemas.microsoft.com/office/drawing/2014/main" id="{5EE04B8C-0464-608F-83A9-3CFEED1F83B6}"/>
              </a:ext>
            </a:extLst>
          </p:cNvPr>
          <p:cNvSpPr txBox="1"/>
          <p:nvPr/>
        </p:nvSpPr>
        <p:spPr>
          <a:xfrm>
            <a:off x="2140946" y="6381328"/>
            <a:ext cx="4653915" cy="351378"/>
          </a:xfrm>
          <a:prstGeom prst="rect">
            <a:avLst/>
          </a:prstGeom>
        </p:spPr>
        <p:txBody>
          <a:bodyPr vert="horz" wrap="square" lIns="0" tIns="12700" rIns="0" bIns="0" rtlCol="0">
            <a:spAutoFit/>
          </a:bodyPr>
          <a:lstStyle/>
          <a:p>
            <a:pPr marL="12700" algn="ctr">
              <a:lnSpc>
                <a:spcPct val="100000"/>
              </a:lnSpc>
              <a:spcBef>
                <a:spcPts val="100"/>
              </a:spcBef>
            </a:pPr>
            <a:r>
              <a:rPr sz="2200" spc="-5" dirty="0">
                <a:solidFill>
                  <a:srgbClr val="FFFFFF"/>
                </a:solidFill>
                <a:latin typeface="Times New Roman"/>
                <a:cs typeface="Times New Roman"/>
              </a:rPr>
              <a:t>Department</a:t>
            </a:r>
            <a:r>
              <a:rPr sz="2200" spc="30" dirty="0">
                <a:solidFill>
                  <a:srgbClr val="FFFFFF"/>
                </a:solidFill>
                <a:latin typeface="Times New Roman"/>
                <a:cs typeface="Times New Roman"/>
              </a:rPr>
              <a:t> </a:t>
            </a:r>
            <a:r>
              <a:rPr sz="2200" spc="5" dirty="0">
                <a:solidFill>
                  <a:srgbClr val="FFFFFF"/>
                </a:solidFill>
                <a:latin typeface="Times New Roman"/>
                <a:cs typeface="Times New Roman"/>
              </a:rPr>
              <a:t>of</a:t>
            </a:r>
            <a:r>
              <a:rPr lang="en-US" sz="2200" spc="5" dirty="0">
                <a:solidFill>
                  <a:srgbClr val="FFFFFF"/>
                </a:solidFill>
                <a:latin typeface="Times New Roman"/>
                <a:cs typeface="Times New Roman"/>
              </a:rPr>
              <a:t> CSE- Data Science</a:t>
            </a:r>
            <a:endParaRPr sz="2200" dirty="0">
              <a:latin typeface="Times New Roman"/>
              <a:cs typeface="Times New Roman"/>
            </a:endParaRPr>
          </a:p>
        </p:txBody>
      </p:sp>
      <p:sp>
        <p:nvSpPr>
          <p:cNvPr id="8" name="Content Placeholder 7">
            <a:extLst>
              <a:ext uri="{FF2B5EF4-FFF2-40B4-BE49-F238E27FC236}">
                <a16:creationId xmlns:a16="http://schemas.microsoft.com/office/drawing/2014/main" id="{94C0213A-D683-7929-1BC7-E3DF278E0C5C}"/>
              </a:ext>
            </a:extLst>
          </p:cNvPr>
          <p:cNvSpPr>
            <a:spLocks noGrp="1"/>
          </p:cNvSpPr>
          <p:nvPr>
            <p:ph idx="1"/>
          </p:nvPr>
        </p:nvSpPr>
        <p:spPr>
          <a:xfrm>
            <a:off x="56038" y="840751"/>
            <a:ext cx="9031924" cy="5358787"/>
          </a:xfrm>
        </p:spPr>
        <p:txBody>
          <a:bodyPr>
            <a:normAutofit/>
          </a:bodyPr>
          <a:lstStyle/>
          <a:p>
            <a:pPr marL="0" indent="0" algn="just">
              <a:lnSpc>
                <a:spcPct val="150000"/>
              </a:lnSpc>
              <a:buNone/>
            </a:pPr>
            <a:r>
              <a:rPr lang="en-IN" sz="2000" b="0" i="0" u="none" strike="noStrike" baseline="0" dirty="0">
                <a:latin typeface="+mj-lt"/>
              </a:rPr>
              <a:t>Advantages of a “Shared Nothing Architecture”</a:t>
            </a:r>
          </a:p>
          <a:p>
            <a:pPr algn="just">
              <a:lnSpc>
                <a:spcPct val="150000"/>
              </a:lnSpc>
              <a:buFont typeface="+mj-lt"/>
              <a:buAutoNum type="arabicPeriod"/>
            </a:pPr>
            <a:r>
              <a:rPr lang="en-IN" sz="2000" b="0" i="0" u="none" strike="noStrike" baseline="0" dirty="0">
                <a:latin typeface="+mj-lt"/>
              </a:rPr>
              <a:t>Fault Isolation: A “Shared Nothing Architecture” provides the benefit of isolating fault. A fault in single node is contained and confined to that node exclusively and exposed only through messages (or </a:t>
            </a:r>
            <a:r>
              <a:rPr lang="en-US" sz="2000" b="0" i="0" u="none" strike="noStrike" baseline="0" dirty="0">
                <a:latin typeface="+mj-lt"/>
              </a:rPr>
              <a:t>lack of it).</a:t>
            </a:r>
          </a:p>
          <a:p>
            <a:pPr algn="just">
              <a:lnSpc>
                <a:spcPct val="150000"/>
              </a:lnSpc>
              <a:buFont typeface="+mj-lt"/>
              <a:buAutoNum type="arabicPeriod"/>
            </a:pPr>
            <a:r>
              <a:rPr lang="en-IN" sz="2000" b="0" i="0" u="none" strike="noStrike" baseline="0" dirty="0">
                <a:latin typeface="+mj-lt"/>
              </a:rPr>
              <a:t>Scalability: Assume that the disk is a shared resource. It implies that the controller and the disk bandwidth are also shared. Synchronization will have to be implemented to maintain a consistent shred state. This would mean that different nodes will have to take turns to access the critical data. This imposes a limit on how many nodes can be added to the distributed shared disk system, thus compromising </a:t>
            </a:r>
            <a:r>
              <a:rPr lang="en-US" sz="2000" b="0" i="0" u="none" strike="noStrike" baseline="0" dirty="0">
                <a:latin typeface="+mj-lt"/>
              </a:rPr>
              <a:t>on scalability.</a:t>
            </a:r>
            <a:endParaRPr lang="en-US" sz="2000" dirty="0">
              <a:latin typeface="+mj-lt"/>
            </a:endParaRPr>
          </a:p>
        </p:txBody>
      </p:sp>
    </p:spTree>
    <p:extLst>
      <p:ext uri="{BB962C8B-B14F-4D97-AF65-F5344CB8AC3E}">
        <p14:creationId xmlns:p14="http://schemas.microsoft.com/office/powerpoint/2010/main" val="111716260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94B8B7-7A51-957C-B984-5F2DDEB9F14F}"/>
            </a:ext>
          </a:extLst>
        </p:cNvPr>
        <p:cNvGrpSpPr/>
        <p:nvPr/>
      </p:nvGrpSpPr>
      <p:grpSpPr>
        <a:xfrm>
          <a:off x="0" y="0"/>
          <a:ext cx="0" cy="0"/>
          <a:chOff x="0" y="0"/>
          <a:chExt cx="0" cy="0"/>
        </a:xfrm>
      </p:grpSpPr>
      <p:pic>
        <p:nvPicPr>
          <p:cNvPr id="4" name="object 15">
            <a:extLst>
              <a:ext uri="{FF2B5EF4-FFF2-40B4-BE49-F238E27FC236}">
                <a16:creationId xmlns:a16="http://schemas.microsoft.com/office/drawing/2014/main" id="{8F943288-18D0-5E96-DF1C-DEBFFE29BCFB}"/>
              </a:ext>
            </a:extLst>
          </p:cNvPr>
          <p:cNvPicPr/>
          <p:nvPr/>
        </p:nvPicPr>
        <p:blipFill>
          <a:blip r:embed="rId2" cstate="print"/>
          <a:stretch>
            <a:fillRect/>
          </a:stretch>
        </p:blipFill>
        <p:spPr>
          <a:xfrm>
            <a:off x="4572" y="81866"/>
            <a:ext cx="2324441" cy="652271"/>
          </a:xfrm>
          <a:prstGeom prst="rect">
            <a:avLst/>
          </a:prstGeom>
        </p:spPr>
      </p:pic>
      <p:grpSp>
        <p:nvGrpSpPr>
          <p:cNvPr id="5" name="Group 11">
            <a:extLst>
              <a:ext uri="{FF2B5EF4-FFF2-40B4-BE49-F238E27FC236}">
                <a16:creationId xmlns:a16="http://schemas.microsoft.com/office/drawing/2014/main" id="{41A82ABB-426B-2973-D3FC-88C6883263F7}"/>
              </a:ext>
            </a:extLst>
          </p:cNvPr>
          <p:cNvGrpSpPr>
            <a:grpSpLocks/>
          </p:cNvGrpSpPr>
          <p:nvPr/>
        </p:nvGrpSpPr>
        <p:grpSpPr bwMode="auto">
          <a:xfrm>
            <a:off x="6470725" y="99863"/>
            <a:ext cx="1183803" cy="787736"/>
            <a:chOff x="0" y="0"/>
            <a:chExt cx="1110192" cy="778933"/>
          </a:xfrm>
        </p:grpSpPr>
        <p:pic>
          <p:nvPicPr>
            <p:cNvPr id="6" name="Picture 2">
              <a:extLst>
                <a:ext uri="{FF2B5EF4-FFF2-40B4-BE49-F238E27FC236}">
                  <a16:creationId xmlns:a16="http://schemas.microsoft.com/office/drawing/2014/main" id="{713996D6-04A9-00CD-9865-9199D0ED10E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110192" cy="7789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3" descr="aja-uk_iso-9001_2015">
              <a:extLst>
                <a:ext uri="{FF2B5EF4-FFF2-40B4-BE49-F238E27FC236}">
                  <a16:creationId xmlns:a16="http://schemas.microsoft.com/office/drawing/2014/main" id="{E77AE6A1-82D6-118E-5BAF-1F8CB832DC27}"/>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l="49130" t="2490"/>
            <a:stretch>
              <a:fillRect/>
            </a:stretch>
          </p:blipFill>
          <p:spPr bwMode="auto">
            <a:xfrm>
              <a:off x="95250" y="116417"/>
              <a:ext cx="360527" cy="499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029" name="Picture 1">
            <a:extLst>
              <a:ext uri="{FF2B5EF4-FFF2-40B4-BE49-F238E27FC236}">
                <a16:creationId xmlns:a16="http://schemas.microsoft.com/office/drawing/2014/main" id="{685A624A-9290-69C0-A6CF-87A85B2B822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12020" y="127100"/>
            <a:ext cx="936104" cy="791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0" name="Picture 6" descr="CSE Data science logo-01">
            <a:extLst>
              <a:ext uri="{FF2B5EF4-FFF2-40B4-BE49-F238E27FC236}">
                <a16:creationId xmlns:a16="http://schemas.microsoft.com/office/drawing/2014/main" id="{3C3A34EA-C9A6-B722-F593-D226D7F3C1CD}"/>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812360" y="56804"/>
            <a:ext cx="792088" cy="792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0" name="object 16">
            <a:extLst>
              <a:ext uri="{FF2B5EF4-FFF2-40B4-BE49-F238E27FC236}">
                <a16:creationId xmlns:a16="http://schemas.microsoft.com/office/drawing/2014/main" id="{B64360B2-09BF-2351-9A4B-689B9C2F7C11}"/>
              </a:ext>
            </a:extLst>
          </p:cNvPr>
          <p:cNvGrpSpPr/>
          <p:nvPr/>
        </p:nvGrpSpPr>
        <p:grpSpPr>
          <a:xfrm>
            <a:off x="0" y="6301834"/>
            <a:ext cx="9055735" cy="424180"/>
            <a:chOff x="82296" y="6440423"/>
            <a:chExt cx="9055735" cy="424180"/>
          </a:xfrm>
        </p:grpSpPr>
        <p:sp>
          <p:nvSpPr>
            <p:cNvPr id="11" name="object 17">
              <a:extLst>
                <a:ext uri="{FF2B5EF4-FFF2-40B4-BE49-F238E27FC236}">
                  <a16:creationId xmlns:a16="http://schemas.microsoft.com/office/drawing/2014/main" id="{3FAB99EE-109A-58FE-DAEA-E85A8740A921}"/>
                </a:ext>
              </a:extLst>
            </p:cNvPr>
            <p:cNvSpPr/>
            <p:nvPr/>
          </p:nvSpPr>
          <p:spPr>
            <a:xfrm>
              <a:off x="86868" y="6444995"/>
              <a:ext cx="9046845" cy="414655"/>
            </a:xfrm>
            <a:custGeom>
              <a:avLst/>
              <a:gdLst/>
              <a:ahLst/>
              <a:cxnLst/>
              <a:rect l="l" t="t" r="r" b="b"/>
              <a:pathLst>
                <a:path w="9046845" h="414654">
                  <a:moveTo>
                    <a:pt x="9046464" y="0"/>
                  </a:moveTo>
                  <a:lnTo>
                    <a:pt x="0" y="0"/>
                  </a:lnTo>
                  <a:lnTo>
                    <a:pt x="0" y="414527"/>
                  </a:lnTo>
                  <a:lnTo>
                    <a:pt x="9046464" y="414527"/>
                  </a:lnTo>
                  <a:lnTo>
                    <a:pt x="9046464" y="0"/>
                  </a:lnTo>
                  <a:close/>
                </a:path>
              </a:pathLst>
            </a:custGeom>
            <a:solidFill>
              <a:srgbClr val="001F5F"/>
            </a:solidFill>
          </p:spPr>
          <p:txBody>
            <a:bodyPr wrap="square" lIns="0" tIns="0" rIns="0" bIns="0" rtlCol="0"/>
            <a:lstStyle/>
            <a:p>
              <a:endParaRPr/>
            </a:p>
          </p:txBody>
        </p:sp>
        <p:sp>
          <p:nvSpPr>
            <p:cNvPr id="12" name="object 18">
              <a:extLst>
                <a:ext uri="{FF2B5EF4-FFF2-40B4-BE49-F238E27FC236}">
                  <a16:creationId xmlns:a16="http://schemas.microsoft.com/office/drawing/2014/main" id="{46B2858F-2F66-E37D-03BC-DEBD1F12A6F9}"/>
                </a:ext>
              </a:extLst>
            </p:cNvPr>
            <p:cNvSpPr/>
            <p:nvPr/>
          </p:nvSpPr>
          <p:spPr>
            <a:xfrm>
              <a:off x="86868" y="6444995"/>
              <a:ext cx="9046845" cy="414655"/>
            </a:xfrm>
            <a:custGeom>
              <a:avLst/>
              <a:gdLst/>
              <a:ahLst/>
              <a:cxnLst/>
              <a:rect l="l" t="t" r="r" b="b"/>
              <a:pathLst>
                <a:path w="9046845" h="414654">
                  <a:moveTo>
                    <a:pt x="0" y="414527"/>
                  </a:moveTo>
                  <a:lnTo>
                    <a:pt x="9046464" y="414527"/>
                  </a:lnTo>
                  <a:lnTo>
                    <a:pt x="9046464" y="0"/>
                  </a:lnTo>
                  <a:lnTo>
                    <a:pt x="0" y="0"/>
                  </a:lnTo>
                  <a:lnTo>
                    <a:pt x="0" y="414527"/>
                  </a:lnTo>
                  <a:close/>
                </a:path>
              </a:pathLst>
            </a:custGeom>
            <a:ln w="9144">
              <a:solidFill>
                <a:srgbClr val="000000"/>
              </a:solidFill>
            </a:ln>
          </p:spPr>
          <p:txBody>
            <a:bodyPr wrap="square" lIns="0" tIns="0" rIns="0" bIns="0" rtlCol="0"/>
            <a:lstStyle/>
            <a:p>
              <a:endParaRPr/>
            </a:p>
          </p:txBody>
        </p:sp>
      </p:grpSp>
      <p:sp>
        <p:nvSpPr>
          <p:cNvPr id="13" name="object 19">
            <a:extLst>
              <a:ext uri="{FF2B5EF4-FFF2-40B4-BE49-F238E27FC236}">
                <a16:creationId xmlns:a16="http://schemas.microsoft.com/office/drawing/2014/main" id="{F8EA4ED6-583D-CD04-3970-E6DEC7C23307}"/>
              </a:ext>
            </a:extLst>
          </p:cNvPr>
          <p:cNvSpPr txBox="1"/>
          <p:nvPr/>
        </p:nvSpPr>
        <p:spPr>
          <a:xfrm>
            <a:off x="2140946" y="6381328"/>
            <a:ext cx="4653915" cy="351378"/>
          </a:xfrm>
          <a:prstGeom prst="rect">
            <a:avLst/>
          </a:prstGeom>
        </p:spPr>
        <p:txBody>
          <a:bodyPr vert="horz" wrap="square" lIns="0" tIns="12700" rIns="0" bIns="0" rtlCol="0">
            <a:spAutoFit/>
          </a:bodyPr>
          <a:lstStyle/>
          <a:p>
            <a:pPr marL="12700" algn="ctr">
              <a:lnSpc>
                <a:spcPct val="100000"/>
              </a:lnSpc>
              <a:spcBef>
                <a:spcPts val="100"/>
              </a:spcBef>
            </a:pPr>
            <a:r>
              <a:rPr sz="2200" spc="-5" dirty="0">
                <a:solidFill>
                  <a:srgbClr val="FFFFFF"/>
                </a:solidFill>
                <a:latin typeface="Times New Roman"/>
                <a:cs typeface="Times New Roman"/>
              </a:rPr>
              <a:t>Department</a:t>
            </a:r>
            <a:r>
              <a:rPr sz="2200" spc="30" dirty="0">
                <a:solidFill>
                  <a:srgbClr val="FFFFFF"/>
                </a:solidFill>
                <a:latin typeface="Times New Roman"/>
                <a:cs typeface="Times New Roman"/>
              </a:rPr>
              <a:t> </a:t>
            </a:r>
            <a:r>
              <a:rPr sz="2200" spc="5" dirty="0">
                <a:solidFill>
                  <a:srgbClr val="FFFFFF"/>
                </a:solidFill>
                <a:latin typeface="Times New Roman"/>
                <a:cs typeface="Times New Roman"/>
              </a:rPr>
              <a:t>of</a:t>
            </a:r>
            <a:r>
              <a:rPr lang="en-US" sz="2200" spc="5" dirty="0">
                <a:solidFill>
                  <a:srgbClr val="FFFFFF"/>
                </a:solidFill>
                <a:latin typeface="Times New Roman"/>
                <a:cs typeface="Times New Roman"/>
              </a:rPr>
              <a:t> CSE- Data Science</a:t>
            </a:r>
            <a:endParaRPr sz="2200" dirty="0">
              <a:latin typeface="Times New Roman"/>
              <a:cs typeface="Times New Roman"/>
            </a:endParaRPr>
          </a:p>
        </p:txBody>
      </p:sp>
      <p:sp>
        <p:nvSpPr>
          <p:cNvPr id="2" name="Title 1">
            <a:extLst>
              <a:ext uri="{FF2B5EF4-FFF2-40B4-BE49-F238E27FC236}">
                <a16:creationId xmlns:a16="http://schemas.microsoft.com/office/drawing/2014/main" id="{6B52526D-EDCF-E335-F327-F254DA6B595C}"/>
              </a:ext>
            </a:extLst>
          </p:cNvPr>
          <p:cNvSpPr>
            <a:spLocks noGrp="1"/>
          </p:cNvSpPr>
          <p:nvPr>
            <p:ph type="title"/>
          </p:nvPr>
        </p:nvSpPr>
        <p:spPr>
          <a:xfrm>
            <a:off x="18458" y="760520"/>
            <a:ext cx="8229600" cy="414655"/>
          </a:xfrm>
        </p:spPr>
        <p:txBody>
          <a:bodyPr>
            <a:normAutofit/>
          </a:bodyPr>
          <a:lstStyle/>
          <a:p>
            <a:pPr algn="l"/>
            <a:r>
              <a:rPr lang="en-US" sz="2000" b="1" i="0" u="none" strike="noStrike" baseline="0" dirty="0">
                <a:solidFill>
                  <a:schemeClr val="tx2"/>
                </a:solidFill>
              </a:rPr>
              <a:t>CAP Theorem Explained</a:t>
            </a:r>
            <a:endParaRPr lang="en-US" sz="2000" b="1" dirty="0">
              <a:solidFill>
                <a:schemeClr val="tx2"/>
              </a:solidFill>
            </a:endParaRPr>
          </a:p>
        </p:txBody>
      </p:sp>
      <p:sp>
        <p:nvSpPr>
          <p:cNvPr id="9" name="Content Placeholder 8">
            <a:extLst>
              <a:ext uri="{FF2B5EF4-FFF2-40B4-BE49-F238E27FC236}">
                <a16:creationId xmlns:a16="http://schemas.microsoft.com/office/drawing/2014/main" id="{F42319E2-09C2-42B3-412E-502A658743A6}"/>
              </a:ext>
            </a:extLst>
          </p:cNvPr>
          <p:cNvSpPr>
            <a:spLocks noGrp="1"/>
          </p:cNvSpPr>
          <p:nvPr>
            <p:ph idx="1"/>
          </p:nvPr>
        </p:nvSpPr>
        <p:spPr>
          <a:xfrm>
            <a:off x="179512" y="1243873"/>
            <a:ext cx="8784976" cy="4853607"/>
          </a:xfrm>
        </p:spPr>
        <p:txBody>
          <a:bodyPr/>
          <a:lstStyle/>
          <a:p>
            <a:pPr algn="just">
              <a:buFont typeface="Wingdings" panose="05000000000000000000" pitchFamily="2" charset="2"/>
              <a:buChar char="§"/>
            </a:pPr>
            <a:r>
              <a:rPr lang="en-IN" sz="2000" b="0" i="0" u="none" strike="noStrike" baseline="0" dirty="0">
                <a:latin typeface="+mj-lt"/>
              </a:rPr>
              <a:t>The CAP theorem is also called the Brewer’s Theorem. It states that in a distributed computing environment a collection of interconnected nodes that share data), it is impossible to provide the following guarantees.</a:t>
            </a:r>
          </a:p>
          <a:p>
            <a:pPr algn="just">
              <a:buFont typeface="Wingdings" panose="05000000000000000000" pitchFamily="2" charset="2"/>
              <a:buChar char="§"/>
            </a:pPr>
            <a:r>
              <a:rPr lang="en-IN" sz="2000" b="0" i="0" u="none" strike="noStrike" baseline="0" dirty="0">
                <a:latin typeface="+mj-lt"/>
              </a:rPr>
              <a:t>At best you can have two of the following three — one must be sacrificed.</a:t>
            </a:r>
          </a:p>
          <a:p>
            <a:pPr marL="0" indent="979488" algn="l">
              <a:buNone/>
            </a:pPr>
            <a:r>
              <a:rPr lang="en-US" sz="1800" b="0" i="0" u="none" strike="noStrike" baseline="0" dirty="0">
                <a:latin typeface="GlyphLessFont"/>
              </a:rPr>
              <a:t>1. Consistency</a:t>
            </a:r>
          </a:p>
          <a:p>
            <a:pPr marL="0" indent="979488" algn="l">
              <a:buNone/>
            </a:pPr>
            <a:r>
              <a:rPr lang="en-US" sz="1800" b="0" i="0" u="none" strike="noStrike" baseline="0" dirty="0">
                <a:latin typeface="GlyphLessFont"/>
              </a:rPr>
              <a:t>2. Availability</a:t>
            </a:r>
          </a:p>
          <a:p>
            <a:pPr marL="0" indent="979488" algn="l">
              <a:buNone/>
            </a:pPr>
            <a:r>
              <a:rPr lang="en-US" sz="1800" b="0" i="0" u="none" strike="noStrike" baseline="0" dirty="0">
                <a:latin typeface="GlyphLessFont"/>
              </a:rPr>
              <a:t>3. Partition tolerance</a:t>
            </a:r>
            <a:endParaRPr lang="en-US" dirty="0"/>
          </a:p>
        </p:txBody>
      </p:sp>
      <p:pic>
        <p:nvPicPr>
          <p:cNvPr id="15" name="Picture 14">
            <a:extLst>
              <a:ext uri="{FF2B5EF4-FFF2-40B4-BE49-F238E27FC236}">
                <a16:creationId xmlns:a16="http://schemas.microsoft.com/office/drawing/2014/main" id="{1AC869FC-C38A-F80A-B421-7F4B51DEF3E7}"/>
              </a:ext>
            </a:extLst>
          </p:cNvPr>
          <p:cNvPicPr>
            <a:picLocks noChangeAspect="1"/>
          </p:cNvPicPr>
          <p:nvPr/>
        </p:nvPicPr>
        <p:blipFill>
          <a:blip r:embed="rId7"/>
          <a:stretch>
            <a:fillRect/>
          </a:stretch>
        </p:blipFill>
        <p:spPr>
          <a:xfrm>
            <a:off x="3563888" y="2852936"/>
            <a:ext cx="4810688" cy="2592288"/>
          </a:xfrm>
          <a:prstGeom prst="rect">
            <a:avLst/>
          </a:prstGeom>
        </p:spPr>
      </p:pic>
      <p:sp>
        <p:nvSpPr>
          <p:cNvPr id="17" name="TextBox 16">
            <a:extLst>
              <a:ext uri="{FF2B5EF4-FFF2-40B4-BE49-F238E27FC236}">
                <a16:creationId xmlns:a16="http://schemas.microsoft.com/office/drawing/2014/main" id="{317F3633-7D25-AD06-AA0F-9AECAA75D7E7}"/>
              </a:ext>
            </a:extLst>
          </p:cNvPr>
          <p:cNvSpPr txBox="1"/>
          <p:nvPr/>
        </p:nvSpPr>
        <p:spPr>
          <a:xfrm>
            <a:off x="4842948" y="5588082"/>
            <a:ext cx="2274247" cy="369332"/>
          </a:xfrm>
          <a:prstGeom prst="rect">
            <a:avLst/>
          </a:prstGeom>
          <a:noFill/>
        </p:spPr>
        <p:txBody>
          <a:bodyPr wrap="square">
            <a:spAutoFit/>
          </a:bodyPr>
          <a:lstStyle/>
          <a:p>
            <a:r>
              <a:rPr lang="en-US" sz="1800" b="0" i="0" u="none" strike="noStrike" baseline="0" dirty="0">
                <a:latin typeface="GlyphLessFont"/>
              </a:rPr>
              <a:t>Figure :  Brewer's CAP.</a:t>
            </a:r>
            <a:endParaRPr lang="en-US" dirty="0"/>
          </a:p>
        </p:txBody>
      </p:sp>
    </p:spTree>
    <p:extLst>
      <p:ext uri="{BB962C8B-B14F-4D97-AF65-F5344CB8AC3E}">
        <p14:creationId xmlns:p14="http://schemas.microsoft.com/office/powerpoint/2010/main" val="145537779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771DB9-7739-7D47-6B31-40A752EDA140}"/>
            </a:ext>
          </a:extLst>
        </p:cNvPr>
        <p:cNvGrpSpPr/>
        <p:nvPr/>
      </p:nvGrpSpPr>
      <p:grpSpPr>
        <a:xfrm>
          <a:off x="0" y="0"/>
          <a:ext cx="0" cy="0"/>
          <a:chOff x="0" y="0"/>
          <a:chExt cx="0" cy="0"/>
        </a:xfrm>
      </p:grpSpPr>
      <p:pic>
        <p:nvPicPr>
          <p:cNvPr id="4" name="object 15">
            <a:extLst>
              <a:ext uri="{FF2B5EF4-FFF2-40B4-BE49-F238E27FC236}">
                <a16:creationId xmlns:a16="http://schemas.microsoft.com/office/drawing/2014/main" id="{0A2358C2-F469-80C0-D461-9602853AB719}"/>
              </a:ext>
            </a:extLst>
          </p:cNvPr>
          <p:cNvPicPr/>
          <p:nvPr/>
        </p:nvPicPr>
        <p:blipFill>
          <a:blip r:embed="rId2" cstate="print"/>
          <a:stretch>
            <a:fillRect/>
          </a:stretch>
        </p:blipFill>
        <p:spPr>
          <a:xfrm>
            <a:off x="4572" y="81866"/>
            <a:ext cx="2324441" cy="652271"/>
          </a:xfrm>
          <a:prstGeom prst="rect">
            <a:avLst/>
          </a:prstGeom>
        </p:spPr>
      </p:pic>
      <p:grpSp>
        <p:nvGrpSpPr>
          <p:cNvPr id="5" name="Group 11">
            <a:extLst>
              <a:ext uri="{FF2B5EF4-FFF2-40B4-BE49-F238E27FC236}">
                <a16:creationId xmlns:a16="http://schemas.microsoft.com/office/drawing/2014/main" id="{8E016713-C74E-2D72-9103-ED1A057B9DA0}"/>
              </a:ext>
            </a:extLst>
          </p:cNvPr>
          <p:cNvGrpSpPr>
            <a:grpSpLocks/>
          </p:cNvGrpSpPr>
          <p:nvPr/>
        </p:nvGrpSpPr>
        <p:grpSpPr bwMode="auto">
          <a:xfrm>
            <a:off x="6470725" y="99863"/>
            <a:ext cx="1183803" cy="787736"/>
            <a:chOff x="0" y="0"/>
            <a:chExt cx="1110192" cy="778933"/>
          </a:xfrm>
        </p:grpSpPr>
        <p:pic>
          <p:nvPicPr>
            <p:cNvPr id="6" name="Picture 2">
              <a:extLst>
                <a:ext uri="{FF2B5EF4-FFF2-40B4-BE49-F238E27FC236}">
                  <a16:creationId xmlns:a16="http://schemas.microsoft.com/office/drawing/2014/main" id="{5F1F7D5F-A06E-F764-A43A-80D9D41A582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110192" cy="7789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3" descr="aja-uk_iso-9001_2015">
              <a:extLst>
                <a:ext uri="{FF2B5EF4-FFF2-40B4-BE49-F238E27FC236}">
                  <a16:creationId xmlns:a16="http://schemas.microsoft.com/office/drawing/2014/main" id="{49E02BF4-2830-E1BE-79D1-882E7F45EBA4}"/>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l="49130" t="2490"/>
            <a:stretch>
              <a:fillRect/>
            </a:stretch>
          </p:blipFill>
          <p:spPr bwMode="auto">
            <a:xfrm>
              <a:off x="95250" y="116417"/>
              <a:ext cx="360527" cy="499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029" name="Picture 1">
            <a:extLst>
              <a:ext uri="{FF2B5EF4-FFF2-40B4-BE49-F238E27FC236}">
                <a16:creationId xmlns:a16="http://schemas.microsoft.com/office/drawing/2014/main" id="{9ACCB55B-0900-DA5C-ED64-E607F3CC18B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12020" y="127100"/>
            <a:ext cx="936104" cy="791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0" name="Picture 6" descr="CSE Data science logo-01">
            <a:extLst>
              <a:ext uri="{FF2B5EF4-FFF2-40B4-BE49-F238E27FC236}">
                <a16:creationId xmlns:a16="http://schemas.microsoft.com/office/drawing/2014/main" id="{DAA925C9-6501-B622-B891-4525CC15806C}"/>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812360" y="56804"/>
            <a:ext cx="792088" cy="792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0" name="object 16">
            <a:extLst>
              <a:ext uri="{FF2B5EF4-FFF2-40B4-BE49-F238E27FC236}">
                <a16:creationId xmlns:a16="http://schemas.microsoft.com/office/drawing/2014/main" id="{6F0A96A2-D75E-2185-55CE-80ECA1EF72BE}"/>
              </a:ext>
            </a:extLst>
          </p:cNvPr>
          <p:cNvGrpSpPr/>
          <p:nvPr/>
        </p:nvGrpSpPr>
        <p:grpSpPr>
          <a:xfrm>
            <a:off x="0" y="6301834"/>
            <a:ext cx="9055735" cy="424180"/>
            <a:chOff x="82296" y="6440423"/>
            <a:chExt cx="9055735" cy="424180"/>
          </a:xfrm>
        </p:grpSpPr>
        <p:sp>
          <p:nvSpPr>
            <p:cNvPr id="11" name="object 17">
              <a:extLst>
                <a:ext uri="{FF2B5EF4-FFF2-40B4-BE49-F238E27FC236}">
                  <a16:creationId xmlns:a16="http://schemas.microsoft.com/office/drawing/2014/main" id="{16626E1D-6DDB-AF46-C3BF-FAADE6486D26}"/>
                </a:ext>
              </a:extLst>
            </p:cNvPr>
            <p:cNvSpPr/>
            <p:nvPr/>
          </p:nvSpPr>
          <p:spPr>
            <a:xfrm>
              <a:off x="86868" y="6444995"/>
              <a:ext cx="9046845" cy="414655"/>
            </a:xfrm>
            <a:custGeom>
              <a:avLst/>
              <a:gdLst/>
              <a:ahLst/>
              <a:cxnLst/>
              <a:rect l="l" t="t" r="r" b="b"/>
              <a:pathLst>
                <a:path w="9046845" h="414654">
                  <a:moveTo>
                    <a:pt x="9046464" y="0"/>
                  </a:moveTo>
                  <a:lnTo>
                    <a:pt x="0" y="0"/>
                  </a:lnTo>
                  <a:lnTo>
                    <a:pt x="0" y="414527"/>
                  </a:lnTo>
                  <a:lnTo>
                    <a:pt x="9046464" y="414527"/>
                  </a:lnTo>
                  <a:lnTo>
                    <a:pt x="9046464" y="0"/>
                  </a:lnTo>
                  <a:close/>
                </a:path>
              </a:pathLst>
            </a:custGeom>
            <a:solidFill>
              <a:srgbClr val="001F5F"/>
            </a:solidFill>
          </p:spPr>
          <p:txBody>
            <a:bodyPr wrap="square" lIns="0" tIns="0" rIns="0" bIns="0" rtlCol="0"/>
            <a:lstStyle/>
            <a:p>
              <a:endParaRPr/>
            </a:p>
          </p:txBody>
        </p:sp>
        <p:sp>
          <p:nvSpPr>
            <p:cNvPr id="12" name="object 18">
              <a:extLst>
                <a:ext uri="{FF2B5EF4-FFF2-40B4-BE49-F238E27FC236}">
                  <a16:creationId xmlns:a16="http://schemas.microsoft.com/office/drawing/2014/main" id="{0E92A1DC-2AF3-5354-0EE2-E8B08988E4F6}"/>
                </a:ext>
              </a:extLst>
            </p:cNvPr>
            <p:cNvSpPr/>
            <p:nvPr/>
          </p:nvSpPr>
          <p:spPr>
            <a:xfrm>
              <a:off x="86868" y="6444995"/>
              <a:ext cx="9046845" cy="414655"/>
            </a:xfrm>
            <a:custGeom>
              <a:avLst/>
              <a:gdLst/>
              <a:ahLst/>
              <a:cxnLst/>
              <a:rect l="l" t="t" r="r" b="b"/>
              <a:pathLst>
                <a:path w="9046845" h="414654">
                  <a:moveTo>
                    <a:pt x="0" y="414527"/>
                  </a:moveTo>
                  <a:lnTo>
                    <a:pt x="9046464" y="414527"/>
                  </a:lnTo>
                  <a:lnTo>
                    <a:pt x="9046464" y="0"/>
                  </a:lnTo>
                  <a:lnTo>
                    <a:pt x="0" y="0"/>
                  </a:lnTo>
                  <a:lnTo>
                    <a:pt x="0" y="414527"/>
                  </a:lnTo>
                  <a:close/>
                </a:path>
              </a:pathLst>
            </a:custGeom>
            <a:ln w="9144">
              <a:solidFill>
                <a:srgbClr val="000000"/>
              </a:solidFill>
            </a:ln>
          </p:spPr>
          <p:txBody>
            <a:bodyPr wrap="square" lIns="0" tIns="0" rIns="0" bIns="0" rtlCol="0"/>
            <a:lstStyle/>
            <a:p>
              <a:endParaRPr/>
            </a:p>
          </p:txBody>
        </p:sp>
      </p:grpSp>
      <p:sp>
        <p:nvSpPr>
          <p:cNvPr id="13" name="object 19">
            <a:extLst>
              <a:ext uri="{FF2B5EF4-FFF2-40B4-BE49-F238E27FC236}">
                <a16:creationId xmlns:a16="http://schemas.microsoft.com/office/drawing/2014/main" id="{B3B1F40C-1E14-F754-6C1B-EA7BC57EA7DD}"/>
              </a:ext>
            </a:extLst>
          </p:cNvPr>
          <p:cNvSpPr txBox="1"/>
          <p:nvPr/>
        </p:nvSpPr>
        <p:spPr>
          <a:xfrm>
            <a:off x="2140946" y="6381328"/>
            <a:ext cx="4653915" cy="351378"/>
          </a:xfrm>
          <a:prstGeom prst="rect">
            <a:avLst/>
          </a:prstGeom>
        </p:spPr>
        <p:txBody>
          <a:bodyPr vert="horz" wrap="square" lIns="0" tIns="12700" rIns="0" bIns="0" rtlCol="0">
            <a:spAutoFit/>
          </a:bodyPr>
          <a:lstStyle/>
          <a:p>
            <a:pPr marL="12700" algn="ctr">
              <a:lnSpc>
                <a:spcPct val="100000"/>
              </a:lnSpc>
              <a:spcBef>
                <a:spcPts val="100"/>
              </a:spcBef>
            </a:pPr>
            <a:r>
              <a:rPr sz="2200" spc="-5" dirty="0">
                <a:solidFill>
                  <a:srgbClr val="FFFFFF"/>
                </a:solidFill>
                <a:latin typeface="Times New Roman"/>
                <a:cs typeface="Times New Roman"/>
              </a:rPr>
              <a:t>Department</a:t>
            </a:r>
            <a:r>
              <a:rPr sz="2200" spc="30" dirty="0">
                <a:solidFill>
                  <a:srgbClr val="FFFFFF"/>
                </a:solidFill>
                <a:latin typeface="Times New Roman"/>
                <a:cs typeface="Times New Roman"/>
              </a:rPr>
              <a:t> </a:t>
            </a:r>
            <a:r>
              <a:rPr sz="2200" spc="5" dirty="0">
                <a:solidFill>
                  <a:srgbClr val="FFFFFF"/>
                </a:solidFill>
                <a:latin typeface="Times New Roman"/>
                <a:cs typeface="Times New Roman"/>
              </a:rPr>
              <a:t>of</a:t>
            </a:r>
            <a:r>
              <a:rPr lang="en-US" sz="2200" spc="5" dirty="0">
                <a:solidFill>
                  <a:srgbClr val="FFFFFF"/>
                </a:solidFill>
                <a:latin typeface="Times New Roman"/>
                <a:cs typeface="Times New Roman"/>
              </a:rPr>
              <a:t> CSE- Data Science</a:t>
            </a:r>
            <a:endParaRPr sz="2200" dirty="0">
              <a:latin typeface="Times New Roman"/>
              <a:cs typeface="Times New Roman"/>
            </a:endParaRPr>
          </a:p>
        </p:txBody>
      </p:sp>
      <p:sp>
        <p:nvSpPr>
          <p:cNvPr id="8" name="Content Placeholder 7">
            <a:extLst>
              <a:ext uri="{FF2B5EF4-FFF2-40B4-BE49-F238E27FC236}">
                <a16:creationId xmlns:a16="http://schemas.microsoft.com/office/drawing/2014/main" id="{B138E53A-E538-DB2E-706A-5670AA3B1C71}"/>
              </a:ext>
            </a:extLst>
          </p:cNvPr>
          <p:cNvSpPr>
            <a:spLocks noGrp="1"/>
          </p:cNvSpPr>
          <p:nvPr>
            <p:ph idx="1"/>
          </p:nvPr>
        </p:nvSpPr>
        <p:spPr>
          <a:xfrm>
            <a:off x="56038" y="794291"/>
            <a:ext cx="9031924" cy="5358787"/>
          </a:xfrm>
        </p:spPr>
        <p:txBody>
          <a:bodyPr>
            <a:normAutofit/>
          </a:bodyPr>
          <a:lstStyle/>
          <a:p>
            <a:pPr algn="just">
              <a:buFont typeface="Wingdings" panose="05000000000000000000" pitchFamily="2" charset="2"/>
              <a:buChar char="§"/>
            </a:pPr>
            <a:r>
              <a:rPr lang="en-IN" sz="2000" b="0" i="0" u="none" strike="noStrike" baseline="0" dirty="0">
                <a:latin typeface="+mj-lt"/>
              </a:rPr>
              <a:t>Consistency implies that every read fetches the last write.</a:t>
            </a:r>
          </a:p>
          <a:p>
            <a:pPr algn="just">
              <a:buFont typeface="Wingdings" panose="05000000000000000000" pitchFamily="2" charset="2"/>
              <a:buChar char="§"/>
            </a:pPr>
            <a:r>
              <a:rPr lang="en-IN" sz="2000" b="0" i="0" u="none" strike="noStrike" baseline="0" dirty="0">
                <a:latin typeface="+mj-lt"/>
              </a:rPr>
              <a:t>Availability implies that reads and writes always succeed. In other words, each non-failing node will return a response in a reasonable amount of time.</a:t>
            </a:r>
          </a:p>
          <a:p>
            <a:pPr algn="just">
              <a:buFont typeface="Wingdings" panose="05000000000000000000" pitchFamily="2" charset="2"/>
              <a:buChar char="§"/>
            </a:pPr>
            <a:r>
              <a:rPr lang="en-IN" sz="2000" b="0" i="0" u="none" strike="noStrike" baseline="0" dirty="0">
                <a:latin typeface="+mj-lt"/>
              </a:rPr>
              <a:t>Partition tolerance implies that the system will continue to function when network partition occurs.  </a:t>
            </a:r>
          </a:p>
          <a:p>
            <a:pPr algn="just">
              <a:buFont typeface="Wingdings" panose="05000000000000000000" pitchFamily="2" charset="2"/>
              <a:buChar char="§"/>
            </a:pPr>
            <a:endParaRPr lang="en-US" sz="2000" dirty="0">
              <a:latin typeface="+mj-lt"/>
            </a:endParaRPr>
          </a:p>
        </p:txBody>
      </p:sp>
      <p:pic>
        <p:nvPicPr>
          <p:cNvPr id="9" name="Picture 8">
            <a:extLst>
              <a:ext uri="{FF2B5EF4-FFF2-40B4-BE49-F238E27FC236}">
                <a16:creationId xmlns:a16="http://schemas.microsoft.com/office/drawing/2014/main" id="{2858AD15-1A15-1829-224B-0239E54D6633}"/>
              </a:ext>
            </a:extLst>
          </p:cNvPr>
          <p:cNvPicPr>
            <a:picLocks noChangeAspect="1"/>
          </p:cNvPicPr>
          <p:nvPr/>
        </p:nvPicPr>
        <p:blipFill>
          <a:blip r:embed="rId7"/>
          <a:stretch>
            <a:fillRect/>
          </a:stretch>
        </p:blipFill>
        <p:spPr>
          <a:xfrm>
            <a:off x="792398" y="2539401"/>
            <a:ext cx="6867525" cy="3619500"/>
          </a:xfrm>
          <a:prstGeom prst="rect">
            <a:avLst/>
          </a:prstGeom>
        </p:spPr>
      </p:pic>
    </p:spTree>
    <p:extLst>
      <p:ext uri="{BB962C8B-B14F-4D97-AF65-F5344CB8AC3E}">
        <p14:creationId xmlns:p14="http://schemas.microsoft.com/office/powerpoint/2010/main" val="86310298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F86E44-2355-2C43-6281-068937E8F3BA}"/>
            </a:ext>
          </a:extLst>
        </p:cNvPr>
        <p:cNvGrpSpPr/>
        <p:nvPr/>
      </p:nvGrpSpPr>
      <p:grpSpPr>
        <a:xfrm>
          <a:off x="0" y="0"/>
          <a:ext cx="0" cy="0"/>
          <a:chOff x="0" y="0"/>
          <a:chExt cx="0" cy="0"/>
        </a:xfrm>
      </p:grpSpPr>
      <p:pic>
        <p:nvPicPr>
          <p:cNvPr id="4" name="object 15">
            <a:extLst>
              <a:ext uri="{FF2B5EF4-FFF2-40B4-BE49-F238E27FC236}">
                <a16:creationId xmlns:a16="http://schemas.microsoft.com/office/drawing/2014/main" id="{B345177B-3578-8FC9-1BA6-62130226F8EC}"/>
              </a:ext>
            </a:extLst>
          </p:cNvPr>
          <p:cNvPicPr/>
          <p:nvPr/>
        </p:nvPicPr>
        <p:blipFill>
          <a:blip r:embed="rId2" cstate="print"/>
          <a:stretch>
            <a:fillRect/>
          </a:stretch>
        </p:blipFill>
        <p:spPr>
          <a:xfrm>
            <a:off x="4572" y="81866"/>
            <a:ext cx="2324441" cy="652271"/>
          </a:xfrm>
          <a:prstGeom prst="rect">
            <a:avLst/>
          </a:prstGeom>
        </p:spPr>
      </p:pic>
      <p:grpSp>
        <p:nvGrpSpPr>
          <p:cNvPr id="5" name="Group 11">
            <a:extLst>
              <a:ext uri="{FF2B5EF4-FFF2-40B4-BE49-F238E27FC236}">
                <a16:creationId xmlns:a16="http://schemas.microsoft.com/office/drawing/2014/main" id="{D828F2A7-9AC3-40EC-9BAA-A1EB82CC6196}"/>
              </a:ext>
            </a:extLst>
          </p:cNvPr>
          <p:cNvGrpSpPr>
            <a:grpSpLocks/>
          </p:cNvGrpSpPr>
          <p:nvPr/>
        </p:nvGrpSpPr>
        <p:grpSpPr bwMode="auto">
          <a:xfrm>
            <a:off x="6470725" y="99863"/>
            <a:ext cx="1183803" cy="787736"/>
            <a:chOff x="0" y="0"/>
            <a:chExt cx="1110192" cy="778933"/>
          </a:xfrm>
        </p:grpSpPr>
        <p:pic>
          <p:nvPicPr>
            <p:cNvPr id="6" name="Picture 2">
              <a:extLst>
                <a:ext uri="{FF2B5EF4-FFF2-40B4-BE49-F238E27FC236}">
                  <a16:creationId xmlns:a16="http://schemas.microsoft.com/office/drawing/2014/main" id="{D2455759-3848-A544-C682-FBB8355E91D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110192" cy="7789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3" descr="aja-uk_iso-9001_2015">
              <a:extLst>
                <a:ext uri="{FF2B5EF4-FFF2-40B4-BE49-F238E27FC236}">
                  <a16:creationId xmlns:a16="http://schemas.microsoft.com/office/drawing/2014/main" id="{9D15ADE1-830A-DC1C-4C7D-DA527D6A68C8}"/>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l="49130" t="2490"/>
            <a:stretch>
              <a:fillRect/>
            </a:stretch>
          </p:blipFill>
          <p:spPr bwMode="auto">
            <a:xfrm>
              <a:off x="95250" y="116417"/>
              <a:ext cx="360527" cy="499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029" name="Picture 1">
            <a:extLst>
              <a:ext uri="{FF2B5EF4-FFF2-40B4-BE49-F238E27FC236}">
                <a16:creationId xmlns:a16="http://schemas.microsoft.com/office/drawing/2014/main" id="{FFD6E794-4A32-C890-746D-5D2E7DBE981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12020" y="127100"/>
            <a:ext cx="936104" cy="791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0" name="Picture 6" descr="CSE Data science logo-01">
            <a:extLst>
              <a:ext uri="{FF2B5EF4-FFF2-40B4-BE49-F238E27FC236}">
                <a16:creationId xmlns:a16="http://schemas.microsoft.com/office/drawing/2014/main" id="{5CF2682F-F11D-BAA3-600F-A7FEC4C84AC7}"/>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812360" y="56804"/>
            <a:ext cx="792088" cy="792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0" name="object 16">
            <a:extLst>
              <a:ext uri="{FF2B5EF4-FFF2-40B4-BE49-F238E27FC236}">
                <a16:creationId xmlns:a16="http://schemas.microsoft.com/office/drawing/2014/main" id="{159C6A37-4259-C85F-8B4F-45F7DDF67D19}"/>
              </a:ext>
            </a:extLst>
          </p:cNvPr>
          <p:cNvGrpSpPr/>
          <p:nvPr/>
        </p:nvGrpSpPr>
        <p:grpSpPr>
          <a:xfrm>
            <a:off x="0" y="6301834"/>
            <a:ext cx="9055735" cy="424180"/>
            <a:chOff x="82296" y="6440423"/>
            <a:chExt cx="9055735" cy="424180"/>
          </a:xfrm>
        </p:grpSpPr>
        <p:sp>
          <p:nvSpPr>
            <p:cNvPr id="11" name="object 17">
              <a:extLst>
                <a:ext uri="{FF2B5EF4-FFF2-40B4-BE49-F238E27FC236}">
                  <a16:creationId xmlns:a16="http://schemas.microsoft.com/office/drawing/2014/main" id="{3C7DA6DD-5850-A13B-30BF-8A8ACCFE0732}"/>
                </a:ext>
              </a:extLst>
            </p:cNvPr>
            <p:cNvSpPr/>
            <p:nvPr/>
          </p:nvSpPr>
          <p:spPr>
            <a:xfrm>
              <a:off x="86868" y="6444995"/>
              <a:ext cx="9046845" cy="414655"/>
            </a:xfrm>
            <a:custGeom>
              <a:avLst/>
              <a:gdLst/>
              <a:ahLst/>
              <a:cxnLst/>
              <a:rect l="l" t="t" r="r" b="b"/>
              <a:pathLst>
                <a:path w="9046845" h="414654">
                  <a:moveTo>
                    <a:pt x="9046464" y="0"/>
                  </a:moveTo>
                  <a:lnTo>
                    <a:pt x="0" y="0"/>
                  </a:lnTo>
                  <a:lnTo>
                    <a:pt x="0" y="414527"/>
                  </a:lnTo>
                  <a:lnTo>
                    <a:pt x="9046464" y="414527"/>
                  </a:lnTo>
                  <a:lnTo>
                    <a:pt x="9046464" y="0"/>
                  </a:lnTo>
                  <a:close/>
                </a:path>
              </a:pathLst>
            </a:custGeom>
            <a:solidFill>
              <a:srgbClr val="001F5F"/>
            </a:solidFill>
          </p:spPr>
          <p:txBody>
            <a:bodyPr wrap="square" lIns="0" tIns="0" rIns="0" bIns="0" rtlCol="0"/>
            <a:lstStyle/>
            <a:p>
              <a:endParaRPr/>
            </a:p>
          </p:txBody>
        </p:sp>
        <p:sp>
          <p:nvSpPr>
            <p:cNvPr id="12" name="object 18">
              <a:extLst>
                <a:ext uri="{FF2B5EF4-FFF2-40B4-BE49-F238E27FC236}">
                  <a16:creationId xmlns:a16="http://schemas.microsoft.com/office/drawing/2014/main" id="{D8B83189-5816-FFFF-CA69-67B4166B419D}"/>
                </a:ext>
              </a:extLst>
            </p:cNvPr>
            <p:cNvSpPr/>
            <p:nvPr/>
          </p:nvSpPr>
          <p:spPr>
            <a:xfrm>
              <a:off x="86868" y="6444995"/>
              <a:ext cx="9046845" cy="414655"/>
            </a:xfrm>
            <a:custGeom>
              <a:avLst/>
              <a:gdLst/>
              <a:ahLst/>
              <a:cxnLst/>
              <a:rect l="l" t="t" r="r" b="b"/>
              <a:pathLst>
                <a:path w="9046845" h="414654">
                  <a:moveTo>
                    <a:pt x="0" y="414527"/>
                  </a:moveTo>
                  <a:lnTo>
                    <a:pt x="9046464" y="414527"/>
                  </a:lnTo>
                  <a:lnTo>
                    <a:pt x="9046464" y="0"/>
                  </a:lnTo>
                  <a:lnTo>
                    <a:pt x="0" y="0"/>
                  </a:lnTo>
                  <a:lnTo>
                    <a:pt x="0" y="414527"/>
                  </a:lnTo>
                  <a:close/>
                </a:path>
              </a:pathLst>
            </a:custGeom>
            <a:ln w="9144">
              <a:solidFill>
                <a:srgbClr val="000000"/>
              </a:solidFill>
            </a:ln>
          </p:spPr>
          <p:txBody>
            <a:bodyPr wrap="square" lIns="0" tIns="0" rIns="0" bIns="0" rtlCol="0"/>
            <a:lstStyle/>
            <a:p>
              <a:endParaRPr/>
            </a:p>
          </p:txBody>
        </p:sp>
      </p:grpSp>
      <p:sp>
        <p:nvSpPr>
          <p:cNvPr id="13" name="object 19">
            <a:extLst>
              <a:ext uri="{FF2B5EF4-FFF2-40B4-BE49-F238E27FC236}">
                <a16:creationId xmlns:a16="http://schemas.microsoft.com/office/drawing/2014/main" id="{41026FCE-FDD9-CA25-6CCA-E9F7B0B0C012}"/>
              </a:ext>
            </a:extLst>
          </p:cNvPr>
          <p:cNvSpPr txBox="1"/>
          <p:nvPr/>
        </p:nvSpPr>
        <p:spPr>
          <a:xfrm>
            <a:off x="2140946" y="6381328"/>
            <a:ext cx="4653915" cy="351378"/>
          </a:xfrm>
          <a:prstGeom prst="rect">
            <a:avLst/>
          </a:prstGeom>
        </p:spPr>
        <p:txBody>
          <a:bodyPr vert="horz" wrap="square" lIns="0" tIns="12700" rIns="0" bIns="0" rtlCol="0">
            <a:spAutoFit/>
          </a:bodyPr>
          <a:lstStyle/>
          <a:p>
            <a:pPr marL="12700" algn="ctr">
              <a:lnSpc>
                <a:spcPct val="100000"/>
              </a:lnSpc>
              <a:spcBef>
                <a:spcPts val="100"/>
              </a:spcBef>
            </a:pPr>
            <a:r>
              <a:rPr sz="2200" spc="-5" dirty="0">
                <a:solidFill>
                  <a:srgbClr val="FFFFFF"/>
                </a:solidFill>
                <a:latin typeface="Times New Roman"/>
                <a:cs typeface="Times New Roman"/>
              </a:rPr>
              <a:t>Department</a:t>
            </a:r>
            <a:r>
              <a:rPr sz="2200" spc="30" dirty="0">
                <a:solidFill>
                  <a:srgbClr val="FFFFFF"/>
                </a:solidFill>
                <a:latin typeface="Times New Roman"/>
                <a:cs typeface="Times New Roman"/>
              </a:rPr>
              <a:t> </a:t>
            </a:r>
            <a:r>
              <a:rPr sz="2200" spc="5" dirty="0">
                <a:solidFill>
                  <a:srgbClr val="FFFFFF"/>
                </a:solidFill>
                <a:latin typeface="Times New Roman"/>
                <a:cs typeface="Times New Roman"/>
              </a:rPr>
              <a:t>of</a:t>
            </a:r>
            <a:r>
              <a:rPr lang="en-US" sz="2200" spc="5" dirty="0">
                <a:solidFill>
                  <a:srgbClr val="FFFFFF"/>
                </a:solidFill>
                <a:latin typeface="Times New Roman"/>
                <a:cs typeface="Times New Roman"/>
              </a:rPr>
              <a:t> CSE- Data Science</a:t>
            </a:r>
            <a:endParaRPr sz="2200" dirty="0">
              <a:latin typeface="Times New Roman"/>
              <a:cs typeface="Times New Roman"/>
            </a:endParaRPr>
          </a:p>
        </p:txBody>
      </p:sp>
      <p:sp>
        <p:nvSpPr>
          <p:cNvPr id="2" name="Title 1">
            <a:extLst>
              <a:ext uri="{FF2B5EF4-FFF2-40B4-BE49-F238E27FC236}">
                <a16:creationId xmlns:a16="http://schemas.microsoft.com/office/drawing/2014/main" id="{20FD14B1-1CB1-0259-E498-E05ABFCD2983}"/>
              </a:ext>
            </a:extLst>
          </p:cNvPr>
          <p:cNvSpPr>
            <a:spLocks noGrp="1"/>
          </p:cNvSpPr>
          <p:nvPr>
            <p:ph type="title"/>
          </p:nvPr>
        </p:nvSpPr>
        <p:spPr>
          <a:xfrm>
            <a:off x="18458" y="686303"/>
            <a:ext cx="8229600" cy="505422"/>
          </a:xfrm>
        </p:spPr>
        <p:txBody>
          <a:bodyPr>
            <a:normAutofit/>
          </a:bodyPr>
          <a:lstStyle/>
          <a:p>
            <a:pPr algn="l"/>
            <a:r>
              <a:rPr lang="en-US" sz="2000" b="1" dirty="0">
                <a:solidFill>
                  <a:srgbClr val="C00000"/>
                </a:solidFill>
              </a:rPr>
              <a:t>NoSQL (NOT ONLY SQL) </a:t>
            </a:r>
          </a:p>
        </p:txBody>
      </p:sp>
      <p:sp>
        <p:nvSpPr>
          <p:cNvPr id="9" name="Content Placeholder 8">
            <a:extLst>
              <a:ext uri="{FF2B5EF4-FFF2-40B4-BE49-F238E27FC236}">
                <a16:creationId xmlns:a16="http://schemas.microsoft.com/office/drawing/2014/main" id="{A3F7A5D7-6652-0A49-FDA7-07F6B0E1A28D}"/>
              </a:ext>
            </a:extLst>
          </p:cNvPr>
          <p:cNvSpPr>
            <a:spLocks noGrp="1"/>
          </p:cNvSpPr>
          <p:nvPr>
            <p:ph idx="1"/>
          </p:nvPr>
        </p:nvSpPr>
        <p:spPr>
          <a:xfrm>
            <a:off x="179512" y="1191726"/>
            <a:ext cx="8507288" cy="4934438"/>
          </a:xfrm>
        </p:spPr>
        <p:txBody>
          <a:bodyPr>
            <a:normAutofit/>
          </a:bodyPr>
          <a:lstStyle/>
          <a:p>
            <a:pPr algn="just">
              <a:buFont typeface="Wingdings" panose="05000000000000000000" pitchFamily="2" charset="2"/>
              <a:buChar char="§"/>
            </a:pPr>
            <a:r>
              <a:rPr lang="en-IN" sz="2000" dirty="0"/>
              <a:t>The term NoSQL was first coined by Carlo </a:t>
            </a:r>
            <a:r>
              <a:rPr lang="en-IN" sz="2000" dirty="0" err="1"/>
              <a:t>Strozzi</a:t>
            </a:r>
            <a:r>
              <a:rPr lang="en-IN" sz="2000" dirty="0"/>
              <a:t> in 1998 to name his lightweight, open-source, relational database that did not expose the standard SQL interface. </a:t>
            </a:r>
          </a:p>
          <a:p>
            <a:pPr algn="just">
              <a:buFont typeface="Wingdings" panose="05000000000000000000" pitchFamily="2" charset="2"/>
              <a:buChar char="§"/>
            </a:pPr>
            <a:r>
              <a:rPr lang="en-IN" sz="2000" dirty="0"/>
              <a:t>Few features of NoSQL databases are as follows: .</a:t>
            </a:r>
          </a:p>
          <a:p>
            <a:pPr marL="457200" indent="-457200" algn="just">
              <a:buFont typeface="+mj-lt"/>
              <a:buAutoNum type="arabicPeriod"/>
            </a:pPr>
            <a:r>
              <a:rPr lang="en-IN" sz="2000" dirty="0"/>
              <a:t>They are open sources</a:t>
            </a:r>
          </a:p>
          <a:p>
            <a:pPr marL="457200" indent="-457200" algn="just">
              <a:buFont typeface="+mj-lt"/>
              <a:buAutoNum type="arabicPeriod"/>
            </a:pPr>
            <a:r>
              <a:rPr lang="en-IN" sz="2000" dirty="0"/>
              <a:t>They are nonrelational </a:t>
            </a:r>
          </a:p>
          <a:p>
            <a:pPr marL="457200" indent="-457200" algn="just">
              <a:buFont typeface="+mj-lt"/>
              <a:buAutoNum type="arabicPeriod"/>
            </a:pPr>
            <a:r>
              <a:rPr lang="en-IN" sz="2000" dirty="0"/>
              <a:t>They are distributed</a:t>
            </a:r>
          </a:p>
          <a:p>
            <a:pPr marL="457200" indent="-457200" algn="just">
              <a:buFont typeface="+mj-lt"/>
              <a:buAutoNum type="arabicPeriod"/>
            </a:pPr>
            <a:r>
              <a:rPr lang="en-IN" sz="2000" dirty="0"/>
              <a:t>They are schema less</a:t>
            </a:r>
          </a:p>
          <a:p>
            <a:pPr marL="457200" indent="-457200" algn="just">
              <a:buFont typeface="+mj-lt"/>
              <a:buAutoNum type="arabicPeriod"/>
            </a:pPr>
            <a:r>
              <a:rPr lang="en-IN" sz="2000" dirty="0"/>
              <a:t>They are cluster friendly</a:t>
            </a:r>
          </a:p>
          <a:p>
            <a:pPr marL="457200" indent="-457200" algn="just">
              <a:buFont typeface="+mj-lt"/>
              <a:buAutoNum type="arabicPeriod"/>
            </a:pPr>
            <a:r>
              <a:rPr lang="en-IN" sz="2000" dirty="0"/>
              <a:t>They are born out of 21</a:t>
            </a:r>
            <a:r>
              <a:rPr lang="en-IN" sz="2000" baseline="30000" dirty="0"/>
              <a:t>st</a:t>
            </a:r>
            <a:r>
              <a:rPr lang="en-IN" sz="2000" dirty="0"/>
              <a:t>  century web applications.</a:t>
            </a:r>
            <a:endParaRPr lang="en-US" sz="2000" dirty="0"/>
          </a:p>
        </p:txBody>
      </p:sp>
    </p:spTree>
    <p:extLst>
      <p:ext uri="{BB962C8B-B14F-4D97-AF65-F5344CB8AC3E}">
        <p14:creationId xmlns:p14="http://schemas.microsoft.com/office/powerpoint/2010/main" val="363625560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E3B4D3-9426-7E44-3A96-AF73C691F7CB}"/>
            </a:ext>
          </a:extLst>
        </p:cNvPr>
        <p:cNvGrpSpPr/>
        <p:nvPr/>
      </p:nvGrpSpPr>
      <p:grpSpPr>
        <a:xfrm>
          <a:off x="0" y="0"/>
          <a:ext cx="0" cy="0"/>
          <a:chOff x="0" y="0"/>
          <a:chExt cx="0" cy="0"/>
        </a:xfrm>
      </p:grpSpPr>
      <p:pic>
        <p:nvPicPr>
          <p:cNvPr id="4" name="object 15">
            <a:extLst>
              <a:ext uri="{FF2B5EF4-FFF2-40B4-BE49-F238E27FC236}">
                <a16:creationId xmlns:a16="http://schemas.microsoft.com/office/drawing/2014/main" id="{440620F5-97EA-97DF-F25F-1426F100E35D}"/>
              </a:ext>
            </a:extLst>
          </p:cNvPr>
          <p:cNvPicPr/>
          <p:nvPr/>
        </p:nvPicPr>
        <p:blipFill>
          <a:blip r:embed="rId2" cstate="print"/>
          <a:stretch>
            <a:fillRect/>
          </a:stretch>
        </p:blipFill>
        <p:spPr>
          <a:xfrm>
            <a:off x="4572" y="81866"/>
            <a:ext cx="2324441" cy="652271"/>
          </a:xfrm>
          <a:prstGeom prst="rect">
            <a:avLst/>
          </a:prstGeom>
        </p:spPr>
      </p:pic>
      <p:grpSp>
        <p:nvGrpSpPr>
          <p:cNvPr id="5" name="Group 11">
            <a:extLst>
              <a:ext uri="{FF2B5EF4-FFF2-40B4-BE49-F238E27FC236}">
                <a16:creationId xmlns:a16="http://schemas.microsoft.com/office/drawing/2014/main" id="{1535FF0C-484A-CCD5-30B6-1019106C54C2}"/>
              </a:ext>
            </a:extLst>
          </p:cNvPr>
          <p:cNvGrpSpPr>
            <a:grpSpLocks/>
          </p:cNvGrpSpPr>
          <p:nvPr/>
        </p:nvGrpSpPr>
        <p:grpSpPr bwMode="auto">
          <a:xfrm>
            <a:off x="6470725" y="99863"/>
            <a:ext cx="1183803" cy="787736"/>
            <a:chOff x="0" y="0"/>
            <a:chExt cx="1110192" cy="778933"/>
          </a:xfrm>
        </p:grpSpPr>
        <p:pic>
          <p:nvPicPr>
            <p:cNvPr id="6" name="Picture 2">
              <a:extLst>
                <a:ext uri="{FF2B5EF4-FFF2-40B4-BE49-F238E27FC236}">
                  <a16:creationId xmlns:a16="http://schemas.microsoft.com/office/drawing/2014/main" id="{C051C206-96B7-46D6-8F34-880E9299970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110192" cy="7789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3" descr="aja-uk_iso-9001_2015">
              <a:extLst>
                <a:ext uri="{FF2B5EF4-FFF2-40B4-BE49-F238E27FC236}">
                  <a16:creationId xmlns:a16="http://schemas.microsoft.com/office/drawing/2014/main" id="{9A731EF2-70A3-F9E1-6E2A-E89ED220B3EC}"/>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l="49130" t="2490"/>
            <a:stretch>
              <a:fillRect/>
            </a:stretch>
          </p:blipFill>
          <p:spPr bwMode="auto">
            <a:xfrm>
              <a:off x="95250" y="116417"/>
              <a:ext cx="360527" cy="499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029" name="Picture 1">
            <a:extLst>
              <a:ext uri="{FF2B5EF4-FFF2-40B4-BE49-F238E27FC236}">
                <a16:creationId xmlns:a16="http://schemas.microsoft.com/office/drawing/2014/main" id="{8AFDA31F-7A90-8B9B-033B-809AEC7C5EB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12020" y="127100"/>
            <a:ext cx="936104" cy="791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0" name="Picture 6" descr="CSE Data science logo-01">
            <a:extLst>
              <a:ext uri="{FF2B5EF4-FFF2-40B4-BE49-F238E27FC236}">
                <a16:creationId xmlns:a16="http://schemas.microsoft.com/office/drawing/2014/main" id="{3225B2AF-B122-2719-103A-908B9FCB4F76}"/>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812360" y="56804"/>
            <a:ext cx="792088" cy="792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0" name="object 16">
            <a:extLst>
              <a:ext uri="{FF2B5EF4-FFF2-40B4-BE49-F238E27FC236}">
                <a16:creationId xmlns:a16="http://schemas.microsoft.com/office/drawing/2014/main" id="{B143B201-67F8-45F8-1A21-99658C49173D}"/>
              </a:ext>
            </a:extLst>
          </p:cNvPr>
          <p:cNvGrpSpPr/>
          <p:nvPr/>
        </p:nvGrpSpPr>
        <p:grpSpPr>
          <a:xfrm>
            <a:off x="0" y="6301834"/>
            <a:ext cx="9055735" cy="424180"/>
            <a:chOff x="82296" y="6440423"/>
            <a:chExt cx="9055735" cy="424180"/>
          </a:xfrm>
        </p:grpSpPr>
        <p:sp>
          <p:nvSpPr>
            <p:cNvPr id="11" name="object 17">
              <a:extLst>
                <a:ext uri="{FF2B5EF4-FFF2-40B4-BE49-F238E27FC236}">
                  <a16:creationId xmlns:a16="http://schemas.microsoft.com/office/drawing/2014/main" id="{1EA392A2-680B-C3DC-F1BB-816065F07F71}"/>
                </a:ext>
              </a:extLst>
            </p:cNvPr>
            <p:cNvSpPr/>
            <p:nvPr/>
          </p:nvSpPr>
          <p:spPr>
            <a:xfrm>
              <a:off x="86868" y="6444995"/>
              <a:ext cx="9046845" cy="414655"/>
            </a:xfrm>
            <a:custGeom>
              <a:avLst/>
              <a:gdLst/>
              <a:ahLst/>
              <a:cxnLst/>
              <a:rect l="l" t="t" r="r" b="b"/>
              <a:pathLst>
                <a:path w="9046845" h="414654">
                  <a:moveTo>
                    <a:pt x="9046464" y="0"/>
                  </a:moveTo>
                  <a:lnTo>
                    <a:pt x="0" y="0"/>
                  </a:lnTo>
                  <a:lnTo>
                    <a:pt x="0" y="414527"/>
                  </a:lnTo>
                  <a:lnTo>
                    <a:pt x="9046464" y="414527"/>
                  </a:lnTo>
                  <a:lnTo>
                    <a:pt x="9046464" y="0"/>
                  </a:lnTo>
                  <a:close/>
                </a:path>
              </a:pathLst>
            </a:custGeom>
            <a:solidFill>
              <a:srgbClr val="001F5F"/>
            </a:solidFill>
          </p:spPr>
          <p:txBody>
            <a:bodyPr wrap="square" lIns="0" tIns="0" rIns="0" bIns="0" rtlCol="0"/>
            <a:lstStyle/>
            <a:p>
              <a:endParaRPr/>
            </a:p>
          </p:txBody>
        </p:sp>
        <p:sp>
          <p:nvSpPr>
            <p:cNvPr id="12" name="object 18">
              <a:extLst>
                <a:ext uri="{FF2B5EF4-FFF2-40B4-BE49-F238E27FC236}">
                  <a16:creationId xmlns:a16="http://schemas.microsoft.com/office/drawing/2014/main" id="{ABCFBFBA-BF1F-E567-C969-B243D51D2618}"/>
                </a:ext>
              </a:extLst>
            </p:cNvPr>
            <p:cNvSpPr/>
            <p:nvPr/>
          </p:nvSpPr>
          <p:spPr>
            <a:xfrm>
              <a:off x="86868" y="6444995"/>
              <a:ext cx="9046845" cy="414655"/>
            </a:xfrm>
            <a:custGeom>
              <a:avLst/>
              <a:gdLst/>
              <a:ahLst/>
              <a:cxnLst/>
              <a:rect l="l" t="t" r="r" b="b"/>
              <a:pathLst>
                <a:path w="9046845" h="414654">
                  <a:moveTo>
                    <a:pt x="0" y="414527"/>
                  </a:moveTo>
                  <a:lnTo>
                    <a:pt x="9046464" y="414527"/>
                  </a:lnTo>
                  <a:lnTo>
                    <a:pt x="9046464" y="0"/>
                  </a:lnTo>
                  <a:lnTo>
                    <a:pt x="0" y="0"/>
                  </a:lnTo>
                  <a:lnTo>
                    <a:pt x="0" y="414527"/>
                  </a:lnTo>
                  <a:close/>
                </a:path>
              </a:pathLst>
            </a:custGeom>
            <a:ln w="9144">
              <a:solidFill>
                <a:srgbClr val="000000"/>
              </a:solidFill>
            </a:ln>
          </p:spPr>
          <p:txBody>
            <a:bodyPr wrap="square" lIns="0" tIns="0" rIns="0" bIns="0" rtlCol="0"/>
            <a:lstStyle/>
            <a:p>
              <a:endParaRPr/>
            </a:p>
          </p:txBody>
        </p:sp>
      </p:grpSp>
      <p:sp>
        <p:nvSpPr>
          <p:cNvPr id="13" name="object 19">
            <a:extLst>
              <a:ext uri="{FF2B5EF4-FFF2-40B4-BE49-F238E27FC236}">
                <a16:creationId xmlns:a16="http://schemas.microsoft.com/office/drawing/2014/main" id="{1AAF48CD-DC20-8333-F1C0-8A29D18C223E}"/>
              </a:ext>
            </a:extLst>
          </p:cNvPr>
          <p:cNvSpPr txBox="1"/>
          <p:nvPr/>
        </p:nvSpPr>
        <p:spPr>
          <a:xfrm>
            <a:off x="2140946" y="6381328"/>
            <a:ext cx="4653915" cy="351378"/>
          </a:xfrm>
          <a:prstGeom prst="rect">
            <a:avLst/>
          </a:prstGeom>
        </p:spPr>
        <p:txBody>
          <a:bodyPr vert="horz" wrap="square" lIns="0" tIns="12700" rIns="0" bIns="0" rtlCol="0">
            <a:spAutoFit/>
          </a:bodyPr>
          <a:lstStyle/>
          <a:p>
            <a:pPr marL="12700" algn="ctr">
              <a:lnSpc>
                <a:spcPct val="100000"/>
              </a:lnSpc>
              <a:spcBef>
                <a:spcPts val="100"/>
              </a:spcBef>
            </a:pPr>
            <a:r>
              <a:rPr sz="2200" spc="-5" dirty="0">
                <a:solidFill>
                  <a:srgbClr val="FFFFFF"/>
                </a:solidFill>
                <a:latin typeface="Times New Roman"/>
                <a:cs typeface="Times New Roman"/>
              </a:rPr>
              <a:t>Department</a:t>
            </a:r>
            <a:r>
              <a:rPr sz="2200" spc="30" dirty="0">
                <a:solidFill>
                  <a:srgbClr val="FFFFFF"/>
                </a:solidFill>
                <a:latin typeface="Times New Roman"/>
                <a:cs typeface="Times New Roman"/>
              </a:rPr>
              <a:t> </a:t>
            </a:r>
            <a:r>
              <a:rPr sz="2200" spc="5" dirty="0">
                <a:solidFill>
                  <a:srgbClr val="FFFFFF"/>
                </a:solidFill>
                <a:latin typeface="Times New Roman"/>
                <a:cs typeface="Times New Roman"/>
              </a:rPr>
              <a:t>of</a:t>
            </a:r>
            <a:r>
              <a:rPr lang="en-US" sz="2200" spc="5" dirty="0">
                <a:solidFill>
                  <a:srgbClr val="FFFFFF"/>
                </a:solidFill>
                <a:latin typeface="Times New Roman"/>
                <a:cs typeface="Times New Roman"/>
              </a:rPr>
              <a:t> CSE- Data Science</a:t>
            </a:r>
            <a:endParaRPr sz="2200" dirty="0">
              <a:latin typeface="Times New Roman"/>
              <a:cs typeface="Times New Roman"/>
            </a:endParaRPr>
          </a:p>
        </p:txBody>
      </p:sp>
      <p:sp>
        <p:nvSpPr>
          <p:cNvPr id="8" name="Content Placeholder 7">
            <a:extLst>
              <a:ext uri="{FF2B5EF4-FFF2-40B4-BE49-F238E27FC236}">
                <a16:creationId xmlns:a16="http://schemas.microsoft.com/office/drawing/2014/main" id="{CF417FC1-66DB-9306-0644-AB486126766A}"/>
              </a:ext>
            </a:extLst>
          </p:cNvPr>
          <p:cNvSpPr>
            <a:spLocks noGrp="1"/>
          </p:cNvSpPr>
          <p:nvPr>
            <p:ph idx="1"/>
          </p:nvPr>
        </p:nvSpPr>
        <p:spPr>
          <a:xfrm>
            <a:off x="56038" y="764147"/>
            <a:ext cx="9031924" cy="5358787"/>
          </a:xfrm>
        </p:spPr>
        <p:txBody>
          <a:bodyPr>
            <a:normAutofit/>
          </a:bodyPr>
          <a:lstStyle/>
          <a:p>
            <a:pPr marL="0" indent="0" algn="just">
              <a:lnSpc>
                <a:spcPct val="150000"/>
              </a:lnSpc>
              <a:spcBef>
                <a:spcPts val="0"/>
              </a:spcBef>
              <a:buNone/>
            </a:pPr>
            <a:r>
              <a:rPr lang="en-IN" sz="2000" b="1" dirty="0"/>
              <a:t>Where is it Used? </a:t>
            </a:r>
          </a:p>
          <a:p>
            <a:pPr algn="just">
              <a:lnSpc>
                <a:spcPct val="150000"/>
              </a:lnSpc>
              <a:spcBef>
                <a:spcPts val="0"/>
              </a:spcBef>
              <a:buFont typeface="Wingdings" panose="05000000000000000000" pitchFamily="2" charset="2"/>
              <a:buChar char="§"/>
            </a:pPr>
            <a:r>
              <a:rPr lang="en-IN" sz="2000" dirty="0"/>
              <a:t>NoSQL databases are widely used in big data and other real-time web applications. </a:t>
            </a:r>
          </a:p>
          <a:p>
            <a:pPr algn="just">
              <a:lnSpc>
                <a:spcPct val="150000"/>
              </a:lnSpc>
              <a:spcBef>
                <a:spcPts val="0"/>
              </a:spcBef>
              <a:buFont typeface="Wingdings" panose="05000000000000000000" pitchFamily="2" charset="2"/>
              <a:buChar char="§"/>
            </a:pPr>
            <a:r>
              <a:rPr lang="en-IN" sz="2000" dirty="0"/>
              <a:t>NoSQL. databases is used to stock log data which can then be pulled for analysis. </a:t>
            </a:r>
          </a:p>
          <a:p>
            <a:pPr algn="just">
              <a:lnSpc>
                <a:spcPct val="150000"/>
              </a:lnSpc>
              <a:spcBef>
                <a:spcPts val="0"/>
              </a:spcBef>
              <a:buFont typeface="Wingdings" panose="05000000000000000000" pitchFamily="2" charset="2"/>
              <a:buChar char="§"/>
            </a:pPr>
            <a:r>
              <a:rPr lang="en-IN" sz="2000" dirty="0"/>
              <a:t>It is used to store social media data and all such data which cannot be stored and </a:t>
            </a:r>
            <a:r>
              <a:rPr lang="en-IN" sz="2000" dirty="0" err="1"/>
              <a:t>analyzed</a:t>
            </a:r>
            <a:r>
              <a:rPr lang="en-IN" sz="2000" dirty="0"/>
              <a:t> comfortably in RDBMS. </a:t>
            </a:r>
          </a:p>
          <a:p>
            <a:pPr algn="just">
              <a:lnSpc>
                <a:spcPct val="150000"/>
              </a:lnSpc>
              <a:spcBef>
                <a:spcPts val="0"/>
              </a:spcBef>
              <a:buFont typeface="Wingdings" panose="05000000000000000000" pitchFamily="2" charset="2"/>
              <a:buChar char="§"/>
            </a:pPr>
            <a:endParaRPr lang="en-US" sz="2000" dirty="0"/>
          </a:p>
        </p:txBody>
      </p:sp>
      <p:pic>
        <p:nvPicPr>
          <p:cNvPr id="9" name="Picture 8">
            <a:extLst>
              <a:ext uri="{FF2B5EF4-FFF2-40B4-BE49-F238E27FC236}">
                <a16:creationId xmlns:a16="http://schemas.microsoft.com/office/drawing/2014/main" id="{8B6F2939-DF0B-98A3-8E06-80B419F6B7E5}"/>
              </a:ext>
            </a:extLst>
          </p:cNvPr>
          <p:cNvPicPr>
            <a:picLocks noChangeAspect="1"/>
          </p:cNvPicPr>
          <p:nvPr/>
        </p:nvPicPr>
        <p:blipFill>
          <a:blip r:embed="rId7"/>
          <a:stretch>
            <a:fillRect/>
          </a:stretch>
        </p:blipFill>
        <p:spPr>
          <a:xfrm>
            <a:off x="1214275" y="4005064"/>
            <a:ext cx="5895055" cy="1152128"/>
          </a:xfrm>
          <a:prstGeom prst="rect">
            <a:avLst/>
          </a:prstGeom>
        </p:spPr>
      </p:pic>
      <p:sp>
        <p:nvSpPr>
          <p:cNvPr id="15" name="TextBox 14">
            <a:extLst>
              <a:ext uri="{FF2B5EF4-FFF2-40B4-BE49-F238E27FC236}">
                <a16:creationId xmlns:a16="http://schemas.microsoft.com/office/drawing/2014/main" id="{C44B40B5-DE26-255E-6FB0-689D6EF50522}"/>
              </a:ext>
            </a:extLst>
          </p:cNvPr>
          <p:cNvSpPr txBox="1"/>
          <p:nvPr/>
        </p:nvSpPr>
        <p:spPr>
          <a:xfrm>
            <a:off x="2524268" y="5340664"/>
            <a:ext cx="4585062" cy="369332"/>
          </a:xfrm>
          <a:prstGeom prst="rect">
            <a:avLst/>
          </a:prstGeom>
          <a:noFill/>
        </p:spPr>
        <p:txBody>
          <a:bodyPr wrap="square">
            <a:spAutoFit/>
          </a:bodyPr>
          <a:lstStyle/>
          <a:p>
            <a:r>
              <a:rPr lang="en-IN" dirty="0"/>
              <a:t>Figure : Where to use NoSQL? </a:t>
            </a:r>
            <a:endParaRPr lang="en-US" dirty="0"/>
          </a:p>
        </p:txBody>
      </p:sp>
    </p:spTree>
    <p:extLst>
      <p:ext uri="{BB962C8B-B14F-4D97-AF65-F5344CB8AC3E}">
        <p14:creationId xmlns:p14="http://schemas.microsoft.com/office/powerpoint/2010/main" val="175721138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7ED2AB-A61D-E7A8-4175-4A946391D083}"/>
            </a:ext>
          </a:extLst>
        </p:cNvPr>
        <p:cNvGrpSpPr/>
        <p:nvPr/>
      </p:nvGrpSpPr>
      <p:grpSpPr>
        <a:xfrm>
          <a:off x="0" y="0"/>
          <a:ext cx="0" cy="0"/>
          <a:chOff x="0" y="0"/>
          <a:chExt cx="0" cy="0"/>
        </a:xfrm>
      </p:grpSpPr>
      <p:pic>
        <p:nvPicPr>
          <p:cNvPr id="4" name="object 15">
            <a:extLst>
              <a:ext uri="{FF2B5EF4-FFF2-40B4-BE49-F238E27FC236}">
                <a16:creationId xmlns:a16="http://schemas.microsoft.com/office/drawing/2014/main" id="{9148692D-8E75-515C-F634-7167F64E6140}"/>
              </a:ext>
            </a:extLst>
          </p:cNvPr>
          <p:cNvPicPr/>
          <p:nvPr/>
        </p:nvPicPr>
        <p:blipFill>
          <a:blip r:embed="rId2" cstate="print"/>
          <a:stretch>
            <a:fillRect/>
          </a:stretch>
        </p:blipFill>
        <p:spPr>
          <a:xfrm>
            <a:off x="4572" y="81866"/>
            <a:ext cx="2324441" cy="652271"/>
          </a:xfrm>
          <a:prstGeom prst="rect">
            <a:avLst/>
          </a:prstGeom>
        </p:spPr>
      </p:pic>
      <p:grpSp>
        <p:nvGrpSpPr>
          <p:cNvPr id="5" name="Group 11">
            <a:extLst>
              <a:ext uri="{FF2B5EF4-FFF2-40B4-BE49-F238E27FC236}">
                <a16:creationId xmlns:a16="http://schemas.microsoft.com/office/drawing/2014/main" id="{A3E981E9-480A-6C34-3BB7-FD4AB1A1889F}"/>
              </a:ext>
            </a:extLst>
          </p:cNvPr>
          <p:cNvGrpSpPr>
            <a:grpSpLocks/>
          </p:cNvGrpSpPr>
          <p:nvPr/>
        </p:nvGrpSpPr>
        <p:grpSpPr bwMode="auto">
          <a:xfrm>
            <a:off x="6470725" y="99863"/>
            <a:ext cx="1183803" cy="787736"/>
            <a:chOff x="0" y="0"/>
            <a:chExt cx="1110192" cy="778933"/>
          </a:xfrm>
        </p:grpSpPr>
        <p:pic>
          <p:nvPicPr>
            <p:cNvPr id="6" name="Picture 2">
              <a:extLst>
                <a:ext uri="{FF2B5EF4-FFF2-40B4-BE49-F238E27FC236}">
                  <a16:creationId xmlns:a16="http://schemas.microsoft.com/office/drawing/2014/main" id="{A4F63D71-C98C-D6E5-8457-E7ED2578302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110192" cy="7789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3" descr="aja-uk_iso-9001_2015">
              <a:extLst>
                <a:ext uri="{FF2B5EF4-FFF2-40B4-BE49-F238E27FC236}">
                  <a16:creationId xmlns:a16="http://schemas.microsoft.com/office/drawing/2014/main" id="{D3B9160E-386B-97D9-AD17-7FE1B025B714}"/>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l="49130" t="2490"/>
            <a:stretch>
              <a:fillRect/>
            </a:stretch>
          </p:blipFill>
          <p:spPr bwMode="auto">
            <a:xfrm>
              <a:off x="95250" y="116417"/>
              <a:ext cx="360527" cy="499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029" name="Picture 1">
            <a:extLst>
              <a:ext uri="{FF2B5EF4-FFF2-40B4-BE49-F238E27FC236}">
                <a16:creationId xmlns:a16="http://schemas.microsoft.com/office/drawing/2014/main" id="{24CECFF6-C258-9240-0933-896866CC555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12020" y="127100"/>
            <a:ext cx="936104" cy="791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0" name="Picture 6" descr="CSE Data science logo-01">
            <a:extLst>
              <a:ext uri="{FF2B5EF4-FFF2-40B4-BE49-F238E27FC236}">
                <a16:creationId xmlns:a16="http://schemas.microsoft.com/office/drawing/2014/main" id="{EECA82D8-7BAE-CE79-31BB-91B563F5F506}"/>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812360" y="56804"/>
            <a:ext cx="792088" cy="792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0" name="object 16">
            <a:extLst>
              <a:ext uri="{FF2B5EF4-FFF2-40B4-BE49-F238E27FC236}">
                <a16:creationId xmlns:a16="http://schemas.microsoft.com/office/drawing/2014/main" id="{655D70D1-C9A3-FE62-9999-0841BD422090}"/>
              </a:ext>
            </a:extLst>
          </p:cNvPr>
          <p:cNvGrpSpPr/>
          <p:nvPr/>
        </p:nvGrpSpPr>
        <p:grpSpPr>
          <a:xfrm>
            <a:off x="0" y="6301834"/>
            <a:ext cx="9055735" cy="424180"/>
            <a:chOff x="82296" y="6440423"/>
            <a:chExt cx="9055735" cy="424180"/>
          </a:xfrm>
        </p:grpSpPr>
        <p:sp>
          <p:nvSpPr>
            <p:cNvPr id="11" name="object 17">
              <a:extLst>
                <a:ext uri="{FF2B5EF4-FFF2-40B4-BE49-F238E27FC236}">
                  <a16:creationId xmlns:a16="http://schemas.microsoft.com/office/drawing/2014/main" id="{A95770F2-896C-32E6-03C7-D296F9C5BC5A}"/>
                </a:ext>
              </a:extLst>
            </p:cNvPr>
            <p:cNvSpPr/>
            <p:nvPr/>
          </p:nvSpPr>
          <p:spPr>
            <a:xfrm>
              <a:off x="86868" y="6444995"/>
              <a:ext cx="9046845" cy="414655"/>
            </a:xfrm>
            <a:custGeom>
              <a:avLst/>
              <a:gdLst/>
              <a:ahLst/>
              <a:cxnLst/>
              <a:rect l="l" t="t" r="r" b="b"/>
              <a:pathLst>
                <a:path w="9046845" h="414654">
                  <a:moveTo>
                    <a:pt x="9046464" y="0"/>
                  </a:moveTo>
                  <a:lnTo>
                    <a:pt x="0" y="0"/>
                  </a:lnTo>
                  <a:lnTo>
                    <a:pt x="0" y="414527"/>
                  </a:lnTo>
                  <a:lnTo>
                    <a:pt x="9046464" y="414527"/>
                  </a:lnTo>
                  <a:lnTo>
                    <a:pt x="9046464" y="0"/>
                  </a:lnTo>
                  <a:close/>
                </a:path>
              </a:pathLst>
            </a:custGeom>
            <a:solidFill>
              <a:srgbClr val="001F5F"/>
            </a:solidFill>
          </p:spPr>
          <p:txBody>
            <a:bodyPr wrap="square" lIns="0" tIns="0" rIns="0" bIns="0" rtlCol="0"/>
            <a:lstStyle/>
            <a:p>
              <a:endParaRPr/>
            </a:p>
          </p:txBody>
        </p:sp>
        <p:sp>
          <p:nvSpPr>
            <p:cNvPr id="12" name="object 18">
              <a:extLst>
                <a:ext uri="{FF2B5EF4-FFF2-40B4-BE49-F238E27FC236}">
                  <a16:creationId xmlns:a16="http://schemas.microsoft.com/office/drawing/2014/main" id="{F1C175E6-6BA1-A5A1-E1E9-2CDB2952C706}"/>
                </a:ext>
              </a:extLst>
            </p:cNvPr>
            <p:cNvSpPr/>
            <p:nvPr/>
          </p:nvSpPr>
          <p:spPr>
            <a:xfrm>
              <a:off x="86868" y="6444995"/>
              <a:ext cx="9046845" cy="414655"/>
            </a:xfrm>
            <a:custGeom>
              <a:avLst/>
              <a:gdLst/>
              <a:ahLst/>
              <a:cxnLst/>
              <a:rect l="l" t="t" r="r" b="b"/>
              <a:pathLst>
                <a:path w="9046845" h="414654">
                  <a:moveTo>
                    <a:pt x="0" y="414527"/>
                  </a:moveTo>
                  <a:lnTo>
                    <a:pt x="9046464" y="414527"/>
                  </a:lnTo>
                  <a:lnTo>
                    <a:pt x="9046464" y="0"/>
                  </a:lnTo>
                  <a:lnTo>
                    <a:pt x="0" y="0"/>
                  </a:lnTo>
                  <a:lnTo>
                    <a:pt x="0" y="414527"/>
                  </a:lnTo>
                  <a:close/>
                </a:path>
              </a:pathLst>
            </a:custGeom>
            <a:ln w="9144">
              <a:solidFill>
                <a:srgbClr val="000000"/>
              </a:solidFill>
            </a:ln>
          </p:spPr>
          <p:txBody>
            <a:bodyPr wrap="square" lIns="0" tIns="0" rIns="0" bIns="0" rtlCol="0"/>
            <a:lstStyle/>
            <a:p>
              <a:endParaRPr/>
            </a:p>
          </p:txBody>
        </p:sp>
      </p:grpSp>
      <p:sp>
        <p:nvSpPr>
          <p:cNvPr id="13" name="object 19">
            <a:extLst>
              <a:ext uri="{FF2B5EF4-FFF2-40B4-BE49-F238E27FC236}">
                <a16:creationId xmlns:a16="http://schemas.microsoft.com/office/drawing/2014/main" id="{541FDB72-8B74-B291-0504-57F7BA538450}"/>
              </a:ext>
            </a:extLst>
          </p:cNvPr>
          <p:cNvSpPr txBox="1"/>
          <p:nvPr/>
        </p:nvSpPr>
        <p:spPr>
          <a:xfrm>
            <a:off x="2140946" y="6381328"/>
            <a:ext cx="4653915" cy="351378"/>
          </a:xfrm>
          <a:prstGeom prst="rect">
            <a:avLst/>
          </a:prstGeom>
        </p:spPr>
        <p:txBody>
          <a:bodyPr vert="horz" wrap="square" lIns="0" tIns="12700" rIns="0" bIns="0" rtlCol="0">
            <a:spAutoFit/>
          </a:bodyPr>
          <a:lstStyle/>
          <a:p>
            <a:pPr marL="12700" algn="ctr">
              <a:lnSpc>
                <a:spcPct val="100000"/>
              </a:lnSpc>
              <a:spcBef>
                <a:spcPts val="100"/>
              </a:spcBef>
            </a:pPr>
            <a:r>
              <a:rPr sz="2200" spc="-5" dirty="0">
                <a:solidFill>
                  <a:srgbClr val="FFFFFF"/>
                </a:solidFill>
                <a:latin typeface="Times New Roman"/>
                <a:cs typeface="Times New Roman"/>
              </a:rPr>
              <a:t>Department</a:t>
            </a:r>
            <a:r>
              <a:rPr sz="2200" spc="30" dirty="0">
                <a:solidFill>
                  <a:srgbClr val="FFFFFF"/>
                </a:solidFill>
                <a:latin typeface="Times New Roman"/>
                <a:cs typeface="Times New Roman"/>
              </a:rPr>
              <a:t> </a:t>
            </a:r>
            <a:r>
              <a:rPr sz="2200" spc="5" dirty="0">
                <a:solidFill>
                  <a:srgbClr val="FFFFFF"/>
                </a:solidFill>
                <a:latin typeface="Times New Roman"/>
                <a:cs typeface="Times New Roman"/>
              </a:rPr>
              <a:t>of</a:t>
            </a:r>
            <a:r>
              <a:rPr lang="en-US" sz="2200" spc="5" dirty="0">
                <a:solidFill>
                  <a:srgbClr val="FFFFFF"/>
                </a:solidFill>
                <a:latin typeface="Times New Roman"/>
                <a:cs typeface="Times New Roman"/>
              </a:rPr>
              <a:t> CSE- Data Science</a:t>
            </a:r>
            <a:endParaRPr sz="2200" dirty="0">
              <a:latin typeface="Times New Roman"/>
              <a:cs typeface="Times New Roman"/>
            </a:endParaRPr>
          </a:p>
        </p:txBody>
      </p:sp>
      <p:sp>
        <p:nvSpPr>
          <p:cNvPr id="8" name="Content Placeholder 7">
            <a:extLst>
              <a:ext uri="{FF2B5EF4-FFF2-40B4-BE49-F238E27FC236}">
                <a16:creationId xmlns:a16="http://schemas.microsoft.com/office/drawing/2014/main" id="{A0E87B2A-37F2-D1A6-59B6-5D9C7D799213}"/>
              </a:ext>
            </a:extLst>
          </p:cNvPr>
          <p:cNvSpPr>
            <a:spLocks noGrp="1"/>
          </p:cNvSpPr>
          <p:nvPr>
            <p:ph idx="1"/>
          </p:nvPr>
        </p:nvSpPr>
        <p:spPr>
          <a:xfrm>
            <a:off x="56038" y="764147"/>
            <a:ext cx="9031924" cy="5358787"/>
          </a:xfrm>
        </p:spPr>
        <p:txBody>
          <a:bodyPr>
            <a:normAutofit/>
          </a:bodyPr>
          <a:lstStyle/>
          <a:p>
            <a:pPr marL="0" indent="0" algn="just">
              <a:lnSpc>
                <a:spcPct val="150000"/>
              </a:lnSpc>
              <a:spcBef>
                <a:spcPts val="0"/>
              </a:spcBef>
              <a:buNone/>
            </a:pPr>
            <a:r>
              <a:rPr lang="en-US" sz="2000" b="1" dirty="0"/>
              <a:t>What is it? </a:t>
            </a:r>
          </a:p>
          <a:p>
            <a:pPr algn="just">
              <a:lnSpc>
                <a:spcPct val="150000"/>
              </a:lnSpc>
              <a:spcBef>
                <a:spcPts val="0"/>
              </a:spcBef>
              <a:buFont typeface="Wingdings" panose="05000000000000000000" pitchFamily="2" charset="2"/>
              <a:buChar char="§"/>
            </a:pPr>
            <a:r>
              <a:rPr lang="en-IN" sz="2000" dirty="0"/>
              <a:t>NoSQL stands for Not Only SQL. These are non-relational, open source, distributed databases. They are hugely popular today owing to their ability to scale out or scale horizontally and the adeptness at dealing with a rich variety of data: structured, semi-structured and unstructured data, </a:t>
            </a:r>
            <a:endParaRPr lang="en-US" sz="2000" dirty="0"/>
          </a:p>
        </p:txBody>
      </p:sp>
      <p:pic>
        <p:nvPicPr>
          <p:cNvPr id="9" name="Picture 8">
            <a:extLst>
              <a:ext uri="{FF2B5EF4-FFF2-40B4-BE49-F238E27FC236}">
                <a16:creationId xmlns:a16="http://schemas.microsoft.com/office/drawing/2014/main" id="{33487C67-FEE9-C0E7-43EF-9CD1BFCAC542}"/>
              </a:ext>
            </a:extLst>
          </p:cNvPr>
          <p:cNvPicPr>
            <a:picLocks noChangeAspect="1"/>
          </p:cNvPicPr>
          <p:nvPr/>
        </p:nvPicPr>
        <p:blipFill>
          <a:blip r:embed="rId7"/>
          <a:stretch>
            <a:fillRect/>
          </a:stretch>
        </p:blipFill>
        <p:spPr>
          <a:xfrm>
            <a:off x="1186224" y="3558953"/>
            <a:ext cx="5159888" cy="2111954"/>
          </a:xfrm>
          <a:prstGeom prst="rect">
            <a:avLst/>
          </a:prstGeom>
        </p:spPr>
      </p:pic>
      <p:sp>
        <p:nvSpPr>
          <p:cNvPr id="15" name="TextBox 14">
            <a:extLst>
              <a:ext uri="{FF2B5EF4-FFF2-40B4-BE49-F238E27FC236}">
                <a16:creationId xmlns:a16="http://schemas.microsoft.com/office/drawing/2014/main" id="{B45F6333-F2B7-F034-BFBD-653B86C656FE}"/>
              </a:ext>
            </a:extLst>
          </p:cNvPr>
          <p:cNvSpPr txBox="1"/>
          <p:nvPr/>
        </p:nvSpPr>
        <p:spPr>
          <a:xfrm>
            <a:off x="3352509" y="5713663"/>
            <a:ext cx="2654662" cy="369332"/>
          </a:xfrm>
          <a:prstGeom prst="rect">
            <a:avLst/>
          </a:prstGeom>
          <a:noFill/>
        </p:spPr>
        <p:txBody>
          <a:bodyPr wrap="square">
            <a:spAutoFit/>
          </a:bodyPr>
          <a:lstStyle/>
          <a:p>
            <a:r>
              <a:rPr lang="en-IN" dirty="0"/>
              <a:t>Figure: What is NoSQL? </a:t>
            </a:r>
            <a:endParaRPr lang="en-US" dirty="0"/>
          </a:p>
        </p:txBody>
      </p:sp>
    </p:spTree>
    <p:extLst>
      <p:ext uri="{BB962C8B-B14F-4D97-AF65-F5344CB8AC3E}">
        <p14:creationId xmlns:p14="http://schemas.microsoft.com/office/powerpoint/2010/main" val="145956154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1A1258-53AD-5AB3-4145-2F65942556F7}"/>
            </a:ext>
          </a:extLst>
        </p:cNvPr>
        <p:cNvGrpSpPr/>
        <p:nvPr/>
      </p:nvGrpSpPr>
      <p:grpSpPr>
        <a:xfrm>
          <a:off x="0" y="0"/>
          <a:ext cx="0" cy="0"/>
          <a:chOff x="0" y="0"/>
          <a:chExt cx="0" cy="0"/>
        </a:xfrm>
      </p:grpSpPr>
      <p:pic>
        <p:nvPicPr>
          <p:cNvPr id="4" name="object 15">
            <a:extLst>
              <a:ext uri="{FF2B5EF4-FFF2-40B4-BE49-F238E27FC236}">
                <a16:creationId xmlns:a16="http://schemas.microsoft.com/office/drawing/2014/main" id="{F6739AE9-1940-5E4D-692C-B2230482C2C6}"/>
              </a:ext>
            </a:extLst>
          </p:cNvPr>
          <p:cNvPicPr/>
          <p:nvPr/>
        </p:nvPicPr>
        <p:blipFill>
          <a:blip r:embed="rId2" cstate="print"/>
          <a:stretch>
            <a:fillRect/>
          </a:stretch>
        </p:blipFill>
        <p:spPr>
          <a:xfrm>
            <a:off x="4572" y="81866"/>
            <a:ext cx="2324441" cy="652271"/>
          </a:xfrm>
          <a:prstGeom prst="rect">
            <a:avLst/>
          </a:prstGeom>
        </p:spPr>
      </p:pic>
      <p:grpSp>
        <p:nvGrpSpPr>
          <p:cNvPr id="5" name="Group 11">
            <a:extLst>
              <a:ext uri="{FF2B5EF4-FFF2-40B4-BE49-F238E27FC236}">
                <a16:creationId xmlns:a16="http://schemas.microsoft.com/office/drawing/2014/main" id="{A15F5124-D086-9ECC-5417-201EBC2FB99A}"/>
              </a:ext>
            </a:extLst>
          </p:cNvPr>
          <p:cNvGrpSpPr>
            <a:grpSpLocks/>
          </p:cNvGrpSpPr>
          <p:nvPr/>
        </p:nvGrpSpPr>
        <p:grpSpPr bwMode="auto">
          <a:xfrm>
            <a:off x="6470725" y="99863"/>
            <a:ext cx="1183803" cy="787736"/>
            <a:chOff x="0" y="0"/>
            <a:chExt cx="1110192" cy="778933"/>
          </a:xfrm>
        </p:grpSpPr>
        <p:pic>
          <p:nvPicPr>
            <p:cNvPr id="6" name="Picture 2">
              <a:extLst>
                <a:ext uri="{FF2B5EF4-FFF2-40B4-BE49-F238E27FC236}">
                  <a16:creationId xmlns:a16="http://schemas.microsoft.com/office/drawing/2014/main" id="{9A0182AE-7ED5-D42C-73B0-B0AFEA6CBC1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110192" cy="7789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3" descr="aja-uk_iso-9001_2015">
              <a:extLst>
                <a:ext uri="{FF2B5EF4-FFF2-40B4-BE49-F238E27FC236}">
                  <a16:creationId xmlns:a16="http://schemas.microsoft.com/office/drawing/2014/main" id="{80E9BF52-810A-1B20-3CE2-FA075693217F}"/>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l="49130" t="2490"/>
            <a:stretch>
              <a:fillRect/>
            </a:stretch>
          </p:blipFill>
          <p:spPr bwMode="auto">
            <a:xfrm>
              <a:off x="95250" y="116417"/>
              <a:ext cx="360527" cy="499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029" name="Picture 1">
            <a:extLst>
              <a:ext uri="{FF2B5EF4-FFF2-40B4-BE49-F238E27FC236}">
                <a16:creationId xmlns:a16="http://schemas.microsoft.com/office/drawing/2014/main" id="{C6885DBB-B058-8B51-5B7A-BAD1DB984E8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12020" y="127100"/>
            <a:ext cx="936104" cy="791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0" name="Picture 6" descr="CSE Data science logo-01">
            <a:extLst>
              <a:ext uri="{FF2B5EF4-FFF2-40B4-BE49-F238E27FC236}">
                <a16:creationId xmlns:a16="http://schemas.microsoft.com/office/drawing/2014/main" id="{C7BB407E-E300-C9B8-9636-0C5DE8DDDB47}"/>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812360" y="56804"/>
            <a:ext cx="792088" cy="792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0" name="object 16">
            <a:extLst>
              <a:ext uri="{FF2B5EF4-FFF2-40B4-BE49-F238E27FC236}">
                <a16:creationId xmlns:a16="http://schemas.microsoft.com/office/drawing/2014/main" id="{70CE4A0A-C517-D85F-A0AF-2551E8ADBDF3}"/>
              </a:ext>
            </a:extLst>
          </p:cNvPr>
          <p:cNvGrpSpPr/>
          <p:nvPr/>
        </p:nvGrpSpPr>
        <p:grpSpPr>
          <a:xfrm>
            <a:off x="0" y="6301834"/>
            <a:ext cx="9055735" cy="424180"/>
            <a:chOff x="82296" y="6440423"/>
            <a:chExt cx="9055735" cy="424180"/>
          </a:xfrm>
        </p:grpSpPr>
        <p:sp>
          <p:nvSpPr>
            <p:cNvPr id="11" name="object 17">
              <a:extLst>
                <a:ext uri="{FF2B5EF4-FFF2-40B4-BE49-F238E27FC236}">
                  <a16:creationId xmlns:a16="http://schemas.microsoft.com/office/drawing/2014/main" id="{A26602EA-8BFB-CC83-B7AA-932EC6EEF5C6}"/>
                </a:ext>
              </a:extLst>
            </p:cNvPr>
            <p:cNvSpPr/>
            <p:nvPr/>
          </p:nvSpPr>
          <p:spPr>
            <a:xfrm>
              <a:off x="86868" y="6444995"/>
              <a:ext cx="9046845" cy="414655"/>
            </a:xfrm>
            <a:custGeom>
              <a:avLst/>
              <a:gdLst/>
              <a:ahLst/>
              <a:cxnLst/>
              <a:rect l="l" t="t" r="r" b="b"/>
              <a:pathLst>
                <a:path w="9046845" h="414654">
                  <a:moveTo>
                    <a:pt x="9046464" y="0"/>
                  </a:moveTo>
                  <a:lnTo>
                    <a:pt x="0" y="0"/>
                  </a:lnTo>
                  <a:lnTo>
                    <a:pt x="0" y="414527"/>
                  </a:lnTo>
                  <a:lnTo>
                    <a:pt x="9046464" y="414527"/>
                  </a:lnTo>
                  <a:lnTo>
                    <a:pt x="9046464" y="0"/>
                  </a:lnTo>
                  <a:close/>
                </a:path>
              </a:pathLst>
            </a:custGeom>
            <a:solidFill>
              <a:srgbClr val="001F5F"/>
            </a:solidFill>
          </p:spPr>
          <p:txBody>
            <a:bodyPr wrap="square" lIns="0" tIns="0" rIns="0" bIns="0" rtlCol="0"/>
            <a:lstStyle/>
            <a:p>
              <a:endParaRPr/>
            </a:p>
          </p:txBody>
        </p:sp>
        <p:sp>
          <p:nvSpPr>
            <p:cNvPr id="12" name="object 18">
              <a:extLst>
                <a:ext uri="{FF2B5EF4-FFF2-40B4-BE49-F238E27FC236}">
                  <a16:creationId xmlns:a16="http://schemas.microsoft.com/office/drawing/2014/main" id="{833EE209-0E59-1B41-383B-D9F7A2CA250E}"/>
                </a:ext>
              </a:extLst>
            </p:cNvPr>
            <p:cNvSpPr/>
            <p:nvPr/>
          </p:nvSpPr>
          <p:spPr>
            <a:xfrm>
              <a:off x="86868" y="6444995"/>
              <a:ext cx="9046845" cy="414655"/>
            </a:xfrm>
            <a:custGeom>
              <a:avLst/>
              <a:gdLst/>
              <a:ahLst/>
              <a:cxnLst/>
              <a:rect l="l" t="t" r="r" b="b"/>
              <a:pathLst>
                <a:path w="9046845" h="414654">
                  <a:moveTo>
                    <a:pt x="0" y="414527"/>
                  </a:moveTo>
                  <a:lnTo>
                    <a:pt x="9046464" y="414527"/>
                  </a:lnTo>
                  <a:lnTo>
                    <a:pt x="9046464" y="0"/>
                  </a:lnTo>
                  <a:lnTo>
                    <a:pt x="0" y="0"/>
                  </a:lnTo>
                  <a:lnTo>
                    <a:pt x="0" y="414527"/>
                  </a:lnTo>
                  <a:close/>
                </a:path>
              </a:pathLst>
            </a:custGeom>
            <a:ln w="9144">
              <a:solidFill>
                <a:srgbClr val="000000"/>
              </a:solidFill>
            </a:ln>
          </p:spPr>
          <p:txBody>
            <a:bodyPr wrap="square" lIns="0" tIns="0" rIns="0" bIns="0" rtlCol="0"/>
            <a:lstStyle/>
            <a:p>
              <a:endParaRPr/>
            </a:p>
          </p:txBody>
        </p:sp>
      </p:grpSp>
      <p:sp>
        <p:nvSpPr>
          <p:cNvPr id="13" name="object 19">
            <a:extLst>
              <a:ext uri="{FF2B5EF4-FFF2-40B4-BE49-F238E27FC236}">
                <a16:creationId xmlns:a16="http://schemas.microsoft.com/office/drawing/2014/main" id="{06A81482-D79F-76F9-5323-E02BED9BAF6E}"/>
              </a:ext>
            </a:extLst>
          </p:cNvPr>
          <p:cNvSpPr txBox="1"/>
          <p:nvPr/>
        </p:nvSpPr>
        <p:spPr>
          <a:xfrm>
            <a:off x="2140946" y="6381328"/>
            <a:ext cx="4653915" cy="351378"/>
          </a:xfrm>
          <a:prstGeom prst="rect">
            <a:avLst/>
          </a:prstGeom>
        </p:spPr>
        <p:txBody>
          <a:bodyPr vert="horz" wrap="square" lIns="0" tIns="12700" rIns="0" bIns="0" rtlCol="0">
            <a:spAutoFit/>
          </a:bodyPr>
          <a:lstStyle/>
          <a:p>
            <a:pPr marL="12700" algn="ctr">
              <a:lnSpc>
                <a:spcPct val="100000"/>
              </a:lnSpc>
              <a:spcBef>
                <a:spcPts val="100"/>
              </a:spcBef>
            </a:pPr>
            <a:r>
              <a:rPr sz="2200" spc="-5" dirty="0">
                <a:solidFill>
                  <a:srgbClr val="FFFFFF"/>
                </a:solidFill>
                <a:latin typeface="Times New Roman"/>
                <a:cs typeface="Times New Roman"/>
              </a:rPr>
              <a:t>Department</a:t>
            </a:r>
            <a:r>
              <a:rPr sz="2200" spc="30" dirty="0">
                <a:solidFill>
                  <a:srgbClr val="FFFFFF"/>
                </a:solidFill>
                <a:latin typeface="Times New Roman"/>
                <a:cs typeface="Times New Roman"/>
              </a:rPr>
              <a:t> </a:t>
            </a:r>
            <a:r>
              <a:rPr sz="2200" spc="5" dirty="0">
                <a:solidFill>
                  <a:srgbClr val="FFFFFF"/>
                </a:solidFill>
                <a:latin typeface="Times New Roman"/>
                <a:cs typeface="Times New Roman"/>
              </a:rPr>
              <a:t>of</a:t>
            </a:r>
            <a:r>
              <a:rPr lang="en-US" sz="2200" spc="5" dirty="0">
                <a:solidFill>
                  <a:srgbClr val="FFFFFF"/>
                </a:solidFill>
                <a:latin typeface="Times New Roman"/>
                <a:cs typeface="Times New Roman"/>
              </a:rPr>
              <a:t> CSE- Data Science</a:t>
            </a:r>
            <a:endParaRPr sz="2200" dirty="0">
              <a:latin typeface="Times New Roman"/>
              <a:cs typeface="Times New Roman"/>
            </a:endParaRPr>
          </a:p>
        </p:txBody>
      </p:sp>
      <p:sp>
        <p:nvSpPr>
          <p:cNvPr id="8" name="Content Placeholder 7">
            <a:extLst>
              <a:ext uri="{FF2B5EF4-FFF2-40B4-BE49-F238E27FC236}">
                <a16:creationId xmlns:a16="http://schemas.microsoft.com/office/drawing/2014/main" id="{0A1FE7BA-0612-8719-FFBD-D82C7CBCFA15}"/>
              </a:ext>
            </a:extLst>
          </p:cNvPr>
          <p:cNvSpPr>
            <a:spLocks noGrp="1"/>
          </p:cNvSpPr>
          <p:nvPr>
            <p:ph idx="1"/>
          </p:nvPr>
        </p:nvSpPr>
        <p:spPr>
          <a:xfrm>
            <a:off x="117998" y="878902"/>
            <a:ext cx="9031924" cy="5358787"/>
          </a:xfrm>
        </p:spPr>
        <p:txBody>
          <a:bodyPr>
            <a:noAutofit/>
          </a:bodyPr>
          <a:lstStyle/>
          <a:p>
            <a:pPr marL="457200" indent="-457200" algn="just">
              <a:lnSpc>
                <a:spcPts val="3000"/>
              </a:lnSpc>
              <a:spcBef>
                <a:spcPts val="0"/>
              </a:spcBef>
              <a:buAutoNum type="arabicPeriod"/>
            </a:pPr>
            <a:r>
              <a:rPr lang="en-IN" sz="2000" b="1" dirty="0"/>
              <a:t>Are non-relational: </a:t>
            </a:r>
            <a:r>
              <a:rPr lang="en-IN" sz="2000" dirty="0"/>
              <a:t>They do not adhere to relational data model, In fact, they are either key-value pairs or document-oriented or column-oriented or graph-based databases. </a:t>
            </a:r>
          </a:p>
          <a:p>
            <a:pPr marL="457200" indent="-457200" algn="just">
              <a:lnSpc>
                <a:spcPts val="3000"/>
              </a:lnSpc>
              <a:spcBef>
                <a:spcPts val="0"/>
              </a:spcBef>
              <a:buAutoNum type="arabicPeriod"/>
            </a:pPr>
            <a:r>
              <a:rPr lang="en-IN" sz="2000" b="1" dirty="0"/>
              <a:t>Are distributed: </a:t>
            </a:r>
            <a:r>
              <a:rPr lang="en-IN" sz="2000" dirty="0"/>
              <a:t>They are distributed meaning the data is distributed across several nodes in a cluster constituted of low-cost commodity hardware. </a:t>
            </a:r>
          </a:p>
          <a:p>
            <a:pPr marL="457200" indent="-457200" algn="just">
              <a:lnSpc>
                <a:spcPts val="3000"/>
              </a:lnSpc>
              <a:spcBef>
                <a:spcPts val="0"/>
              </a:spcBef>
              <a:buAutoNum type="arabicPeriod"/>
            </a:pPr>
            <a:r>
              <a:rPr lang="en-IN" sz="2000" b="1" dirty="0"/>
              <a:t>Offer no support for ACID properties (Atomicity, Consistency, Isolation, and Durability)</a:t>
            </a:r>
            <a:r>
              <a:rPr lang="en-IN" sz="2000" dirty="0"/>
              <a:t>: They do not offer support for ACID properties of transactions. On the contrary, they have adherence to Brewer’s CAP (Consistency, Availability, and Partition tolerance) theorem and are often seen compromising on consistency in </a:t>
            </a:r>
            <a:r>
              <a:rPr lang="en-IN" sz="2000" dirty="0" err="1"/>
              <a:t>favor</a:t>
            </a:r>
            <a:r>
              <a:rPr lang="en-IN" sz="2000" dirty="0"/>
              <a:t> of availability and partition tolerance.</a:t>
            </a:r>
          </a:p>
          <a:p>
            <a:pPr marL="457200" indent="-457200" algn="just">
              <a:lnSpc>
                <a:spcPts val="3000"/>
              </a:lnSpc>
              <a:spcBef>
                <a:spcPts val="0"/>
              </a:spcBef>
              <a:buAutoNum type="arabicPeriod"/>
            </a:pPr>
            <a:r>
              <a:rPr lang="en-IN" sz="2000" b="1" dirty="0"/>
              <a:t>Provide no fixed table schema</a:t>
            </a:r>
            <a:r>
              <a:rPr lang="en-IN" sz="2000" dirty="0"/>
              <a:t>: NoSQL databases are becoming increasing popular owing to their support for flexibility to the schema. They do not mandate for the </a:t>
            </a:r>
            <a:r>
              <a:rPr lang="en-IN" sz="2000" dirty="0" err="1"/>
              <a:t>daa</a:t>
            </a:r>
            <a:r>
              <a:rPr lang="en-IN" sz="2000" dirty="0"/>
              <a:t> to strictly adhere to any schema structure at the time of storage. </a:t>
            </a:r>
            <a:endParaRPr lang="en-US" sz="2000" dirty="0"/>
          </a:p>
        </p:txBody>
      </p:sp>
    </p:spTree>
    <p:extLst>
      <p:ext uri="{BB962C8B-B14F-4D97-AF65-F5344CB8AC3E}">
        <p14:creationId xmlns:p14="http://schemas.microsoft.com/office/powerpoint/2010/main" val="59660631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92C3F5-9C39-3647-E14E-8AEF10259C9E}"/>
            </a:ext>
          </a:extLst>
        </p:cNvPr>
        <p:cNvGrpSpPr/>
        <p:nvPr/>
      </p:nvGrpSpPr>
      <p:grpSpPr>
        <a:xfrm>
          <a:off x="0" y="0"/>
          <a:ext cx="0" cy="0"/>
          <a:chOff x="0" y="0"/>
          <a:chExt cx="0" cy="0"/>
        </a:xfrm>
      </p:grpSpPr>
      <p:pic>
        <p:nvPicPr>
          <p:cNvPr id="4" name="object 15">
            <a:extLst>
              <a:ext uri="{FF2B5EF4-FFF2-40B4-BE49-F238E27FC236}">
                <a16:creationId xmlns:a16="http://schemas.microsoft.com/office/drawing/2014/main" id="{5B98818B-FD0D-C112-E2DD-6AEA7413A2D8}"/>
              </a:ext>
            </a:extLst>
          </p:cNvPr>
          <p:cNvPicPr/>
          <p:nvPr/>
        </p:nvPicPr>
        <p:blipFill>
          <a:blip r:embed="rId2" cstate="print"/>
          <a:stretch>
            <a:fillRect/>
          </a:stretch>
        </p:blipFill>
        <p:spPr>
          <a:xfrm>
            <a:off x="4572" y="81866"/>
            <a:ext cx="2324441" cy="652271"/>
          </a:xfrm>
          <a:prstGeom prst="rect">
            <a:avLst/>
          </a:prstGeom>
        </p:spPr>
      </p:pic>
      <p:grpSp>
        <p:nvGrpSpPr>
          <p:cNvPr id="5" name="Group 11">
            <a:extLst>
              <a:ext uri="{FF2B5EF4-FFF2-40B4-BE49-F238E27FC236}">
                <a16:creationId xmlns:a16="http://schemas.microsoft.com/office/drawing/2014/main" id="{71DAB5A5-D724-EF83-1406-5D3D0F0AD48B}"/>
              </a:ext>
            </a:extLst>
          </p:cNvPr>
          <p:cNvGrpSpPr>
            <a:grpSpLocks/>
          </p:cNvGrpSpPr>
          <p:nvPr/>
        </p:nvGrpSpPr>
        <p:grpSpPr bwMode="auto">
          <a:xfrm>
            <a:off x="6470725" y="99863"/>
            <a:ext cx="1183803" cy="787736"/>
            <a:chOff x="0" y="0"/>
            <a:chExt cx="1110192" cy="778933"/>
          </a:xfrm>
        </p:grpSpPr>
        <p:pic>
          <p:nvPicPr>
            <p:cNvPr id="6" name="Picture 2">
              <a:extLst>
                <a:ext uri="{FF2B5EF4-FFF2-40B4-BE49-F238E27FC236}">
                  <a16:creationId xmlns:a16="http://schemas.microsoft.com/office/drawing/2014/main" id="{DF055AF4-F414-4555-E8F0-457350A7E46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110192" cy="7789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3" descr="aja-uk_iso-9001_2015">
              <a:extLst>
                <a:ext uri="{FF2B5EF4-FFF2-40B4-BE49-F238E27FC236}">
                  <a16:creationId xmlns:a16="http://schemas.microsoft.com/office/drawing/2014/main" id="{1C777360-00CB-8A0D-BC91-8A4EF22715C7}"/>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l="49130" t="2490"/>
            <a:stretch>
              <a:fillRect/>
            </a:stretch>
          </p:blipFill>
          <p:spPr bwMode="auto">
            <a:xfrm>
              <a:off x="95250" y="116417"/>
              <a:ext cx="360527" cy="499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029" name="Picture 1">
            <a:extLst>
              <a:ext uri="{FF2B5EF4-FFF2-40B4-BE49-F238E27FC236}">
                <a16:creationId xmlns:a16="http://schemas.microsoft.com/office/drawing/2014/main" id="{9FF53724-6A0C-9B1A-B6C8-291FBE78BDA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12020" y="127100"/>
            <a:ext cx="936104" cy="791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0" name="Picture 6" descr="CSE Data science logo-01">
            <a:extLst>
              <a:ext uri="{FF2B5EF4-FFF2-40B4-BE49-F238E27FC236}">
                <a16:creationId xmlns:a16="http://schemas.microsoft.com/office/drawing/2014/main" id="{F602E4ED-BEC5-A13D-CDB5-DFE9E3F63045}"/>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812360" y="56804"/>
            <a:ext cx="792088" cy="792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0" name="object 16">
            <a:extLst>
              <a:ext uri="{FF2B5EF4-FFF2-40B4-BE49-F238E27FC236}">
                <a16:creationId xmlns:a16="http://schemas.microsoft.com/office/drawing/2014/main" id="{5B8BD10F-E245-A2C3-B4A2-9B7C317CEF70}"/>
              </a:ext>
            </a:extLst>
          </p:cNvPr>
          <p:cNvGrpSpPr/>
          <p:nvPr/>
        </p:nvGrpSpPr>
        <p:grpSpPr>
          <a:xfrm>
            <a:off x="0" y="6301834"/>
            <a:ext cx="9055735" cy="424180"/>
            <a:chOff x="82296" y="6440423"/>
            <a:chExt cx="9055735" cy="424180"/>
          </a:xfrm>
        </p:grpSpPr>
        <p:sp>
          <p:nvSpPr>
            <p:cNvPr id="11" name="object 17">
              <a:extLst>
                <a:ext uri="{FF2B5EF4-FFF2-40B4-BE49-F238E27FC236}">
                  <a16:creationId xmlns:a16="http://schemas.microsoft.com/office/drawing/2014/main" id="{11EC2960-1C04-B447-DE2B-FC91372826B6}"/>
                </a:ext>
              </a:extLst>
            </p:cNvPr>
            <p:cNvSpPr/>
            <p:nvPr/>
          </p:nvSpPr>
          <p:spPr>
            <a:xfrm>
              <a:off x="86868" y="6444995"/>
              <a:ext cx="9046845" cy="414655"/>
            </a:xfrm>
            <a:custGeom>
              <a:avLst/>
              <a:gdLst/>
              <a:ahLst/>
              <a:cxnLst/>
              <a:rect l="l" t="t" r="r" b="b"/>
              <a:pathLst>
                <a:path w="9046845" h="414654">
                  <a:moveTo>
                    <a:pt x="9046464" y="0"/>
                  </a:moveTo>
                  <a:lnTo>
                    <a:pt x="0" y="0"/>
                  </a:lnTo>
                  <a:lnTo>
                    <a:pt x="0" y="414527"/>
                  </a:lnTo>
                  <a:lnTo>
                    <a:pt x="9046464" y="414527"/>
                  </a:lnTo>
                  <a:lnTo>
                    <a:pt x="9046464" y="0"/>
                  </a:lnTo>
                  <a:close/>
                </a:path>
              </a:pathLst>
            </a:custGeom>
            <a:solidFill>
              <a:srgbClr val="001F5F"/>
            </a:solidFill>
          </p:spPr>
          <p:txBody>
            <a:bodyPr wrap="square" lIns="0" tIns="0" rIns="0" bIns="0" rtlCol="0"/>
            <a:lstStyle/>
            <a:p>
              <a:endParaRPr/>
            </a:p>
          </p:txBody>
        </p:sp>
        <p:sp>
          <p:nvSpPr>
            <p:cNvPr id="12" name="object 18">
              <a:extLst>
                <a:ext uri="{FF2B5EF4-FFF2-40B4-BE49-F238E27FC236}">
                  <a16:creationId xmlns:a16="http://schemas.microsoft.com/office/drawing/2014/main" id="{02104752-E795-7ACC-BE66-20C95F14DE0D}"/>
                </a:ext>
              </a:extLst>
            </p:cNvPr>
            <p:cNvSpPr/>
            <p:nvPr/>
          </p:nvSpPr>
          <p:spPr>
            <a:xfrm>
              <a:off x="86868" y="6444995"/>
              <a:ext cx="9046845" cy="414655"/>
            </a:xfrm>
            <a:custGeom>
              <a:avLst/>
              <a:gdLst/>
              <a:ahLst/>
              <a:cxnLst/>
              <a:rect l="l" t="t" r="r" b="b"/>
              <a:pathLst>
                <a:path w="9046845" h="414654">
                  <a:moveTo>
                    <a:pt x="0" y="414527"/>
                  </a:moveTo>
                  <a:lnTo>
                    <a:pt x="9046464" y="414527"/>
                  </a:lnTo>
                  <a:lnTo>
                    <a:pt x="9046464" y="0"/>
                  </a:lnTo>
                  <a:lnTo>
                    <a:pt x="0" y="0"/>
                  </a:lnTo>
                  <a:lnTo>
                    <a:pt x="0" y="414527"/>
                  </a:lnTo>
                  <a:close/>
                </a:path>
              </a:pathLst>
            </a:custGeom>
            <a:ln w="9144">
              <a:solidFill>
                <a:srgbClr val="000000"/>
              </a:solidFill>
            </a:ln>
          </p:spPr>
          <p:txBody>
            <a:bodyPr wrap="square" lIns="0" tIns="0" rIns="0" bIns="0" rtlCol="0"/>
            <a:lstStyle/>
            <a:p>
              <a:endParaRPr/>
            </a:p>
          </p:txBody>
        </p:sp>
      </p:grpSp>
      <p:sp>
        <p:nvSpPr>
          <p:cNvPr id="13" name="object 19">
            <a:extLst>
              <a:ext uri="{FF2B5EF4-FFF2-40B4-BE49-F238E27FC236}">
                <a16:creationId xmlns:a16="http://schemas.microsoft.com/office/drawing/2014/main" id="{BBA7178B-F747-7E84-3191-4B958DE0F7C8}"/>
              </a:ext>
            </a:extLst>
          </p:cNvPr>
          <p:cNvSpPr txBox="1"/>
          <p:nvPr/>
        </p:nvSpPr>
        <p:spPr>
          <a:xfrm>
            <a:off x="2140946" y="6381328"/>
            <a:ext cx="4653915" cy="351378"/>
          </a:xfrm>
          <a:prstGeom prst="rect">
            <a:avLst/>
          </a:prstGeom>
        </p:spPr>
        <p:txBody>
          <a:bodyPr vert="horz" wrap="square" lIns="0" tIns="12700" rIns="0" bIns="0" rtlCol="0">
            <a:spAutoFit/>
          </a:bodyPr>
          <a:lstStyle/>
          <a:p>
            <a:pPr marL="12700" algn="ctr">
              <a:lnSpc>
                <a:spcPct val="100000"/>
              </a:lnSpc>
              <a:spcBef>
                <a:spcPts val="100"/>
              </a:spcBef>
            </a:pPr>
            <a:r>
              <a:rPr sz="2200" spc="-5" dirty="0">
                <a:solidFill>
                  <a:srgbClr val="FFFFFF"/>
                </a:solidFill>
                <a:latin typeface="Times New Roman"/>
                <a:cs typeface="Times New Roman"/>
              </a:rPr>
              <a:t>Department</a:t>
            </a:r>
            <a:r>
              <a:rPr sz="2200" spc="30" dirty="0">
                <a:solidFill>
                  <a:srgbClr val="FFFFFF"/>
                </a:solidFill>
                <a:latin typeface="Times New Roman"/>
                <a:cs typeface="Times New Roman"/>
              </a:rPr>
              <a:t> </a:t>
            </a:r>
            <a:r>
              <a:rPr sz="2200" spc="5" dirty="0">
                <a:solidFill>
                  <a:srgbClr val="FFFFFF"/>
                </a:solidFill>
                <a:latin typeface="Times New Roman"/>
                <a:cs typeface="Times New Roman"/>
              </a:rPr>
              <a:t>of</a:t>
            </a:r>
            <a:r>
              <a:rPr lang="en-US" sz="2200" spc="5" dirty="0">
                <a:solidFill>
                  <a:srgbClr val="FFFFFF"/>
                </a:solidFill>
                <a:latin typeface="Times New Roman"/>
                <a:cs typeface="Times New Roman"/>
              </a:rPr>
              <a:t> CSE- Data Science</a:t>
            </a:r>
            <a:endParaRPr sz="2200" dirty="0">
              <a:latin typeface="Times New Roman"/>
              <a:cs typeface="Times New Roman"/>
            </a:endParaRPr>
          </a:p>
        </p:txBody>
      </p:sp>
      <p:sp>
        <p:nvSpPr>
          <p:cNvPr id="8" name="Content Placeholder 7">
            <a:extLst>
              <a:ext uri="{FF2B5EF4-FFF2-40B4-BE49-F238E27FC236}">
                <a16:creationId xmlns:a16="http://schemas.microsoft.com/office/drawing/2014/main" id="{077D3D1B-10A7-1E3C-4B12-0C937169C8BF}"/>
              </a:ext>
            </a:extLst>
          </p:cNvPr>
          <p:cNvSpPr>
            <a:spLocks noGrp="1"/>
          </p:cNvSpPr>
          <p:nvPr>
            <p:ph idx="1"/>
          </p:nvPr>
        </p:nvSpPr>
        <p:spPr>
          <a:xfrm>
            <a:off x="56038" y="853634"/>
            <a:ext cx="9031924" cy="5358787"/>
          </a:xfrm>
        </p:spPr>
        <p:txBody>
          <a:bodyPr>
            <a:normAutofit/>
          </a:bodyPr>
          <a:lstStyle/>
          <a:p>
            <a:pPr marL="0" indent="0" algn="just">
              <a:lnSpc>
                <a:spcPct val="150000"/>
              </a:lnSpc>
              <a:spcBef>
                <a:spcPts val="0"/>
              </a:spcBef>
              <a:buNone/>
            </a:pPr>
            <a:r>
              <a:rPr lang="en-US" sz="2000" b="1" dirty="0"/>
              <a:t>Types of NoSQL Databases </a:t>
            </a:r>
          </a:p>
          <a:p>
            <a:pPr marL="228600" indent="-228600" algn="just">
              <a:lnSpc>
                <a:spcPct val="150000"/>
              </a:lnSpc>
              <a:spcBef>
                <a:spcPts val="0"/>
              </a:spcBef>
              <a:buAutoNum type="arabicPeriod"/>
            </a:pPr>
            <a:r>
              <a:rPr lang="en-IN" sz="2000" dirty="0"/>
              <a:t>Key-value </a:t>
            </a:r>
          </a:p>
          <a:p>
            <a:pPr marL="228600" indent="-228600" algn="just">
              <a:lnSpc>
                <a:spcPct val="150000"/>
              </a:lnSpc>
              <a:spcBef>
                <a:spcPts val="0"/>
              </a:spcBef>
              <a:buAutoNum type="arabicPeriod"/>
            </a:pPr>
            <a:r>
              <a:rPr lang="en-IN" sz="2000" dirty="0"/>
              <a:t>Schema-less. </a:t>
            </a:r>
          </a:p>
          <a:p>
            <a:pPr marL="0" indent="0" algn="just">
              <a:lnSpc>
                <a:spcPct val="150000"/>
              </a:lnSpc>
              <a:spcBef>
                <a:spcPts val="0"/>
              </a:spcBef>
              <a:buNone/>
            </a:pPr>
            <a:r>
              <a:rPr lang="en-IN" sz="2000" b="1" dirty="0"/>
              <a:t>Key-value</a:t>
            </a:r>
          </a:p>
          <a:p>
            <a:pPr algn="just">
              <a:lnSpc>
                <a:spcPct val="150000"/>
              </a:lnSpc>
              <a:spcBef>
                <a:spcPts val="0"/>
              </a:spcBef>
              <a:buFont typeface="Wingdings" panose="05000000000000000000" pitchFamily="2" charset="2"/>
              <a:buChar char="§"/>
            </a:pPr>
            <a:r>
              <a:rPr lang="en-IN" sz="2000" dirty="0"/>
              <a:t>It maintains a big hash table of keys and values. </a:t>
            </a:r>
          </a:p>
          <a:p>
            <a:pPr algn="just">
              <a:lnSpc>
                <a:spcPct val="150000"/>
              </a:lnSpc>
              <a:spcBef>
                <a:spcPts val="0"/>
              </a:spcBef>
              <a:buFont typeface="Wingdings" panose="05000000000000000000" pitchFamily="2" charset="2"/>
              <a:buChar char="§"/>
            </a:pPr>
            <a:r>
              <a:rPr lang="en-IN" sz="2000" dirty="0"/>
              <a:t>For example, Dynamo, Redis, </a:t>
            </a:r>
            <a:r>
              <a:rPr lang="en-IN" sz="2000" dirty="0" err="1"/>
              <a:t>Riak</a:t>
            </a:r>
            <a:r>
              <a:rPr lang="en-IN" sz="2000" dirty="0"/>
              <a:t>, etc. Sample Key-Value Pair in Key-Value Database </a:t>
            </a:r>
            <a:endParaRPr lang="en-US" sz="2000" b="1" dirty="0"/>
          </a:p>
        </p:txBody>
      </p:sp>
      <p:pic>
        <p:nvPicPr>
          <p:cNvPr id="9" name="Picture 8">
            <a:extLst>
              <a:ext uri="{FF2B5EF4-FFF2-40B4-BE49-F238E27FC236}">
                <a16:creationId xmlns:a16="http://schemas.microsoft.com/office/drawing/2014/main" id="{451A31E3-D76B-F5B3-F1ED-54184B96426F}"/>
              </a:ext>
            </a:extLst>
          </p:cNvPr>
          <p:cNvPicPr>
            <a:picLocks noChangeAspect="1"/>
          </p:cNvPicPr>
          <p:nvPr/>
        </p:nvPicPr>
        <p:blipFill>
          <a:blip r:embed="rId7"/>
          <a:stretch>
            <a:fillRect/>
          </a:stretch>
        </p:blipFill>
        <p:spPr>
          <a:xfrm>
            <a:off x="2562903" y="4077072"/>
            <a:ext cx="2375522" cy="1152128"/>
          </a:xfrm>
          <a:prstGeom prst="rect">
            <a:avLst/>
          </a:prstGeom>
        </p:spPr>
      </p:pic>
    </p:spTree>
    <p:extLst>
      <p:ext uri="{BB962C8B-B14F-4D97-AF65-F5344CB8AC3E}">
        <p14:creationId xmlns:p14="http://schemas.microsoft.com/office/powerpoint/2010/main" val="19339019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9A1EA8-F23E-FD61-C836-E3FEED997E75}"/>
            </a:ext>
          </a:extLst>
        </p:cNvPr>
        <p:cNvGrpSpPr/>
        <p:nvPr/>
      </p:nvGrpSpPr>
      <p:grpSpPr>
        <a:xfrm>
          <a:off x="0" y="0"/>
          <a:ext cx="0" cy="0"/>
          <a:chOff x="0" y="0"/>
          <a:chExt cx="0" cy="0"/>
        </a:xfrm>
      </p:grpSpPr>
      <p:pic>
        <p:nvPicPr>
          <p:cNvPr id="4" name="object 15">
            <a:extLst>
              <a:ext uri="{FF2B5EF4-FFF2-40B4-BE49-F238E27FC236}">
                <a16:creationId xmlns:a16="http://schemas.microsoft.com/office/drawing/2014/main" id="{9454E9F3-CB26-52B0-10CE-F2BB64E41D68}"/>
              </a:ext>
            </a:extLst>
          </p:cNvPr>
          <p:cNvPicPr/>
          <p:nvPr/>
        </p:nvPicPr>
        <p:blipFill>
          <a:blip r:embed="rId2" cstate="print"/>
          <a:stretch>
            <a:fillRect/>
          </a:stretch>
        </p:blipFill>
        <p:spPr>
          <a:xfrm>
            <a:off x="4572" y="81866"/>
            <a:ext cx="2324441" cy="652271"/>
          </a:xfrm>
          <a:prstGeom prst="rect">
            <a:avLst/>
          </a:prstGeom>
        </p:spPr>
      </p:pic>
      <p:grpSp>
        <p:nvGrpSpPr>
          <p:cNvPr id="5" name="Group 11">
            <a:extLst>
              <a:ext uri="{FF2B5EF4-FFF2-40B4-BE49-F238E27FC236}">
                <a16:creationId xmlns:a16="http://schemas.microsoft.com/office/drawing/2014/main" id="{0D00C75D-B544-64A1-DF14-420ED54EEBF6}"/>
              </a:ext>
            </a:extLst>
          </p:cNvPr>
          <p:cNvGrpSpPr>
            <a:grpSpLocks/>
          </p:cNvGrpSpPr>
          <p:nvPr/>
        </p:nvGrpSpPr>
        <p:grpSpPr bwMode="auto">
          <a:xfrm>
            <a:off x="6470725" y="99863"/>
            <a:ext cx="1183803" cy="787736"/>
            <a:chOff x="0" y="0"/>
            <a:chExt cx="1110192" cy="778933"/>
          </a:xfrm>
        </p:grpSpPr>
        <p:pic>
          <p:nvPicPr>
            <p:cNvPr id="6" name="Picture 2">
              <a:extLst>
                <a:ext uri="{FF2B5EF4-FFF2-40B4-BE49-F238E27FC236}">
                  <a16:creationId xmlns:a16="http://schemas.microsoft.com/office/drawing/2014/main" id="{35B12A0C-A72B-9545-DC44-4A1EBFC9298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110192" cy="7789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3" descr="aja-uk_iso-9001_2015">
              <a:extLst>
                <a:ext uri="{FF2B5EF4-FFF2-40B4-BE49-F238E27FC236}">
                  <a16:creationId xmlns:a16="http://schemas.microsoft.com/office/drawing/2014/main" id="{24343DA7-C722-081D-C866-455A11F7FE1C}"/>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l="49130" t="2490"/>
            <a:stretch>
              <a:fillRect/>
            </a:stretch>
          </p:blipFill>
          <p:spPr bwMode="auto">
            <a:xfrm>
              <a:off x="95250" y="116417"/>
              <a:ext cx="360527" cy="499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029" name="Picture 1">
            <a:extLst>
              <a:ext uri="{FF2B5EF4-FFF2-40B4-BE49-F238E27FC236}">
                <a16:creationId xmlns:a16="http://schemas.microsoft.com/office/drawing/2014/main" id="{09FAA07A-CBC6-7054-22D4-BBDC4DEC0BE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12020" y="127100"/>
            <a:ext cx="936104" cy="791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0" name="Picture 6" descr="CSE Data science logo-01">
            <a:extLst>
              <a:ext uri="{FF2B5EF4-FFF2-40B4-BE49-F238E27FC236}">
                <a16:creationId xmlns:a16="http://schemas.microsoft.com/office/drawing/2014/main" id="{2C0ABCE4-4044-FE8C-7C7E-237E7BF9005F}"/>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812360" y="56804"/>
            <a:ext cx="792088" cy="792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0" name="object 16">
            <a:extLst>
              <a:ext uri="{FF2B5EF4-FFF2-40B4-BE49-F238E27FC236}">
                <a16:creationId xmlns:a16="http://schemas.microsoft.com/office/drawing/2014/main" id="{9394BDD3-7F76-F0E5-BD4B-0AE7C8F385B1}"/>
              </a:ext>
            </a:extLst>
          </p:cNvPr>
          <p:cNvGrpSpPr/>
          <p:nvPr/>
        </p:nvGrpSpPr>
        <p:grpSpPr>
          <a:xfrm>
            <a:off x="0" y="6301834"/>
            <a:ext cx="9055735" cy="424180"/>
            <a:chOff x="82296" y="6440423"/>
            <a:chExt cx="9055735" cy="424180"/>
          </a:xfrm>
        </p:grpSpPr>
        <p:sp>
          <p:nvSpPr>
            <p:cNvPr id="11" name="object 17">
              <a:extLst>
                <a:ext uri="{FF2B5EF4-FFF2-40B4-BE49-F238E27FC236}">
                  <a16:creationId xmlns:a16="http://schemas.microsoft.com/office/drawing/2014/main" id="{22375C04-18D5-CEED-E04F-DDD0B187972F}"/>
                </a:ext>
              </a:extLst>
            </p:cNvPr>
            <p:cNvSpPr/>
            <p:nvPr/>
          </p:nvSpPr>
          <p:spPr>
            <a:xfrm>
              <a:off x="86868" y="6444995"/>
              <a:ext cx="9046845" cy="414655"/>
            </a:xfrm>
            <a:custGeom>
              <a:avLst/>
              <a:gdLst/>
              <a:ahLst/>
              <a:cxnLst/>
              <a:rect l="l" t="t" r="r" b="b"/>
              <a:pathLst>
                <a:path w="9046845" h="414654">
                  <a:moveTo>
                    <a:pt x="9046464" y="0"/>
                  </a:moveTo>
                  <a:lnTo>
                    <a:pt x="0" y="0"/>
                  </a:lnTo>
                  <a:lnTo>
                    <a:pt x="0" y="414527"/>
                  </a:lnTo>
                  <a:lnTo>
                    <a:pt x="9046464" y="414527"/>
                  </a:lnTo>
                  <a:lnTo>
                    <a:pt x="9046464" y="0"/>
                  </a:lnTo>
                  <a:close/>
                </a:path>
              </a:pathLst>
            </a:custGeom>
            <a:solidFill>
              <a:srgbClr val="001F5F"/>
            </a:solidFill>
          </p:spPr>
          <p:txBody>
            <a:bodyPr wrap="square" lIns="0" tIns="0" rIns="0" bIns="0" rtlCol="0"/>
            <a:lstStyle/>
            <a:p>
              <a:endParaRPr/>
            </a:p>
          </p:txBody>
        </p:sp>
        <p:sp>
          <p:nvSpPr>
            <p:cNvPr id="12" name="object 18">
              <a:extLst>
                <a:ext uri="{FF2B5EF4-FFF2-40B4-BE49-F238E27FC236}">
                  <a16:creationId xmlns:a16="http://schemas.microsoft.com/office/drawing/2014/main" id="{4137A83C-9783-C055-0E0B-70DE73752F64}"/>
                </a:ext>
              </a:extLst>
            </p:cNvPr>
            <p:cNvSpPr/>
            <p:nvPr/>
          </p:nvSpPr>
          <p:spPr>
            <a:xfrm>
              <a:off x="86868" y="6444995"/>
              <a:ext cx="9046845" cy="414655"/>
            </a:xfrm>
            <a:custGeom>
              <a:avLst/>
              <a:gdLst/>
              <a:ahLst/>
              <a:cxnLst/>
              <a:rect l="l" t="t" r="r" b="b"/>
              <a:pathLst>
                <a:path w="9046845" h="414654">
                  <a:moveTo>
                    <a:pt x="0" y="414527"/>
                  </a:moveTo>
                  <a:lnTo>
                    <a:pt x="9046464" y="414527"/>
                  </a:lnTo>
                  <a:lnTo>
                    <a:pt x="9046464" y="0"/>
                  </a:lnTo>
                  <a:lnTo>
                    <a:pt x="0" y="0"/>
                  </a:lnTo>
                  <a:lnTo>
                    <a:pt x="0" y="414527"/>
                  </a:lnTo>
                  <a:close/>
                </a:path>
              </a:pathLst>
            </a:custGeom>
            <a:ln w="9144">
              <a:solidFill>
                <a:srgbClr val="000000"/>
              </a:solidFill>
            </a:ln>
          </p:spPr>
          <p:txBody>
            <a:bodyPr wrap="square" lIns="0" tIns="0" rIns="0" bIns="0" rtlCol="0"/>
            <a:lstStyle/>
            <a:p>
              <a:endParaRPr/>
            </a:p>
          </p:txBody>
        </p:sp>
      </p:grpSp>
      <p:sp>
        <p:nvSpPr>
          <p:cNvPr id="13" name="object 19">
            <a:extLst>
              <a:ext uri="{FF2B5EF4-FFF2-40B4-BE49-F238E27FC236}">
                <a16:creationId xmlns:a16="http://schemas.microsoft.com/office/drawing/2014/main" id="{31BDD0E4-D052-CA45-79B3-1AABB814D2E5}"/>
              </a:ext>
            </a:extLst>
          </p:cNvPr>
          <p:cNvSpPr txBox="1"/>
          <p:nvPr/>
        </p:nvSpPr>
        <p:spPr>
          <a:xfrm>
            <a:off x="2140946" y="6381328"/>
            <a:ext cx="4653915" cy="351378"/>
          </a:xfrm>
          <a:prstGeom prst="rect">
            <a:avLst/>
          </a:prstGeom>
        </p:spPr>
        <p:txBody>
          <a:bodyPr vert="horz" wrap="square" lIns="0" tIns="12700" rIns="0" bIns="0" rtlCol="0">
            <a:spAutoFit/>
          </a:bodyPr>
          <a:lstStyle/>
          <a:p>
            <a:pPr marL="12700" algn="ctr">
              <a:lnSpc>
                <a:spcPct val="100000"/>
              </a:lnSpc>
              <a:spcBef>
                <a:spcPts val="100"/>
              </a:spcBef>
            </a:pPr>
            <a:r>
              <a:rPr sz="2200" spc="-5" dirty="0">
                <a:solidFill>
                  <a:srgbClr val="FFFFFF"/>
                </a:solidFill>
                <a:latin typeface="Times New Roman"/>
                <a:cs typeface="Times New Roman"/>
              </a:rPr>
              <a:t>Department</a:t>
            </a:r>
            <a:r>
              <a:rPr sz="2200" spc="30" dirty="0">
                <a:solidFill>
                  <a:srgbClr val="FFFFFF"/>
                </a:solidFill>
                <a:latin typeface="Times New Roman"/>
                <a:cs typeface="Times New Roman"/>
              </a:rPr>
              <a:t> </a:t>
            </a:r>
            <a:r>
              <a:rPr sz="2200" spc="5" dirty="0">
                <a:solidFill>
                  <a:srgbClr val="FFFFFF"/>
                </a:solidFill>
                <a:latin typeface="Times New Roman"/>
                <a:cs typeface="Times New Roman"/>
              </a:rPr>
              <a:t>of</a:t>
            </a:r>
            <a:r>
              <a:rPr lang="en-US" sz="2200" spc="5" dirty="0">
                <a:solidFill>
                  <a:srgbClr val="FFFFFF"/>
                </a:solidFill>
                <a:latin typeface="Times New Roman"/>
                <a:cs typeface="Times New Roman"/>
              </a:rPr>
              <a:t> CSE- Data Science</a:t>
            </a:r>
            <a:endParaRPr sz="2200" dirty="0">
              <a:latin typeface="Times New Roman"/>
              <a:cs typeface="Times New Roman"/>
            </a:endParaRPr>
          </a:p>
        </p:txBody>
      </p:sp>
      <p:pic>
        <p:nvPicPr>
          <p:cNvPr id="9" name="Content Placeholder 8">
            <a:extLst>
              <a:ext uri="{FF2B5EF4-FFF2-40B4-BE49-F238E27FC236}">
                <a16:creationId xmlns:a16="http://schemas.microsoft.com/office/drawing/2014/main" id="{77BF8B77-6282-06DC-D204-E516F9D54537}"/>
              </a:ext>
            </a:extLst>
          </p:cNvPr>
          <p:cNvPicPr>
            <a:picLocks noGrp="1" noChangeAspect="1"/>
          </p:cNvPicPr>
          <p:nvPr>
            <p:ph idx="1"/>
          </p:nvPr>
        </p:nvPicPr>
        <p:blipFill>
          <a:blip r:embed="rId7"/>
          <a:stretch>
            <a:fillRect/>
          </a:stretch>
        </p:blipFill>
        <p:spPr>
          <a:xfrm>
            <a:off x="162206" y="910351"/>
            <a:ext cx="8819587" cy="2534220"/>
          </a:xfrm>
        </p:spPr>
      </p:pic>
      <p:pic>
        <p:nvPicPr>
          <p:cNvPr id="15" name="Picture 14">
            <a:extLst>
              <a:ext uri="{FF2B5EF4-FFF2-40B4-BE49-F238E27FC236}">
                <a16:creationId xmlns:a16="http://schemas.microsoft.com/office/drawing/2014/main" id="{21479AE7-756C-C8AD-A087-EA119CDE8AF8}"/>
              </a:ext>
            </a:extLst>
          </p:cNvPr>
          <p:cNvPicPr>
            <a:picLocks noChangeAspect="1"/>
          </p:cNvPicPr>
          <p:nvPr/>
        </p:nvPicPr>
        <p:blipFill>
          <a:blip r:embed="rId8"/>
          <a:stretch>
            <a:fillRect/>
          </a:stretch>
        </p:blipFill>
        <p:spPr>
          <a:xfrm>
            <a:off x="1619672" y="3620785"/>
            <a:ext cx="4514850" cy="1962150"/>
          </a:xfrm>
          <a:prstGeom prst="rect">
            <a:avLst/>
          </a:prstGeom>
        </p:spPr>
      </p:pic>
      <p:sp>
        <p:nvSpPr>
          <p:cNvPr id="17" name="TextBox 16">
            <a:extLst>
              <a:ext uri="{FF2B5EF4-FFF2-40B4-BE49-F238E27FC236}">
                <a16:creationId xmlns:a16="http://schemas.microsoft.com/office/drawing/2014/main" id="{35ED580C-4106-0F86-7D4F-0AE1CA5E1AB0}"/>
              </a:ext>
            </a:extLst>
          </p:cNvPr>
          <p:cNvSpPr txBox="1"/>
          <p:nvPr/>
        </p:nvSpPr>
        <p:spPr>
          <a:xfrm>
            <a:off x="1898725" y="5714947"/>
            <a:ext cx="4572000" cy="369332"/>
          </a:xfrm>
          <a:prstGeom prst="rect">
            <a:avLst/>
          </a:prstGeom>
          <a:noFill/>
        </p:spPr>
        <p:txBody>
          <a:bodyPr wrap="square">
            <a:spAutoFit/>
          </a:bodyPr>
          <a:lstStyle/>
          <a:p>
            <a:r>
              <a:rPr lang="en-IN" dirty="0"/>
              <a:t>Figure : Types of NoSQL databases</a:t>
            </a:r>
            <a:endParaRPr lang="en-US" dirty="0"/>
          </a:p>
        </p:txBody>
      </p:sp>
    </p:spTree>
    <p:extLst>
      <p:ext uri="{BB962C8B-B14F-4D97-AF65-F5344CB8AC3E}">
        <p14:creationId xmlns:p14="http://schemas.microsoft.com/office/powerpoint/2010/main" val="424837012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82CC02-E738-6C9D-4414-14E8BD44BBBA}"/>
            </a:ext>
          </a:extLst>
        </p:cNvPr>
        <p:cNvGrpSpPr/>
        <p:nvPr/>
      </p:nvGrpSpPr>
      <p:grpSpPr>
        <a:xfrm>
          <a:off x="0" y="0"/>
          <a:ext cx="0" cy="0"/>
          <a:chOff x="0" y="0"/>
          <a:chExt cx="0" cy="0"/>
        </a:xfrm>
      </p:grpSpPr>
      <p:pic>
        <p:nvPicPr>
          <p:cNvPr id="4" name="object 15">
            <a:extLst>
              <a:ext uri="{FF2B5EF4-FFF2-40B4-BE49-F238E27FC236}">
                <a16:creationId xmlns:a16="http://schemas.microsoft.com/office/drawing/2014/main" id="{87517B0E-ED68-6EF1-D41D-730DEAE5ECC8}"/>
              </a:ext>
            </a:extLst>
          </p:cNvPr>
          <p:cNvPicPr/>
          <p:nvPr/>
        </p:nvPicPr>
        <p:blipFill>
          <a:blip r:embed="rId2" cstate="print"/>
          <a:stretch>
            <a:fillRect/>
          </a:stretch>
        </p:blipFill>
        <p:spPr>
          <a:xfrm>
            <a:off x="4572" y="81866"/>
            <a:ext cx="2324441" cy="652271"/>
          </a:xfrm>
          <a:prstGeom prst="rect">
            <a:avLst/>
          </a:prstGeom>
        </p:spPr>
      </p:pic>
      <p:grpSp>
        <p:nvGrpSpPr>
          <p:cNvPr id="5" name="Group 11">
            <a:extLst>
              <a:ext uri="{FF2B5EF4-FFF2-40B4-BE49-F238E27FC236}">
                <a16:creationId xmlns:a16="http://schemas.microsoft.com/office/drawing/2014/main" id="{B1250BD6-CDA4-32EF-CE29-E04BAE443D18}"/>
              </a:ext>
            </a:extLst>
          </p:cNvPr>
          <p:cNvGrpSpPr>
            <a:grpSpLocks/>
          </p:cNvGrpSpPr>
          <p:nvPr/>
        </p:nvGrpSpPr>
        <p:grpSpPr bwMode="auto">
          <a:xfrm>
            <a:off x="6470725" y="99863"/>
            <a:ext cx="1183803" cy="787736"/>
            <a:chOff x="0" y="0"/>
            <a:chExt cx="1110192" cy="778933"/>
          </a:xfrm>
        </p:grpSpPr>
        <p:pic>
          <p:nvPicPr>
            <p:cNvPr id="6" name="Picture 2">
              <a:extLst>
                <a:ext uri="{FF2B5EF4-FFF2-40B4-BE49-F238E27FC236}">
                  <a16:creationId xmlns:a16="http://schemas.microsoft.com/office/drawing/2014/main" id="{352B7A40-D44F-DCC4-83EA-4A5B46390E1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110192" cy="7789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3" descr="aja-uk_iso-9001_2015">
              <a:extLst>
                <a:ext uri="{FF2B5EF4-FFF2-40B4-BE49-F238E27FC236}">
                  <a16:creationId xmlns:a16="http://schemas.microsoft.com/office/drawing/2014/main" id="{C54F8F16-1BAF-C011-782A-C1C2672BCEEE}"/>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l="49130" t="2490"/>
            <a:stretch>
              <a:fillRect/>
            </a:stretch>
          </p:blipFill>
          <p:spPr bwMode="auto">
            <a:xfrm>
              <a:off x="95250" y="116417"/>
              <a:ext cx="360527" cy="499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029" name="Picture 1">
            <a:extLst>
              <a:ext uri="{FF2B5EF4-FFF2-40B4-BE49-F238E27FC236}">
                <a16:creationId xmlns:a16="http://schemas.microsoft.com/office/drawing/2014/main" id="{727AC9DD-DBF2-A9FD-B60F-B46344228CD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12020" y="127100"/>
            <a:ext cx="936104" cy="791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0" name="Picture 6" descr="CSE Data science logo-01">
            <a:extLst>
              <a:ext uri="{FF2B5EF4-FFF2-40B4-BE49-F238E27FC236}">
                <a16:creationId xmlns:a16="http://schemas.microsoft.com/office/drawing/2014/main" id="{A80BD2F3-04AD-5916-B488-8714AA0D29F8}"/>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812360" y="56804"/>
            <a:ext cx="792088" cy="792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0" name="object 16">
            <a:extLst>
              <a:ext uri="{FF2B5EF4-FFF2-40B4-BE49-F238E27FC236}">
                <a16:creationId xmlns:a16="http://schemas.microsoft.com/office/drawing/2014/main" id="{DE3253DB-D9AD-E805-E3AE-D10814B2E68D}"/>
              </a:ext>
            </a:extLst>
          </p:cNvPr>
          <p:cNvGrpSpPr/>
          <p:nvPr/>
        </p:nvGrpSpPr>
        <p:grpSpPr>
          <a:xfrm>
            <a:off x="0" y="6301834"/>
            <a:ext cx="9055735" cy="424180"/>
            <a:chOff x="82296" y="6440423"/>
            <a:chExt cx="9055735" cy="424180"/>
          </a:xfrm>
        </p:grpSpPr>
        <p:sp>
          <p:nvSpPr>
            <p:cNvPr id="11" name="object 17">
              <a:extLst>
                <a:ext uri="{FF2B5EF4-FFF2-40B4-BE49-F238E27FC236}">
                  <a16:creationId xmlns:a16="http://schemas.microsoft.com/office/drawing/2014/main" id="{5D52EBEE-5A51-86C3-BE69-BADD2A7A3175}"/>
                </a:ext>
              </a:extLst>
            </p:cNvPr>
            <p:cNvSpPr/>
            <p:nvPr/>
          </p:nvSpPr>
          <p:spPr>
            <a:xfrm>
              <a:off x="86868" y="6444995"/>
              <a:ext cx="9046845" cy="414655"/>
            </a:xfrm>
            <a:custGeom>
              <a:avLst/>
              <a:gdLst/>
              <a:ahLst/>
              <a:cxnLst/>
              <a:rect l="l" t="t" r="r" b="b"/>
              <a:pathLst>
                <a:path w="9046845" h="414654">
                  <a:moveTo>
                    <a:pt x="9046464" y="0"/>
                  </a:moveTo>
                  <a:lnTo>
                    <a:pt x="0" y="0"/>
                  </a:lnTo>
                  <a:lnTo>
                    <a:pt x="0" y="414527"/>
                  </a:lnTo>
                  <a:lnTo>
                    <a:pt x="9046464" y="414527"/>
                  </a:lnTo>
                  <a:lnTo>
                    <a:pt x="9046464" y="0"/>
                  </a:lnTo>
                  <a:close/>
                </a:path>
              </a:pathLst>
            </a:custGeom>
            <a:solidFill>
              <a:srgbClr val="001F5F"/>
            </a:solidFill>
          </p:spPr>
          <p:txBody>
            <a:bodyPr wrap="square" lIns="0" tIns="0" rIns="0" bIns="0" rtlCol="0"/>
            <a:lstStyle/>
            <a:p>
              <a:endParaRPr/>
            </a:p>
          </p:txBody>
        </p:sp>
        <p:sp>
          <p:nvSpPr>
            <p:cNvPr id="12" name="object 18">
              <a:extLst>
                <a:ext uri="{FF2B5EF4-FFF2-40B4-BE49-F238E27FC236}">
                  <a16:creationId xmlns:a16="http://schemas.microsoft.com/office/drawing/2014/main" id="{E073ADEF-16D6-8FA3-8DA0-ED347D3BB1E2}"/>
                </a:ext>
              </a:extLst>
            </p:cNvPr>
            <p:cNvSpPr/>
            <p:nvPr/>
          </p:nvSpPr>
          <p:spPr>
            <a:xfrm>
              <a:off x="86868" y="6444995"/>
              <a:ext cx="9046845" cy="414655"/>
            </a:xfrm>
            <a:custGeom>
              <a:avLst/>
              <a:gdLst/>
              <a:ahLst/>
              <a:cxnLst/>
              <a:rect l="l" t="t" r="r" b="b"/>
              <a:pathLst>
                <a:path w="9046845" h="414654">
                  <a:moveTo>
                    <a:pt x="0" y="414527"/>
                  </a:moveTo>
                  <a:lnTo>
                    <a:pt x="9046464" y="414527"/>
                  </a:lnTo>
                  <a:lnTo>
                    <a:pt x="9046464" y="0"/>
                  </a:lnTo>
                  <a:lnTo>
                    <a:pt x="0" y="0"/>
                  </a:lnTo>
                  <a:lnTo>
                    <a:pt x="0" y="414527"/>
                  </a:lnTo>
                  <a:close/>
                </a:path>
              </a:pathLst>
            </a:custGeom>
            <a:ln w="9144">
              <a:solidFill>
                <a:srgbClr val="000000"/>
              </a:solidFill>
            </a:ln>
          </p:spPr>
          <p:txBody>
            <a:bodyPr wrap="square" lIns="0" tIns="0" rIns="0" bIns="0" rtlCol="0"/>
            <a:lstStyle/>
            <a:p>
              <a:endParaRPr/>
            </a:p>
          </p:txBody>
        </p:sp>
      </p:grpSp>
      <p:sp>
        <p:nvSpPr>
          <p:cNvPr id="13" name="object 19">
            <a:extLst>
              <a:ext uri="{FF2B5EF4-FFF2-40B4-BE49-F238E27FC236}">
                <a16:creationId xmlns:a16="http://schemas.microsoft.com/office/drawing/2014/main" id="{FFFA43AB-388B-6C60-5FD2-3B7132AC26D7}"/>
              </a:ext>
            </a:extLst>
          </p:cNvPr>
          <p:cNvSpPr txBox="1"/>
          <p:nvPr/>
        </p:nvSpPr>
        <p:spPr>
          <a:xfrm>
            <a:off x="2140946" y="6381328"/>
            <a:ext cx="4653915" cy="351378"/>
          </a:xfrm>
          <a:prstGeom prst="rect">
            <a:avLst/>
          </a:prstGeom>
        </p:spPr>
        <p:txBody>
          <a:bodyPr vert="horz" wrap="square" lIns="0" tIns="12700" rIns="0" bIns="0" rtlCol="0">
            <a:spAutoFit/>
          </a:bodyPr>
          <a:lstStyle/>
          <a:p>
            <a:pPr marL="12700" algn="ctr">
              <a:lnSpc>
                <a:spcPct val="100000"/>
              </a:lnSpc>
              <a:spcBef>
                <a:spcPts val="100"/>
              </a:spcBef>
            </a:pPr>
            <a:r>
              <a:rPr sz="2200" spc="-5" dirty="0">
                <a:solidFill>
                  <a:srgbClr val="FFFFFF"/>
                </a:solidFill>
                <a:latin typeface="Times New Roman"/>
                <a:cs typeface="Times New Roman"/>
              </a:rPr>
              <a:t>Department</a:t>
            </a:r>
            <a:r>
              <a:rPr sz="2200" spc="30" dirty="0">
                <a:solidFill>
                  <a:srgbClr val="FFFFFF"/>
                </a:solidFill>
                <a:latin typeface="Times New Roman"/>
                <a:cs typeface="Times New Roman"/>
              </a:rPr>
              <a:t> </a:t>
            </a:r>
            <a:r>
              <a:rPr sz="2200" spc="5" dirty="0">
                <a:solidFill>
                  <a:srgbClr val="FFFFFF"/>
                </a:solidFill>
                <a:latin typeface="Times New Roman"/>
                <a:cs typeface="Times New Roman"/>
              </a:rPr>
              <a:t>of</a:t>
            </a:r>
            <a:r>
              <a:rPr lang="en-US" sz="2200" spc="5" dirty="0">
                <a:solidFill>
                  <a:srgbClr val="FFFFFF"/>
                </a:solidFill>
                <a:latin typeface="Times New Roman"/>
                <a:cs typeface="Times New Roman"/>
              </a:rPr>
              <a:t> CSE- Data Science</a:t>
            </a:r>
            <a:endParaRPr sz="2200" dirty="0">
              <a:latin typeface="Times New Roman"/>
              <a:cs typeface="Times New Roman"/>
            </a:endParaRPr>
          </a:p>
        </p:txBody>
      </p:sp>
      <p:pic>
        <p:nvPicPr>
          <p:cNvPr id="9" name="Content Placeholder 8">
            <a:extLst>
              <a:ext uri="{FF2B5EF4-FFF2-40B4-BE49-F238E27FC236}">
                <a16:creationId xmlns:a16="http://schemas.microsoft.com/office/drawing/2014/main" id="{ED5B7864-5632-BE7D-C4E9-F8CE9B8180D3}"/>
              </a:ext>
            </a:extLst>
          </p:cNvPr>
          <p:cNvPicPr>
            <a:picLocks noGrp="1" noChangeAspect="1"/>
          </p:cNvPicPr>
          <p:nvPr>
            <p:ph idx="1"/>
          </p:nvPr>
        </p:nvPicPr>
        <p:blipFill>
          <a:blip r:embed="rId7"/>
          <a:stretch>
            <a:fillRect/>
          </a:stretch>
        </p:blipFill>
        <p:spPr>
          <a:xfrm>
            <a:off x="241598" y="1005332"/>
            <a:ext cx="7570762" cy="3511545"/>
          </a:xfrm>
        </p:spPr>
      </p:pic>
    </p:spTree>
    <p:extLst>
      <p:ext uri="{BB962C8B-B14F-4D97-AF65-F5344CB8AC3E}">
        <p14:creationId xmlns:p14="http://schemas.microsoft.com/office/powerpoint/2010/main" val="367131882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BF943A-0824-7430-D136-ECF3C0DC394C}"/>
            </a:ext>
          </a:extLst>
        </p:cNvPr>
        <p:cNvGrpSpPr/>
        <p:nvPr/>
      </p:nvGrpSpPr>
      <p:grpSpPr>
        <a:xfrm>
          <a:off x="0" y="0"/>
          <a:ext cx="0" cy="0"/>
          <a:chOff x="0" y="0"/>
          <a:chExt cx="0" cy="0"/>
        </a:xfrm>
      </p:grpSpPr>
      <p:pic>
        <p:nvPicPr>
          <p:cNvPr id="4" name="object 15">
            <a:extLst>
              <a:ext uri="{FF2B5EF4-FFF2-40B4-BE49-F238E27FC236}">
                <a16:creationId xmlns:a16="http://schemas.microsoft.com/office/drawing/2014/main" id="{736C5C6A-09AF-DA7F-BB4E-7D0A755738AC}"/>
              </a:ext>
            </a:extLst>
          </p:cNvPr>
          <p:cNvPicPr/>
          <p:nvPr/>
        </p:nvPicPr>
        <p:blipFill>
          <a:blip r:embed="rId2" cstate="print"/>
          <a:stretch>
            <a:fillRect/>
          </a:stretch>
        </p:blipFill>
        <p:spPr>
          <a:xfrm>
            <a:off x="4572" y="81866"/>
            <a:ext cx="2324441" cy="652271"/>
          </a:xfrm>
          <a:prstGeom prst="rect">
            <a:avLst/>
          </a:prstGeom>
        </p:spPr>
      </p:pic>
      <p:grpSp>
        <p:nvGrpSpPr>
          <p:cNvPr id="5" name="Group 11">
            <a:extLst>
              <a:ext uri="{FF2B5EF4-FFF2-40B4-BE49-F238E27FC236}">
                <a16:creationId xmlns:a16="http://schemas.microsoft.com/office/drawing/2014/main" id="{21861820-F50C-63DC-BBA2-5BC0182FD5E1}"/>
              </a:ext>
            </a:extLst>
          </p:cNvPr>
          <p:cNvGrpSpPr>
            <a:grpSpLocks/>
          </p:cNvGrpSpPr>
          <p:nvPr/>
        </p:nvGrpSpPr>
        <p:grpSpPr bwMode="auto">
          <a:xfrm>
            <a:off x="6470725" y="99863"/>
            <a:ext cx="1183803" cy="787736"/>
            <a:chOff x="0" y="0"/>
            <a:chExt cx="1110192" cy="778933"/>
          </a:xfrm>
        </p:grpSpPr>
        <p:pic>
          <p:nvPicPr>
            <p:cNvPr id="6" name="Picture 2">
              <a:extLst>
                <a:ext uri="{FF2B5EF4-FFF2-40B4-BE49-F238E27FC236}">
                  <a16:creationId xmlns:a16="http://schemas.microsoft.com/office/drawing/2014/main" id="{37F3658E-5F79-6F20-1363-5CC986ED193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110192" cy="7789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3" descr="aja-uk_iso-9001_2015">
              <a:extLst>
                <a:ext uri="{FF2B5EF4-FFF2-40B4-BE49-F238E27FC236}">
                  <a16:creationId xmlns:a16="http://schemas.microsoft.com/office/drawing/2014/main" id="{DDE4815F-E4A5-C613-0083-1C80F9270191}"/>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l="49130" t="2490"/>
            <a:stretch>
              <a:fillRect/>
            </a:stretch>
          </p:blipFill>
          <p:spPr bwMode="auto">
            <a:xfrm>
              <a:off x="95250" y="116417"/>
              <a:ext cx="360527" cy="499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029" name="Picture 1">
            <a:extLst>
              <a:ext uri="{FF2B5EF4-FFF2-40B4-BE49-F238E27FC236}">
                <a16:creationId xmlns:a16="http://schemas.microsoft.com/office/drawing/2014/main" id="{F437C0A6-E93D-3160-FF43-E754487D6B3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12020" y="127100"/>
            <a:ext cx="936104" cy="791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0" name="Picture 6" descr="CSE Data science logo-01">
            <a:extLst>
              <a:ext uri="{FF2B5EF4-FFF2-40B4-BE49-F238E27FC236}">
                <a16:creationId xmlns:a16="http://schemas.microsoft.com/office/drawing/2014/main" id="{5DD4E026-199F-B65D-6231-57E329C0FCF1}"/>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812360" y="56804"/>
            <a:ext cx="792088" cy="792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0" name="object 16">
            <a:extLst>
              <a:ext uri="{FF2B5EF4-FFF2-40B4-BE49-F238E27FC236}">
                <a16:creationId xmlns:a16="http://schemas.microsoft.com/office/drawing/2014/main" id="{9E423F48-FA19-3F9E-B11E-46D6CD9D9AF5}"/>
              </a:ext>
            </a:extLst>
          </p:cNvPr>
          <p:cNvGrpSpPr/>
          <p:nvPr/>
        </p:nvGrpSpPr>
        <p:grpSpPr>
          <a:xfrm>
            <a:off x="0" y="6301834"/>
            <a:ext cx="9055735" cy="424180"/>
            <a:chOff x="82296" y="6440423"/>
            <a:chExt cx="9055735" cy="424180"/>
          </a:xfrm>
        </p:grpSpPr>
        <p:sp>
          <p:nvSpPr>
            <p:cNvPr id="11" name="object 17">
              <a:extLst>
                <a:ext uri="{FF2B5EF4-FFF2-40B4-BE49-F238E27FC236}">
                  <a16:creationId xmlns:a16="http://schemas.microsoft.com/office/drawing/2014/main" id="{9A7688CA-C0F0-4FEC-6A5C-4D8472FD92A6}"/>
                </a:ext>
              </a:extLst>
            </p:cNvPr>
            <p:cNvSpPr/>
            <p:nvPr/>
          </p:nvSpPr>
          <p:spPr>
            <a:xfrm>
              <a:off x="86868" y="6444995"/>
              <a:ext cx="9046845" cy="414655"/>
            </a:xfrm>
            <a:custGeom>
              <a:avLst/>
              <a:gdLst/>
              <a:ahLst/>
              <a:cxnLst/>
              <a:rect l="l" t="t" r="r" b="b"/>
              <a:pathLst>
                <a:path w="9046845" h="414654">
                  <a:moveTo>
                    <a:pt x="9046464" y="0"/>
                  </a:moveTo>
                  <a:lnTo>
                    <a:pt x="0" y="0"/>
                  </a:lnTo>
                  <a:lnTo>
                    <a:pt x="0" y="414527"/>
                  </a:lnTo>
                  <a:lnTo>
                    <a:pt x="9046464" y="414527"/>
                  </a:lnTo>
                  <a:lnTo>
                    <a:pt x="9046464" y="0"/>
                  </a:lnTo>
                  <a:close/>
                </a:path>
              </a:pathLst>
            </a:custGeom>
            <a:solidFill>
              <a:srgbClr val="001F5F"/>
            </a:solidFill>
          </p:spPr>
          <p:txBody>
            <a:bodyPr wrap="square" lIns="0" tIns="0" rIns="0" bIns="0" rtlCol="0"/>
            <a:lstStyle/>
            <a:p>
              <a:endParaRPr/>
            </a:p>
          </p:txBody>
        </p:sp>
        <p:sp>
          <p:nvSpPr>
            <p:cNvPr id="12" name="object 18">
              <a:extLst>
                <a:ext uri="{FF2B5EF4-FFF2-40B4-BE49-F238E27FC236}">
                  <a16:creationId xmlns:a16="http://schemas.microsoft.com/office/drawing/2014/main" id="{1B77789F-9CCE-674A-B508-AACEC3D2F5B1}"/>
                </a:ext>
              </a:extLst>
            </p:cNvPr>
            <p:cNvSpPr/>
            <p:nvPr/>
          </p:nvSpPr>
          <p:spPr>
            <a:xfrm>
              <a:off x="86868" y="6444995"/>
              <a:ext cx="9046845" cy="414655"/>
            </a:xfrm>
            <a:custGeom>
              <a:avLst/>
              <a:gdLst/>
              <a:ahLst/>
              <a:cxnLst/>
              <a:rect l="l" t="t" r="r" b="b"/>
              <a:pathLst>
                <a:path w="9046845" h="414654">
                  <a:moveTo>
                    <a:pt x="0" y="414527"/>
                  </a:moveTo>
                  <a:lnTo>
                    <a:pt x="9046464" y="414527"/>
                  </a:lnTo>
                  <a:lnTo>
                    <a:pt x="9046464" y="0"/>
                  </a:lnTo>
                  <a:lnTo>
                    <a:pt x="0" y="0"/>
                  </a:lnTo>
                  <a:lnTo>
                    <a:pt x="0" y="414527"/>
                  </a:lnTo>
                  <a:close/>
                </a:path>
              </a:pathLst>
            </a:custGeom>
            <a:ln w="9144">
              <a:solidFill>
                <a:srgbClr val="000000"/>
              </a:solidFill>
            </a:ln>
          </p:spPr>
          <p:txBody>
            <a:bodyPr wrap="square" lIns="0" tIns="0" rIns="0" bIns="0" rtlCol="0"/>
            <a:lstStyle/>
            <a:p>
              <a:endParaRPr/>
            </a:p>
          </p:txBody>
        </p:sp>
      </p:grpSp>
      <p:sp>
        <p:nvSpPr>
          <p:cNvPr id="13" name="object 19">
            <a:extLst>
              <a:ext uri="{FF2B5EF4-FFF2-40B4-BE49-F238E27FC236}">
                <a16:creationId xmlns:a16="http://schemas.microsoft.com/office/drawing/2014/main" id="{3C8D979B-A181-F8F9-2164-736FB31603C2}"/>
              </a:ext>
            </a:extLst>
          </p:cNvPr>
          <p:cNvSpPr txBox="1"/>
          <p:nvPr/>
        </p:nvSpPr>
        <p:spPr>
          <a:xfrm>
            <a:off x="2140946" y="6381328"/>
            <a:ext cx="4653915" cy="351378"/>
          </a:xfrm>
          <a:prstGeom prst="rect">
            <a:avLst/>
          </a:prstGeom>
        </p:spPr>
        <p:txBody>
          <a:bodyPr vert="horz" wrap="square" lIns="0" tIns="12700" rIns="0" bIns="0" rtlCol="0">
            <a:spAutoFit/>
          </a:bodyPr>
          <a:lstStyle/>
          <a:p>
            <a:pPr marL="12700" algn="ctr">
              <a:lnSpc>
                <a:spcPct val="100000"/>
              </a:lnSpc>
              <a:spcBef>
                <a:spcPts val="100"/>
              </a:spcBef>
            </a:pPr>
            <a:r>
              <a:rPr sz="2200" spc="-5" dirty="0">
                <a:solidFill>
                  <a:srgbClr val="FFFFFF"/>
                </a:solidFill>
                <a:latin typeface="Times New Roman"/>
                <a:cs typeface="Times New Roman"/>
              </a:rPr>
              <a:t>Department</a:t>
            </a:r>
            <a:r>
              <a:rPr sz="2200" spc="30" dirty="0">
                <a:solidFill>
                  <a:srgbClr val="FFFFFF"/>
                </a:solidFill>
                <a:latin typeface="Times New Roman"/>
                <a:cs typeface="Times New Roman"/>
              </a:rPr>
              <a:t> </a:t>
            </a:r>
            <a:r>
              <a:rPr sz="2200" spc="5" dirty="0">
                <a:solidFill>
                  <a:srgbClr val="FFFFFF"/>
                </a:solidFill>
                <a:latin typeface="Times New Roman"/>
                <a:cs typeface="Times New Roman"/>
              </a:rPr>
              <a:t>of</a:t>
            </a:r>
            <a:r>
              <a:rPr lang="en-US" sz="2200" spc="5" dirty="0">
                <a:solidFill>
                  <a:srgbClr val="FFFFFF"/>
                </a:solidFill>
                <a:latin typeface="Times New Roman"/>
                <a:cs typeface="Times New Roman"/>
              </a:rPr>
              <a:t> CSE- Data Science</a:t>
            </a:r>
            <a:endParaRPr sz="2200" dirty="0">
              <a:latin typeface="Times New Roman"/>
              <a:cs typeface="Times New Roman"/>
            </a:endParaRPr>
          </a:p>
        </p:txBody>
      </p:sp>
      <p:sp>
        <p:nvSpPr>
          <p:cNvPr id="8" name="Content Placeholder 7">
            <a:extLst>
              <a:ext uri="{FF2B5EF4-FFF2-40B4-BE49-F238E27FC236}">
                <a16:creationId xmlns:a16="http://schemas.microsoft.com/office/drawing/2014/main" id="{A3A8278A-5727-27F9-A848-E4F4611A3F3E}"/>
              </a:ext>
            </a:extLst>
          </p:cNvPr>
          <p:cNvSpPr>
            <a:spLocks noGrp="1"/>
          </p:cNvSpPr>
          <p:nvPr>
            <p:ph idx="1"/>
          </p:nvPr>
        </p:nvSpPr>
        <p:spPr>
          <a:xfrm>
            <a:off x="56038" y="908369"/>
            <a:ext cx="9031924" cy="5358787"/>
          </a:xfrm>
        </p:spPr>
        <p:txBody>
          <a:bodyPr>
            <a:normAutofit/>
          </a:bodyPr>
          <a:lstStyle/>
          <a:p>
            <a:pPr marL="0" indent="0" algn="just">
              <a:lnSpc>
                <a:spcPct val="150000"/>
              </a:lnSpc>
              <a:spcBef>
                <a:spcPts val="0"/>
              </a:spcBef>
              <a:buNone/>
            </a:pPr>
            <a:r>
              <a:rPr lang="en-US" sz="2000" b="1" dirty="0"/>
              <a:t>Why NoSQL? </a:t>
            </a:r>
          </a:p>
        </p:txBody>
      </p:sp>
      <p:pic>
        <p:nvPicPr>
          <p:cNvPr id="9" name="Picture 8">
            <a:extLst>
              <a:ext uri="{FF2B5EF4-FFF2-40B4-BE49-F238E27FC236}">
                <a16:creationId xmlns:a16="http://schemas.microsoft.com/office/drawing/2014/main" id="{81B9F018-5A0F-51E3-F281-B6327B7EC0F3}"/>
              </a:ext>
            </a:extLst>
          </p:cNvPr>
          <p:cNvPicPr>
            <a:picLocks noChangeAspect="1"/>
          </p:cNvPicPr>
          <p:nvPr/>
        </p:nvPicPr>
        <p:blipFill>
          <a:blip r:embed="rId7"/>
          <a:stretch>
            <a:fillRect/>
          </a:stretch>
        </p:blipFill>
        <p:spPr>
          <a:xfrm>
            <a:off x="347501" y="1668868"/>
            <a:ext cx="8626653" cy="2912260"/>
          </a:xfrm>
          <a:prstGeom prst="rect">
            <a:avLst/>
          </a:prstGeom>
        </p:spPr>
      </p:pic>
    </p:spTree>
    <p:extLst>
      <p:ext uri="{BB962C8B-B14F-4D97-AF65-F5344CB8AC3E}">
        <p14:creationId xmlns:p14="http://schemas.microsoft.com/office/powerpoint/2010/main" val="342728887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154EA4-47E9-39F1-3C9C-B64D236504B6}"/>
            </a:ext>
          </a:extLst>
        </p:cNvPr>
        <p:cNvGrpSpPr/>
        <p:nvPr/>
      </p:nvGrpSpPr>
      <p:grpSpPr>
        <a:xfrm>
          <a:off x="0" y="0"/>
          <a:ext cx="0" cy="0"/>
          <a:chOff x="0" y="0"/>
          <a:chExt cx="0" cy="0"/>
        </a:xfrm>
      </p:grpSpPr>
      <p:pic>
        <p:nvPicPr>
          <p:cNvPr id="4" name="object 15">
            <a:extLst>
              <a:ext uri="{FF2B5EF4-FFF2-40B4-BE49-F238E27FC236}">
                <a16:creationId xmlns:a16="http://schemas.microsoft.com/office/drawing/2014/main" id="{532DE972-CAF4-76FF-FF3C-51B6F45991AA}"/>
              </a:ext>
            </a:extLst>
          </p:cNvPr>
          <p:cNvPicPr/>
          <p:nvPr/>
        </p:nvPicPr>
        <p:blipFill>
          <a:blip r:embed="rId2" cstate="print"/>
          <a:stretch>
            <a:fillRect/>
          </a:stretch>
        </p:blipFill>
        <p:spPr>
          <a:xfrm>
            <a:off x="4572" y="81866"/>
            <a:ext cx="2324441" cy="652271"/>
          </a:xfrm>
          <a:prstGeom prst="rect">
            <a:avLst/>
          </a:prstGeom>
        </p:spPr>
      </p:pic>
      <p:grpSp>
        <p:nvGrpSpPr>
          <p:cNvPr id="5" name="Group 11">
            <a:extLst>
              <a:ext uri="{FF2B5EF4-FFF2-40B4-BE49-F238E27FC236}">
                <a16:creationId xmlns:a16="http://schemas.microsoft.com/office/drawing/2014/main" id="{31CB5841-F8BF-BD2C-3EC0-149E7CE0AEA5}"/>
              </a:ext>
            </a:extLst>
          </p:cNvPr>
          <p:cNvGrpSpPr>
            <a:grpSpLocks/>
          </p:cNvGrpSpPr>
          <p:nvPr/>
        </p:nvGrpSpPr>
        <p:grpSpPr bwMode="auto">
          <a:xfrm>
            <a:off x="6470725" y="99863"/>
            <a:ext cx="1183803" cy="787736"/>
            <a:chOff x="0" y="0"/>
            <a:chExt cx="1110192" cy="778933"/>
          </a:xfrm>
        </p:grpSpPr>
        <p:pic>
          <p:nvPicPr>
            <p:cNvPr id="6" name="Picture 2">
              <a:extLst>
                <a:ext uri="{FF2B5EF4-FFF2-40B4-BE49-F238E27FC236}">
                  <a16:creationId xmlns:a16="http://schemas.microsoft.com/office/drawing/2014/main" id="{8CF7C45B-6A31-CADE-CB92-4792CDEBFF4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110192" cy="7789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3" descr="aja-uk_iso-9001_2015">
              <a:extLst>
                <a:ext uri="{FF2B5EF4-FFF2-40B4-BE49-F238E27FC236}">
                  <a16:creationId xmlns:a16="http://schemas.microsoft.com/office/drawing/2014/main" id="{B3EEB568-C412-C7C5-0B29-4D6261273F0C}"/>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l="49130" t="2490"/>
            <a:stretch>
              <a:fillRect/>
            </a:stretch>
          </p:blipFill>
          <p:spPr bwMode="auto">
            <a:xfrm>
              <a:off x="95250" y="116417"/>
              <a:ext cx="360527" cy="499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029" name="Picture 1">
            <a:extLst>
              <a:ext uri="{FF2B5EF4-FFF2-40B4-BE49-F238E27FC236}">
                <a16:creationId xmlns:a16="http://schemas.microsoft.com/office/drawing/2014/main" id="{B1FE0BC2-9E45-6002-695C-D5433D1B42E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12020" y="127100"/>
            <a:ext cx="936104" cy="791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0" name="Picture 6" descr="CSE Data science logo-01">
            <a:extLst>
              <a:ext uri="{FF2B5EF4-FFF2-40B4-BE49-F238E27FC236}">
                <a16:creationId xmlns:a16="http://schemas.microsoft.com/office/drawing/2014/main" id="{6C0C0873-253D-52C0-AF8C-EF35E13F2CA0}"/>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812360" y="56804"/>
            <a:ext cx="792088" cy="792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0" name="object 16">
            <a:extLst>
              <a:ext uri="{FF2B5EF4-FFF2-40B4-BE49-F238E27FC236}">
                <a16:creationId xmlns:a16="http://schemas.microsoft.com/office/drawing/2014/main" id="{57DD9BAC-6E69-6B5A-48AD-5F6F6289A781}"/>
              </a:ext>
            </a:extLst>
          </p:cNvPr>
          <p:cNvGrpSpPr/>
          <p:nvPr/>
        </p:nvGrpSpPr>
        <p:grpSpPr>
          <a:xfrm>
            <a:off x="0" y="6301834"/>
            <a:ext cx="9055735" cy="424180"/>
            <a:chOff x="82296" y="6440423"/>
            <a:chExt cx="9055735" cy="424180"/>
          </a:xfrm>
        </p:grpSpPr>
        <p:sp>
          <p:nvSpPr>
            <p:cNvPr id="11" name="object 17">
              <a:extLst>
                <a:ext uri="{FF2B5EF4-FFF2-40B4-BE49-F238E27FC236}">
                  <a16:creationId xmlns:a16="http://schemas.microsoft.com/office/drawing/2014/main" id="{04239F1C-4803-CFB0-71DD-DEB88B801FD2}"/>
                </a:ext>
              </a:extLst>
            </p:cNvPr>
            <p:cNvSpPr/>
            <p:nvPr/>
          </p:nvSpPr>
          <p:spPr>
            <a:xfrm>
              <a:off x="86868" y="6444995"/>
              <a:ext cx="9046845" cy="414655"/>
            </a:xfrm>
            <a:custGeom>
              <a:avLst/>
              <a:gdLst/>
              <a:ahLst/>
              <a:cxnLst/>
              <a:rect l="l" t="t" r="r" b="b"/>
              <a:pathLst>
                <a:path w="9046845" h="414654">
                  <a:moveTo>
                    <a:pt x="9046464" y="0"/>
                  </a:moveTo>
                  <a:lnTo>
                    <a:pt x="0" y="0"/>
                  </a:lnTo>
                  <a:lnTo>
                    <a:pt x="0" y="414527"/>
                  </a:lnTo>
                  <a:lnTo>
                    <a:pt x="9046464" y="414527"/>
                  </a:lnTo>
                  <a:lnTo>
                    <a:pt x="9046464" y="0"/>
                  </a:lnTo>
                  <a:close/>
                </a:path>
              </a:pathLst>
            </a:custGeom>
            <a:solidFill>
              <a:srgbClr val="001F5F"/>
            </a:solidFill>
          </p:spPr>
          <p:txBody>
            <a:bodyPr wrap="square" lIns="0" tIns="0" rIns="0" bIns="0" rtlCol="0"/>
            <a:lstStyle/>
            <a:p>
              <a:endParaRPr/>
            </a:p>
          </p:txBody>
        </p:sp>
        <p:sp>
          <p:nvSpPr>
            <p:cNvPr id="12" name="object 18">
              <a:extLst>
                <a:ext uri="{FF2B5EF4-FFF2-40B4-BE49-F238E27FC236}">
                  <a16:creationId xmlns:a16="http://schemas.microsoft.com/office/drawing/2014/main" id="{4210465E-39B1-1CF5-3788-322AADB99D5F}"/>
                </a:ext>
              </a:extLst>
            </p:cNvPr>
            <p:cNvSpPr/>
            <p:nvPr/>
          </p:nvSpPr>
          <p:spPr>
            <a:xfrm>
              <a:off x="86868" y="6444995"/>
              <a:ext cx="9046845" cy="414655"/>
            </a:xfrm>
            <a:custGeom>
              <a:avLst/>
              <a:gdLst/>
              <a:ahLst/>
              <a:cxnLst/>
              <a:rect l="l" t="t" r="r" b="b"/>
              <a:pathLst>
                <a:path w="9046845" h="414654">
                  <a:moveTo>
                    <a:pt x="0" y="414527"/>
                  </a:moveTo>
                  <a:lnTo>
                    <a:pt x="9046464" y="414527"/>
                  </a:lnTo>
                  <a:lnTo>
                    <a:pt x="9046464" y="0"/>
                  </a:lnTo>
                  <a:lnTo>
                    <a:pt x="0" y="0"/>
                  </a:lnTo>
                  <a:lnTo>
                    <a:pt x="0" y="414527"/>
                  </a:lnTo>
                  <a:close/>
                </a:path>
              </a:pathLst>
            </a:custGeom>
            <a:ln w="9144">
              <a:solidFill>
                <a:srgbClr val="000000"/>
              </a:solidFill>
            </a:ln>
          </p:spPr>
          <p:txBody>
            <a:bodyPr wrap="square" lIns="0" tIns="0" rIns="0" bIns="0" rtlCol="0"/>
            <a:lstStyle/>
            <a:p>
              <a:endParaRPr/>
            </a:p>
          </p:txBody>
        </p:sp>
      </p:grpSp>
      <p:sp>
        <p:nvSpPr>
          <p:cNvPr id="13" name="object 19">
            <a:extLst>
              <a:ext uri="{FF2B5EF4-FFF2-40B4-BE49-F238E27FC236}">
                <a16:creationId xmlns:a16="http://schemas.microsoft.com/office/drawing/2014/main" id="{5BB152D9-44AD-76AB-C654-294C1E084437}"/>
              </a:ext>
            </a:extLst>
          </p:cNvPr>
          <p:cNvSpPr txBox="1"/>
          <p:nvPr/>
        </p:nvSpPr>
        <p:spPr>
          <a:xfrm>
            <a:off x="2140946" y="6381328"/>
            <a:ext cx="4653915" cy="351378"/>
          </a:xfrm>
          <a:prstGeom prst="rect">
            <a:avLst/>
          </a:prstGeom>
        </p:spPr>
        <p:txBody>
          <a:bodyPr vert="horz" wrap="square" lIns="0" tIns="12700" rIns="0" bIns="0" rtlCol="0">
            <a:spAutoFit/>
          </a:bodyPr>
          <a:lstStyle/>
          <a:p>
            <a:pPr marL="12700" algn="ctr">
              <a:lnSpc>
                <a:spcPct val="100000"/>
              </a:lnSpc>
              <a:spcBef>
                <a:spcPts val="100"/>
              </a:spcBef>
            </a:pPr>
            <a:r>
              <a:rPr sz="2200" spc="-5" dirty="0">
                <a:solidFill>
                  <a:srgbClr val="FFFFFF"/>
                </a:solidFill>
                <a:latin typeface="Times New Roman"/>
                <a:cs typeface="Times New Roman"/>
              </a:rPr>
              <a:t>Department</a:t>
            </a:r>
            <a:r>
              <a:rPr sz="2200" spc="30" dirty="0">
                <a:solidFill>
                  <a:srgbClr val="FFFFFF"/>
                </a:solidFill>
                <a:latin typeface="Times New Roman"/>
                <a:cs typeface="Times New Roman"/>
              </a:rPr>
              <a:t> </a:t>
            </a:r>
            <a:r>
              <a:rPr sz="2200" spc="5" dirty="0">
                <a:solidFill>
                  <a:srgbClr val="FFFFFF"/>
                </a:solidFill>
                <a:latin typeface="Times New Roman"/>
                <a:cs typeface="Times New Roman"/>
              </a:rPr>
              <a:t>of</a:t>
            </a:r>
            <a:r>
              <a:rPr lang="en-US" sz="2200" spc="5" dirty="0">
                <a:solidFill>
                  <a:srgbClr val="FFFFFF"/>
                </a:solidFill>
                <a:latin typeface="Times New Roman"/>
                <a:cs typeface="Times New Roman"/>
              </a:rPr>
              <a:t> CSE- Data Science</a:t>
            </a:r>
            <a:endParaRPr sz="2200" dirty="0">
              <a:latin typeface="Times New Roman"/>
              <a:cs typeface="Times New Roman"/>
            </a:endParaRPr>
          </a:p>
        </p:txBody>
      </p:sp>
      <p:sp>
        <p:nvSpPr>
          <p:cNvPr id="8" name="Content Placeholder 7">
            <a:extLst>
              <a:ext uri="{FF2B5EF4-FFF2-40B4-BE49-F238E27FC236}">
                <a16:creationId xmlns:a16="http://schemas.microsoft.com/office/drawing/2014/main" id="{47817710-27D1-1800-B8F4-7968EF19D3DB}"/>
              </a:ext>
            </a:extLst>
          </p:cNvPr>
          <p:cNvSpPr>
            <a:spLocks noGrp="1"/>
          </p:cNvSpPr>
          <p:nvPr>
            <p:ph idx="1"/>
          </p:nvPr>
        </p:nvSpPr>
        <p:spPr>
          <a:xfrm>
            <a:off x="75625" y="944103"/>
            <a:ext cx="9031924" cy="5358787"/>
          </a:xfrm>
        </p:spPr>
        <p:txBody>
          <a:bodyPr>
            <a:normAutofit/>
          </a:bodyPr>
          <a:lstStyle/>
          <a:p>
            <a:pPr marL="0" indent="0" algn="just">
              <a:lnSpc>
                <a:spcPct val="150000"/>
              </a:lnSpc>
              <a:spcBef>
                <a:spcPts val="0"/>
              </a:spcBef>
              <a:buNone/>
            </a:pPr>
            <a:r>
              <a:rPr lang="en-US" sz="2000" b="1" dirty="0"/>
              <a:t>Advantages of NoSQL </a:t>
            </a:r>
          </a:p>
          <a:p>
            <a:pPr marL="0" indent="0" algn="just">
              <a:lnSpc>
                <a:spcPct val="150000"/>
              </a:lnSpc>
              <a:spcBef>
                <a:spcPts val="0"/>
              </a:spcBef>
              <a:buNone/>
            </a:pPr>
            <a:endParaRPr lang="en-US" sz="2000" b="1" dirty="0"/>
          </a:p>
        </p:txBody>
      </p:sp>
      <p:pic>
        <p:nvPicPr>
          <p:cNvPr id="15" name="Picture 14">
            <a:extLst>
              <a:ext uri="{FF2B5EF4-FFF2-40B4-BE49-F238E27FC236}">
                <a16:creationId xmlns:a16="http://schemas.microsoft.com/office/drawing/2014/main" id="{F0BE2895-5E23-5255-2370-E9AF932E8B2E}"/>
              </a:ext>
            </a:extLst>
          </p:cNvPr>
          <p:cNvPicPr>
            <a:picLocks noChangeAspect="1"/>
          </p:cNvPicPr>
          <p:nvPr/>
        </p:nvPicPr>
        <p:blipFill>
          <a:blip r:embed="rId7"/>
          <a:stretch>
            <a:fillRect/>
          </a:stretch>
        </p:blipFill>
        <p:spPr>
          <a:xfrm>
            <a:off x="467544" y="1539511"/>
            <a:ext cx="5749067" cy="2448272"/>
          </a:xfrm>
          <a:prstGeom prst="rect">
            <a:avLst/>
          </a:prstGeom>
        </p:spPr>
      </p:pic>
      <p:pic>
        <p:nvPicPr>
          <p:cNvPr id="16" name="Content Placeholder 8">
            <a:extLst>
              <a:ext uri="{FF2B5EF4-FFF2-40B4-BE49-F238E27FC236}">
                <a16:creationId xmlns:a16="http://schemas.microsoft.com/office/drawing/2014/main" id="{98C82413-CF4C-D9B9-79BF-DDEA9633ED2F}"/>
              </a:ext>
            </a:extLst>
          </p:cNvPr>
          <p:cNvPicPr>
            <a:picLocks noChangeAspect="1"/>
          </p:cNvPicPr>
          <p:nvPr/>
        </p:nvPicPr>
        <p:blipFill>
          <a:blip r:embed="rId8"/>
          <a:stretch>
            <a:fillRect/>
          </a:stretch>
        </p:blipFill>
        <p:spPr>
          <a:xfrm>
            <a:off x="87836" y="3980076"/>
            <a:ext cx="7412930" cy="2239651"/>
          </a:xfrm>
          <a:prstGeom prst="rect">
            <a:avLst/>
          </a:prstGeom>
        </p:spPr>
      </p:pic>
    </p:spTree>
    <p:extLst>
      <p:ext uri="{BB962C8B-B14F-4D97-AF65-F5344CB8AC3E}">
        <p14:creationId xmlns:p14="http://schemas.microsoft.com/office/powerpoint/2010/main" val="262089799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EB4515-A43E-12C8-2B80-259774AAABD2}"/>
            </a:ext>
          </a:extLst>
        </p:cNvPr>
        <p:cNvGrpSpPr/>
        <p:nvPr/>
      </p:nvGrpSpPr>
      <p:grpSpPr>
        <a:xfrm>
          <a:off x="0" y="0"/>
          <a:ext cx="0" cy="0"/>
          <a:chOff x="0" y="0"/>
          <a:chExt cx="0" cy="0"/>
        </a:xfrm>
      </p:grpSpPr>
      <p:pic>
        <p:nvPicPr>
          <p:cNvPr id="4" name="object 15">
            <a:extLst>
              <a:ext uri="{FF2B5EF4-FFF2-40B4-BE49-F238E27FC236}">
                <a16:creationId xmlns:a16="http://schemas.microsoft.com/office/drawing/2014/main" id="{68FE23A8-DAF8-6DE4-6E6E-BD253E16E54D}"/>
              </a:ext>
            </a:extLst>
          </p:cNvPr>
          <p:cNvPicPr/>
          <p:nvPr/>
        </p:nvPicPr>
        <p:blipFill>
          <a:blip r:embed="rId2" cstate="print"/>
          <a:stretch>
            <a:fillRect/>
          </a:stretch>
        </p:blipFill>
        <p:spPr>
          <a:xfrm>
            <a:off x="4572" y="81866"/>
            <a:ext cx="2324441" cy="652271"/>
          </a:xfrm>
          <a:prstGeom prst="rect">
            <a:avLst/>
          </a:prstGeom>
        </p:spPr>
      </p:pic>
      <p:grpSp>
        <p:nvGrpSpPr>
          <p:cNvPr id="5" name="Group 11">
            <a:extLst>
              <a:ext uri="{FF2B5EF4-FFF2-40B4-BE49-F238E27FC236}">
                <a16:creationId xmlns:a16="http://schemas.microsoft.com/office/drawing/2014/main" id="{923C50FA-6F20-BD0C-1F13-6C45D15B513C}"/>
              </a:ext>
            </a:extLst>
          </p:cNvPr>
          <p:cNvGrpSpPr>
            <a:grpSpLocks/>
          </p:cNvGrpSpPr>
          <p:nvPr/>
        </p:nvGrpSpPr>
        <p:grpSpPr bwMode="auto">
          <a:xfrm>
            <a:off x="6470725" y="99863"/>
            <a:ext cx="1183803" cy="787736"/>
            <a:chOff x="0" y="0"/>
            <a:chExt cx="1110192" cy="778933"/>
          </a:xfrm>
        </p:grpSpPr>
        <p:pic>
          <p:nvPicPr>
            <p:cNvPr id="6" name="Picture 2">
              <a:extLst>
                <a:ext uri="{FF2B5EF4-FFF2-40B4-BE49-F238E27FC236}">
                  <a16:creationId xmlns:a16="http://schemas.microsoft.com/office/drawing/2014/main" id="{C0279688-F2FC-20BA-5E3D-FF9912053DC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110192" cy="7789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3" descr="aja-uk_iso-9001_2015">
              <a:extLst>
                <a:ext uri="{FF2B5EF4-FFF2-40B4-BE49-F238E27FC236}">
                  <a16:creationId xmlns:a16="http://schemas.microsoft.com/office/drawing/2014/main" id="{1894E5F5-293E-9FB3-4E6E-31663F5DBB77}"/>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l="49130" t="2490"/>
            <a:stretch>
              <a:fillRect/>
            </a:stretch>
          </p:blipFill>
          <p:spPr bwMode="auto">
            <a:xfrm>
              <a:off x="95250" y="116417"/>
              <a:ext cx="360527" cy="499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029" name="Picture 1">
            <a:extLst>
              <a:ext uri="{FF2B5EF4-FFF2-40B4-BE49-F238E27FC236}">
                <a16:creationId xmlns:a16="http://schemas.microsoft.com/office/drawing/2014/main" id="{4F3A0A90-AA5E-1D54-30DA-D3F81DC78F2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12020" y="127100"/>
            <a:ext cx="936104" cy="791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0" name="Picture 6" descr="CSE Data science logo-01">
            <a:extLst>
              <a:ext uri="{FF2B5EF4-FFF2-40B4-BE49-F238E27FC236}">
                <a16:creationId xmlns:a16="http://schemas.microsoft.com/office/drawing/2014/main" id="{77D8CFE7-45AD-D3F3-2CF9-AC03645E30EE}"/>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812360" y="56804"/>
            <a:ext cx="792088" cy="792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0" name="object 16">
            <a:extLst>
              <a:ext uri="{FF2B5EF4-FFF2-40B4-BE49-F238E27FC236}">
                <a16:creationId xmlns:a16="http://schemas.microsoft.com/office/drawing/2014/main" id="{C6003D2A-600E-D766-40EF-04113927DF02}"/>
              </a:ext>
            </a:extLst>
          </p:cNvPr>
          <p:cNvGrpSpPr/>
          <p:nvPr/>
        </p:nvGrpSpPr>
        <p:grpSpPr>
          <a:xfrm>
            <a:off x="0" y="6301834"/>
            <a:ext cx="9055735" cy="424180"/>
            <a:chOff x="82296" y="6440423"/>
            <a:chExt cx="9055735" cy="424180"/>
          </a:xfrm>
        </p:grpSpPr>
        <p:sp>
          <p:nvSpPr>
            <p:cNvPr id="11" name="object 17">
              <a:extLst>
                <a:ext uri="{FF2B5EF4-FFF2-40B4-BE49-F238E27FC236}">
                  <a16:creationId xmlns:a16="http://schemas.microsoft.com/office/drawing/2014/main" id="{9DFC8D35-595C-07CD-37B0-E8E0039B7BD8}"/>
                </a:ext>
              </a:extLst>
            </p:cNvPr>
            <p:cNvSpPr/>
            <p:nvPr/>
          </p:nvSpPr>
          <p:spPr>
            <a:xfrm>
              <a:off x="86868" y="6444995"/>
              <a:ext cx="9046845" cy="414655"/>
            </a:xfrm>
            <a:custGeom>
              <a:avLst/>
              <a:gdLst/>
              <a:ahLst/>
              <a:cxnLst/>
              <a:rect l="l" t="t" r="r" b="b"/>
              <a:pathLst>
                <a:path w="9046845" h="414654">
                  <a:moveTo>
                    <a:pt x="9046464" y="0"/>
                  </a:moveTo>
                  <a:lnTo>
                    <a:pt x="0" y="0"/>
                  </a:lnTo>
                  <a:lnTo>
                    <a:pt x="0" y="414527"/>
                  </a:lnTo>
                  <a:lnTo>
                    <a:pt x="9046464" y="414527"/>
                  </a:lnTo>
                  <a:lnTo>
                    <a:pt x="9046464" y="0"/>
                  </a:lnTo>
                  <a:close/>
                </a:path>
              </a:pathLst>
            </a:custGeom>
            <a:solidFill>
              <a:srgbClr val="001F5F"/>
            </a:solidFill>
          </p:spPr>
          <p:txBody>
            <a:bodyPr wrap="square" lIns="0" tIns="0" rIns="0" bIns="0" rtlCol="0"/>
            <a:lstStyle/>
            <a:p>
              <a:endParaRPr/>
            </a:p>
          </p:txBody>
        </p:sp>
        <p:sp>
          <p:nvSpPr>
            <p:cNvPr id="12" name="object 18">
              <a:extLst>
                <a:ext uri="{FF2B5EF4-FFF2-40B4-BE49-F238E27FC236}">
                  <a16:creationId xmlns:a16="http://schemas.microsoft.com/office/drawing/2014/main" id="{A44BCDC3-5BCB-6BC3-024F-66323E9623B6}"/>
                </a:ext>
              </a:extLst>
            </p:cNvPr>
            <p:cNvSpPr/>
            <p:nvPr/>
          </p:nvSpPr>
          <p:spPr>
            <a:xfrm>
              <a:off x="86868" y="6444995"/>
              <a:ext cx="9046845" cy="414655"/>
            </a:xfrm>
            <a:custGeom>
              <a:avLst/>
              <a:gdLst/>
              <a:ahLst/>
              <a:cxnLst/>
              <a:rect l="l" t="t" r="r" b="b"/>
              <a:pathLst>
                <a:path w="9046845" h="414654">
                  <a:moveTo>
                    <a:pt x="0" y="414527"/>
                  </a:moveTo>
                  <a:lnTo>
                    <a:pt x="9046464" y="414527"/>
                  </a:lnTo>
                  <a:lnTo>
                    <a:pt x="9046464" y="0"/>
                  </a:lnTo>
                  <a:lnTo>
                    <a:pt x="0" y="0"/>
                  </a:lnTo>
                  <a:lnTo>
                    <a:pt x="0" y="414527"/>
                  </a:lnTo>
                  <a:close/>
                </a:path>
              </a:pathLst>
            </a:custGeom>
            <a:ln w="9144">
              <a:solidFill>
                <a:srgbClr val="000000"/>
              </a:solidFill>
            </a:ln>
          </p:spPr>
          <p:txBody>
            <a:bodyPr wrap="square" lIns="0" tIns="0" rIns="0" bIns="0" rtlCol="0"/>
            <a:lstStyle/>
            <a:p>
              <a:endParaRPr/>
            </a:p>
          </p:txBody>
        </p:sp>
      </p:grpSp>
      <p:sp>
        <p:nvSpPr>
          <p:cNvPr id="13" name="object 19">
            <a:extLst>
              <a:ext uri="{FF2B5EF4-FFF2-40B4-BE49-F238E27FC236}">
                <a16:creationId xmlns:a16="http://schemas.microsoft.com/office/drawing/2014/main" id="{0371AB48-D951-43CC-4093-F51EBC95C92C}"/>
              </a:ext>
            </a:extLst>
          </p:cNvPr>
          <p:cNvSpPr txBox="1"/>
          <p:nvPr/>
        </p:nvSpPr>
        <p:spPr>
          <a:xfrm>
            <a:off x="2140946" y="6381328"/>
            <a:ext cx="4653915" cy="351378"/>
          </a:xfrm>
          <a:prstGeom prst="rect">
            <a:avLst/>
          </a:prstGeom>
        </p:spPr>
        <p:txBody>
          <a:bodyPr vert="horz" wrap="square" lIns="0" tIns="12700" rIns="0" bIns="0" rtlCol="0">
            <a:spAutoFit/>
          </a:bodyPr>
          <a:lstStyle/>
          <a:p>
            <a:pPr marL="12700" algn="ctr">
              <a:lnSpc>
                <a:spcPct val="100000"/>
              </a:lnSpc>
              <a:spcBef>
                <a:spcPts val="100"/>
              </a:spcBef>
            </a:pPr>
            <a:r>
              <a:rPr sz="2200" spc="-5" dirty="0">
                <a:solidFill>
                  <a:srgbClr val="FFFFFF"/>
                </a:solidFill>
                <a:latin typeface="Times New Roman"/>
                <a:cs typeface="Times New Roman"/>
              </a:rPr>
              <a:t>Department</a:t>
            </a:r>
            <a:r>
              <a:rPr sz="2200" spc="30" dirty="0">
                <a:solidFill>
                  <a:srgbClr val="FFFFFF"/>
                </a:solidFill>
                <a:latin typeface="Times New Roman"/>
                <a:cs typeface="Times New Roman"/>
              </a:rPr>
              <a:t> </a:t>
            </a:r>
            <a:r>
              <a:rPr sz="2200" spc="5" dirty="0">
                <a:solidFill>
                  <a:srgbClr val="FFFFFF"/>
                </a:solidFill>
                <a:latin typeface="Times New Roman"/>
                <a:cs typeface="Times New Roman"/>
              </a:rPr>
              <a:t>of</a:t>
            </a:r>
            <a:r>
              <a:rPr lang="en-US" sz="2200" spc="5" dirty="0">
                <a:solidFill>
                  <a:srgbClr val="FFFFFF"/>
                </a:solidFill>
                <a:latin typeface="Times New Roman"/>
                <a:cs typeface="Times New Roman"/>
              </a:rPr>
              <a:t> CSE- Data Science</a:t>
            </a:r>
            <a:endParaRPr sz="2200" dirty="0">
              <a:latin typeface="Times New Roman"/>
              <a:cs typeface="Times New Roman"/>
            </a:endParaRPr>
          </a:p>
        </p:txBody>
      </p:sp>
      <p:pic>
        <p:nvPicPr>
          <p:cNvPr id="16" name="Content Placeholder 15">
            <a:extLst>
              <a:ext uri="{FF2B5EF4-FFF2-40B4-BE49-F238E27FC236}">
                <a16:creationId xmlns:a16="http://schemas.microsoft.com/office/drawing/2014/main" id="{D6F9ED51-D03D-5FCE-A9CF-C13F5B265656}"/>
              </a:ext>
            </a:extLst>
          </p:cNvPr>
          <p:cNvPicPr>
            <a:picLocks noGrp="1" noChangeAspect="1"/>
          </p:cNvPicPr>
          <p:nvPr>
            <p:ph idx="1"/>
          </p:nvPr>
        </p:nvPicPr>
        <p:blipFill>
          <a:blip r:embed="rId7"/>
          <a:stretch>
            <a:fillRect/>
          </a:stretch>
        </p:blipFill>
        <p:spPr>
          <a:xfrm>
            <a:off x="118684" y="1051610"/>
            <a:ext cx="8698437" cy="3783516"/>
          </a:xfrm>
        </p:spPr>
      </p:pic>
    </p:spTree>
    <p:extLst>
      <p:ext uri="{BB962C8B-B14F-4D97-AF65-F5344CB8AC3E}">
        <p14:creationId xmlns:p14="http://schemas.microsoft.com/office/powerpoint/2010/main" val="46097400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C41CE4-9BC9-014E-D2AB-9DB717E3715C}"/>
            </a:ext>
          </a:extLst>
        </p:cNvPr>
        <p:cNvGrpSpPr/>
        <p:nvPr/>
      </p:nvGrpSpPr>
      <p:grpSpPr>
        <a:xfrm>
          <a:off x="0" y="0"/>
          <a:ext cx="0" cy="0"/>
          <a:chOff x="0" y="0"/>
          <a:chExt cx="0" cy="0"/>
        </a:xfrm>
      </p:grpSpPr>
      <p:pic>
        <p:nvPicPr>
          <p:cNvPr id="4" name="object 15">
            <a:extLst>
              <a:ext uri="{FF2B5EF4-FFF2-40B4-BE49-F238E27FC236}">
                <a16:creationId xmlns:a16="http://schemas.microsoft.com/office/drawing/2014/main" id="{A16E543B-5D32-0FCE-39A2-345F4AA6B835}"/>
              </a:ext>
            </a:extLst>
          </p:cNvPr>
          <p:cNvPicPr/>
          <p:nvPr/>
        </p:nvPicPr>
        <p:blipFill>
          <a:blip r:embed="rId2" cstate="print"/>
          <a:stretch>
            <a:fillRect/>
          </a:stretch>
        </p:blipFill>
        <p:spPr>
          <a:xfrm>
            <a:off x="4572" y="81866"/>
            <a:ext cx="2324441" cy="652271"/>
          </a:xfrm>
          <a:prstGeom prst="rect">
            <a:avLst/>
          </a:prstGeom>
        </p:spPr>
      </p:pic>
      <p:grpSp>
        <p:nvGrpSpPr>
          <p:cNvPr id="5" name="Group 11">
            <a:extLst>
              <a:ext uri="{FF2B5EF4-FFF2-40B4-BE49-F238E27FC236}">
                <a16:creationId xmlns:a16="http://schemas.microsoft.com/office/drawing/2014/main" id="{2831D253-8D6C-C55E-59AA-DDF2E98D2517}"/>
              </a:ext>
            </a:extLst>
          </p:cNvPr>
          <p:cNvGrpSpPr>
            <a:grpSpLocks/>
          </p:cNvGrpSpPr>
          <p:nvPr/>
        </p:nvGrpSpPr>
        <p:grpSpPr bwMode="auto">
          <a:xfrm>
            <a:off x="6470725" y="99863"/>
            <a:ext cx="1183803" cy="787736"/>
            <a:chOff x="0" y="0"/>
            <a:chExt cx="1110192" cy="778933"/>
          </a:xfrm>
        </p:grpSpPr>
        <p:pic>
          <p:nvPicPr>
            <p:cNvPr id="6" name="Picture 2">
              <a:extLst>
                <a:ext uri="{FF2B5EF4-FFF2-40B4-BE49-F238E27FC236}">
                  <a16:creationId xmlns:a16="http://schemas.microsoft.com/office/drawing/2014/main" id="{88C042A6-D871-6E96-F05D-93C17780B24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110192" cy="7789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3" descr="aja-uk_iso-9001_2015">
              <a:extLst>
                <a:ext uri="{FF2B5EF4-FFF2-40B4-BE49-F238E27FC236}">
                  <a16:creationId xmlns:a16="http://schemas.microsoft.com/office/drawing/2014/main" id="{5236E56D-8D1B-4EF2-3528-06E2930C2ED4}"/>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l="49130" t="2490"/>
            <a:stretch>
              <a:fillRect/>
            </a:stretch>
          </p:blipFill>
          <p:spPr bwMode="auto">
            <a:xfrm>
              <a:off x="95250" y="116417"/>
              <a:ext cx="360527" cy="499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029" name="Picture 1">
            <a:extLst>
              <a:ext uri="{FF2B5EF4-FFF2-40B4-BE49-F238E27FC236}">
                <a16:creationId xmlns:a16="http://schemas.microsoft.com/office/drawing/2014/main" id="{EE6158B4-AAE6-A5F5-E087-B8CDDB4EB02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12020" y="127100"/>
            <a:ext cx="936104" cy="791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0" name="Picture 6" descr="CSE Data science logo-01">
            <a:extLst>
              <a:ext uri="{FF2B5EF4-FFF2-40B4-BE49-F238E27FC236}">
                <a16:creationId xmlns:a16="http://schemas.microsoft.com/office/drawing/2014/main" id="{415BDE4A-6ECE-84F7-C37E-2CD33A2FC75F}"/>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812360" y="56804"/>
            <a:ext cx="792088" cy="792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0" name="object 16">
            <a:extLst>
              <a:ext uri="{FF2B5EF4-FFF2-40B4-BE49-F238E27FC236}">
                <a16:creationId xmlns:a16="http://schemas.microsoft.com/office/drawing/2014/main" id="{EE36C680-B062-60F5-B250-766E95095C45}"/>
              </a:ext>
            </a:extLst>
          </p:cNvPr>
          <p:cNvGrpSpPr/>
          <p:nvPr/>
        </p:nvGrpSpPr>
        <p:grpSpPr>
          <a:xfrm>
            <a:off x="0" y="6301834"/>
            <a:ext cx="9055735" cy="424180"/>
            <a:chOff x="82296" y="6440423"/>
            <a:chExt cx="9055735" cy="424180"/>
          </a:xfrm>
        </p:grpSpPr>
        <p:sp>
          <p:nvSpPr>
            <p:cNvPr id="11" name="object 17">
              <a:extLst>
                <a:ext uri="{FF2B5EF4-FFF2-40B4-BE49-F238E27FC236}">
                  <a16:creationId xmlns:a16="http://schemas.microsoft.com/office/drawing/2014/main" id="{D5383E0F-0598-79C3-754B-8C05640B2D2D}"/>
                </a:ext>
              </a:extLst>
            </p:cNvPr>
            <p:cNvSpPr/>
            <p:nvPr/>
          </p:nvSpPr>
          <p:spPr>
            <a:xfrm>
              <a:off x="86868" y="6444995"/>
              <a:ext cx="9046845" cy="414655"/>
            </a:xfrm>
            <a:custGeom>
              <a:avLst/>
              <a:gdLst/>
              <a:ahLst/>
              <a:cxnLst/>
              <a:rect l="l" t="t" r="r" b="b"/>
              <a:pathLst>
                <a:path w="9046845" h="414654">
                  <a:moveTo>
                    <a:pt x="9046464" y="0"/>
                  </a:moveTo>
                  <a:lnTo>
                    <a:pt x="0" y="0"/>
                  </a:lnTo>
                  <a:lnTo>
                    <a:pt x="0" y="414527"/>
                  </a:lnTo>
                  <a:lnTo>
                    <a:pt x="9046464" y="414527"/>
                  </a:lnTo>
                  <a:lnTo>
                    <a:pt x="9046464" y="0"/>
                  </a:lnTo>
                  <a:close/>
                </a:path>
              </a:pathLst>
            </a:custGeom>
            <a:solidFill>
              <a:srgbClr val="001F5F"/>
            </a:solidFill>
          </p:spPr>
          <p:txBody>
            <a:bodyPr wrap="square" lIns="0" tIns="0" rIns="0" bIns="0" rtlCol="0"/>
            <a:lstStyle/>
            <a:p>
              <a:endParaRPr/>
            </a:p>
          </p:txBody>
        </p:sp>
        <p:sp>
          <p:nvSpPr>
            <p:cNvPr id="12" name="object 18">
              <a:extLst>
                <a:ext uri="{FF2B5EF4-FFF2-40B4-BE49-F238E27FC236}">
                  <a16:creationId xmlns:a16="http://schemas.microsoft.com/office/drawing/2014/main" id="{D830AADB-B63B-E108-D712-A5733A8215B2}"/>
                </a:ext>
              </a:extLst>
            </p:cNvPr>
            <p:cNvSpPr/>
            <p:nvPr/>
          </p:nvSpPr>
          <p:spPr>
            <a:xfrm>
              <a:off x="86868" y="6444995"/>
              <a:ext cx="9046845" cy="414655"/>
            </a:xfrm>
            <a:custGeom>
              <a:avLst/>
              <a:gdLst/>
              <a:ahLst/>
              <a:cxnLst/>
              <a:rect l="l" t="t" r="r" b="b"/>
              <a:pathLst>
                <a:path w="9046845" h="414654">
                  <a:moveTo>
                    <a:pt x="0" y="414527"/>
                  </a:moveTo>
                  <a:lnTo>
                    <a:pt x="9046464" y="414527"/>
                  </a:lnTo>
                  <a:lnTo>
                    <a:pt x="9046464" y="0"/>
                  </a:lnTo>
                  <a:lnTo>
                    <a:pt x="0" y="0"/>
                  </a:lnTo>
                  <a:lnTo>
                    <a:pt x="0" y="414527"/>
                  </a:lnTo>
                  <a:close/>
                </a:path>
              </a:pathLst>
            </a:custGeom>
            <a:ln w="9144">
              <a:solidFill>
                <a:srgbClr val="000000"/>
              </a:solidFill>
            </a:ln>
          </p:spPr>
          <p:txBody>
            <a:bodyPr wrap="square" lIns="0" tIns="0" rIns="0" bIns="0" rtlCol="0"/>
            <a:lstStyle/>
            <a:p>
              <a:endParaRPr/>
            </a:p>
          </p:txBody>
        </p:sp>
      </p:grpSp>
      <p:sp>
        <p:nvSpPr>
          <p:cNvPr id="13" name="object 19">
            <a:extLst>
              <a:ext uri="{FF2B5EF4-FFF2-40B4-BE49-F238E27FC236}">
                <a16:creationId xmlns:a16="http://schemas.microsoft.com/office/drawing/2014/main" id="{FBF4B067-BCFE-C968-3008-0A640B548C40}"/>
              </a:ext>
            </a:extLst>
          </p:cNvPr>
          <p:cNvSpPr txBox="1"/>
          <p:nvPr/>
        </p:nvSpPr>
        <p:spPr>
          <a:xfrm>
            <a:off x="2140946" y="6381328"/>
            <a:ext cx="4653915" cy="351378"/>
          </a:xfrm>
          <a:prstGeom prst="rect">
            <a:avLst/>
          </a:prstGeom>
        </p:spPr>
        <p:txBody>
          <a:bodyPr vert="horz" wrap="square" lIns="0" tIns="12700" rIns="0" bIns="0" rtlCol="0">
            <a:spAutoFit/>
          </a:bodyPr>
          <a:lstStyle/>
          <a:p>
            <a:pPr marL="12700" algn="ctr">
              <a:lnSpc>
                <a:spcPct val="100000"/>
              </a:lnSpc>
              <a:spcBef>
                <a:spcPts val="100"/>
              </a:spcBef>
            </a:pPr>
            <a:r>
              <a:rPr sz="2200" spc="-5" dirty="0">
                <a:solidFill>
                  <a:srgbClr val="FFFFFF"/>
                </a:solidFill>
                <a:latin typeface="Times New Roman"/>
                <a:cs typeface="Times New Roman"/>
              </a:rPr>
              <a:t>Department</a:t>
            </a:r>
            <a:r>
              <a:rPr sz="2200" spc="30" dirty="0">
                <a:solidFill>
                  <a:srgbClr val="FFFFFF"/>
                </a:solidFill>
                <a:latin typeface="Times New Roman"/>
                <a:cs typeface="Times New Roman"/>
              </a:rPr>
              <a:t> </a:t>
            </a:r>
            <a:r>
              <a:rPr sz="2200" spc="5" dirty="0">
                <a:solidFill>
                  <a:srgbClr val="FFFFFF"/>
                </a:solidFill>
                <a:latin typeface="Times New Roman"/>
                <a:cs typeface="Times New Roman"/>
              </a:rPr>
              <a:t>of</a:t>
            </a:r>
            <a:r>
              <a:rPr lang="en-US" sz="2200" spc="5" dirty="0">
                <a:solidFill>
                  <a:srgbClr val="FFFFFF"/>
                </a:solidFill>
                <a:latin typeface="Times New Roman"/>
                <a:cs typeface="Times New Roman"/>
              </a:rPr>
              <a:t> CSE- Data Science</a:t>
            </a:r>
            <a:endParaRPr sz="2200" dirty="0">
              <a:latin typeface="Times New Roman"/>
              <a:cs typeface="Times New Roman"/>
            </a:endParaRPr>
          </a:p>
        </p:txBody>
      </p:sp>
      <p:pic>
        <p:nvPicPr>
          <p:cNvPr id="8" name="Content Placeholder 7">
            <a:extLst>
              <a:ext uri="{FF2B5EF4-FFF2-40B4-BE49-F238E27FC236}">
                <a16:creationId xmlns:a16="http://schemas.microsoft.com/office/drawing/2014/main" id="{E6C54965-C3FE-3AF8-9F95-41B3CBC71861}"/>
              </a:ext>
            </a:extLst>
          </p:cNvPr>
          <p:cNvPicPr>
            <a:picLocks noGrp="1" noChangeAspect="1"/>
          </p:cNvPicPr>
          <p:nvPr>
            <p:ph idx="1"/>
          </p:nvPr>
        </p:nvPicPr>
        <p:blipFill>
          <a:blip r:embed="rId7"/>
          <a:stretch>
            <a:fillRect/>
          </a:stretch>
        </p:blipFill>
        <p:spPr>
          <a:xfrm>
            <a:off x="129225" y="1070518"/>
            <a:ext cx="8885549" cy="3024336"/>
          </a:xfrm>
        </p:spPr>
      </p:pic>
    </p:spTree>
    <p:extLst>
      <p:ext uri="{BB962C8B-B14F-4D97-AF65-F5344CB8AC3E}">
        <p14:creationId xmlns:p14="http://schemas.microsoft.com/office/powerpoint/2010/main" val="305556087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D47CF4-05CB-6D39-F512-4B387CC8A6BB}"/>
            </a:ext>
          </a:extLst>
        </p:cNvPr>
        <p:cNvGrpSpPr/>
        <p:nvPr/>
      </p:nvGrpSpPr>
      <p:grpSpPr>
        <a:xfrm>
          <a:off x="0" y="0"/>
          <a:ext cx="0" cy="0"/>
          <a:chOff x="0" y="0"/>
          <a:chExt cx="0" cy="0"/>
        </a:xfrm>
      </p:grpSpPr>
      <p:pic>
        <p:nvPicPr>
          <p:cNvPr id="4" name="object 15">
            <a:extLst>
              <a:ext uri="{FF2B5EF4-FFF2-40B4-BE49-F238E27FC236}">
                <a16:creationId xmlns:a16="http://schemas.microsoft.com/office/drawing/2014/main" id="{0913C173-0E77-58D9-2DDF-2C98AF589B9B}"/>
              </a:ext>
            </a:extLst>
          </p:cNvPr>
          <p:cNvPicPr/>
          <p:nvPr/>
        </p:nvPicPr>
        <p:blipFill>
          <a:blip r:embed="rId2" cstate="print"/>
          <a:stretch>
            <a:fillRect/>
          </a:stretch>
        </p:blipFill>
        <p:spPr>
          <a:xfrm>
            <a:off x="4572" y="81866"/>
            <a:ext cx="2324441" cy="652271"/>
          </a:xfrm>
          <a:prstGeom prst="rect">
            <a:avLst/>
          </a:prstGeom>
        </p:spPr>
      </p:pic>
      <p:grpSp>
        <p:nvGrpSpPr>
          <p:cNvPr id="5" name="Group 11">
            <a:extLst>
              <a:ext uri="{FF2B5EF4-FFF2-40B4-BE49-F238E27FC236}">
                <a16:creationId xmlns:a16="http://schemas.microsoft.com/office/drawing/2014/main" id="{D649A6E6-774D-EE4D-4F62-C2F849938E96}"/>
              </a:ext>
            </a:extLst>
          </p:cNvPr>
          <p:cNvGrpSpPr>
            <a:grpSpLocks/>
          </p:cNvGrpSpPr>
          <p:nvPr/>
        </p:nvGrpSpPr>
        <p:grpSpPr bwMode="auto">
          <a:xfrm>
            <a:off x="6470725" y="99863"/>
            <a:ext cx="1183803" cy="787736"/>
            <a:chOff x="0" y="0"/>
            <a:chExt cx="1110192" cy="778933"/>
          </a:xfrm>
        </p:grpSpPr>
        <p:pic>
          <p:nvPicPr>
            <p:cNvPr id="6" name="Picture 2">
              <a:extLst>
                <a:ext uri="{FF2B5EF4-FFF2-40B4-BE49-F238E27FC236}">
                  <a16:creationId xmlns:a16="http://schemas.microsoft.com/office/drawing/2014/main" id="{76836DF6-420B-6FDC-AB3A-6FD8EB9B0F5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110192" cy="7789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3" descr="aja-uk_iso-9001_2015">
              <a:extLst>
                <a:ext uri="{FF2B5EF4-FFF2-40B4-BE49-F238E27FC236}">
                  <a16:creationId xmlns:a16="http://schemas.microsoft.com/office/drawing/2014/main" id="{DC33AB33-5742-F204-95AD-B7999E69960D}"/>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l="49130" t="2490"/>
            <a:stretch>
              <a:fillRect/>
            </a:stretch>
          </p:blipFill>
          <p:spPr bwMode="auto">
            <a:xfrm>
              <a:off x="95250" y="116417"/>
              <a:ext cx="360527" cy="499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029" name="Picture 1">
            <a:extLst>
              <a:ext uri="{FF2B5EF4-FFF2-40B4-BE49-F238E27FC236}">
                <a16:creationId xmlns:a16="http://schemas.microsoft.com/office/drawing/2014/main" id="{58188BDD-393F-34DC-9947-74A97153766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12020" y="127100"/>
            <a:ext cx="936104" cy="791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0" name="Picture 6" descr="CSE Data science logo-01">
            <a:extLst>
              <a:ext uri="{FF2B5EF4-FFF2-40B4-BE49-F238E27FC236}">
                <a16:creationId xmlns:a16="http://schemas.microsoft.com/office/drawing/2014/main" id="{2D2DDCF1-11AA-E55B-3E6E-198DB843041E}"/>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812360" y="56804"/>
            <a:ext cx="792088" cy="792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0" name="object 16">
            <a:extLst>
              <a:ext uri="{FF2B5EF4-FFF2-40B4-BE49-F238E27FC236}">
                <a16:creationId xmlns:a16="http://schemas.microsoft.com/office/drawing/2014/main" id="{4B270E1B-62CB-717A-B1A8-367231A8D267}"/>
              </a:ext>
            </a:extLst>
          </p:cNvPr>
          <p:cNvGrpSpPr/>
          <p:nvPr/>
        </p:nvGrpSpPr>
        <p:grpSpPr>
          <a:xfrm>
            <a:off x="0" y="6301834"/>
            <a:ext cx="9055735" cy="424180"/>
            <a:chOff x="82296" y="6440423"/>
            <a:chExt cx="9055735" cy="424180"/>
          </a:xfrm>
        </p:grpSpPr>
        <p:sp>
          <p:nvSpPr>
            <p:cNvPr id="11" name="object 17">
              <a:extLst>
                <a:ext uri="{FF2B5EF4-FFF2-40B4-BE49-F238E27FC236}">
                  <a16:creationId xmlns:a16="http://schemas.microsoft.com/office/drawing/2014/main" id="{C121D120-20B3-2123-989E-4DDAD1212490}"/>
                </a:ext>
              </a:extLst>
            </p:cNvPr>
            <p:cNvSpPr/>
            <p:nvPr/>
          </p:nvSpPr>
          <p:spPr>
            <a:xfrm>
              <a:off x="86868" y="6444995"/>
              <a:ext cx="9046845" cy="414655"/>
            </a:xfrm>
            <a:custGeom>
              <a:avLst/>
              <a:gdLst/>
              <a:ahLst/>
              <a:cxnLst/>
              <a:rect l="l" t="t" r="r" b="b"/>
              <a:pathLst>
                <a:path w="9046845" h="414654">
                  <a:moveTo>
                    <a:pt x="9046464" y="0"/>
                  </a:moveTo>
                  <a:lnTo>
                    <a:pt x="0" y="0"/>
                  </a:lnTo>
                  <a:lnTo>
                    <a:pt x="0" y="414527"/>
                  </a:lnTo>
                  <a:lnTo>
                    <a:pt x="9046464" y="414527"/>
                  </a:lnTo>
                  <a:lnTo>
                    <a:pt x="9046464" y="0"/>
                  </a:lnTo>
                  <a:close/>
                </a:path>
              </a:pathLst>
            </a:custGeom>
            <a:solidFill>
              <a:srgbClr val="001F5F"/>
            </a:solidFill>
          </p:spPr>
          <p:txBody>
            <a:bodyPr wrap="square" lIns="0" tIns="0" rIns="0" bIns="0" rtlCol="0"/>
            <a:lstStyle/>
            <a:p>
              <a:endParaRPr/>
            </a:p>
          </p:txBody>
        </p:sp>
        <p:sp>
          <p:nvSpPr>
            <p:cNvPr id="12" name="object 18">
              <a:extLst>
                <a:ext uri="{FF2B5EF4-FFF2-40B4-BE49-F238E27FC236}">
                  <a16:creationId xmlns:a16="http://schemas.microsoft.com/office/drawing/2014/main" id="{997FA81B-A633-8689-2B51-82E13233913A}"/>
                </a:ext>
              </a:extLst>
            </p:cNvPr>
            <p:cNvSpPr/>
            <p:nvPr/>
          </p:nvSpPr>
          <p:spPr>
            <a:xfrm>
              <a:off x="86868" y="6444995"/>
              <a:ext cx="9046845" cy="414655"/>
            </a:xfrm>
            <a:custGeom>
              <a:avLst/>
              <a:gdLst/>
              <a:ahLst/>
              <a:cxnLst/>
              <a:rect l="l" t="t" r="r" b="b"/>
              <a:pathLst>
                <a:path w="9046845" h="414654">
                  <a:moveTo>
                    <a:pt x="0" y="414527"/>
                  </a:moveTo>
                  <a:lnTo>
                    <a:pt x="9046464" y="414527"/>
                  </a:lnTo>
                  <a:lnTo>
                    <a:pt x="9046464" y="0"/>
                  </a:lnTo>
                  <a:lnTo>
                    <a:pt x="0" y="0"/>
                  </a:lnTo>
                  <a:lnTo>
                    <a:pt x="0" y="414527"/>
                  </a:lnTo>
                  <a:close/>
                </a:path>
              </a:pathLst>
            </a:custGeom>
            <a:ln w="9144">
              <a:solidFill>
                <a:srgbClr val="000000"/>
              </a:solidFill>
            </a:ln>
          </p:spPr>
          <p:txBody>
            <a:bodyPr wrap="square" lIns="0" tIns="0" rIns="0" bIns="0" rtlCol="0"/>
            <a:lstStyle/>
            <a:p>
              <a:endParaRPr/>
            </a:p>
          </p:txBody>
        </p:sp>
      </p:grpSp>
      <p:sp>
        <p:nvSpPr>
          <p:cNvPr id="13" name="object 19">
            <a:extLst>
              <a:ext uri="{FF2B5EF4-FFF2-40B4-BE49-F238E27FC236}">
                <a16:creationId xmlns:a16="http://schemas.microsoft.com/office/drawing/2014/main" id="{8E8AE3CD-9EFC-1A97-3A6D-CCE5AEC0449B}"/>
              </a:ext>
            </a:extLst>
          </p:cNvPr>
          <p:cNvSpPr txBox="1"/>
          <p:nvPr/>
        </p:nvSpPr>
        <p:spPr>
          <a:xfrm>
            <a:off x="2140946" y="6381328"/>
            <a:ext cx="4653915" cy="351378"/>
          </a:xfrm>
          <a:prstGeom prst="rect">
            <a:avLst/>
          </a:prstGeom>
        </p:spPr>
        <p:txBody>
          <a:bodyPr vert="horz" wrap="square" lIns="0" tIns="12700" rIns="0" bIns="0" rtlCol="0">
            <a:spAutoFit/>
          </a:bodyPr>
          <a:lstStyle/>
          <a:p>
            <a:pPr marL="12700" algn="ctr">
              <a:lnSpc>
                <a:spcPct val="100000"/>
              </a:lnSpc>
              <a:spcBef>
                <a:spcPts val="100"/>
              </a:spcBef>
            </a:pPr>
            <a:r>
              <a:rPr sz="2200" spc="-5" dirty="0">
                <a:solidFill>
                  <a:srgbClr val="FFFFFF"/>
                </a:solidFill>
                <a:latin typeface="Times New Roman"/>
                <a:cs typeface="Times New Roman"/>
              </a:rPr>
              <a:t>Department</a:t>
            </a:r>
            <a:r>
              <a:rPr sz="2200" spc="30" dirty="0">
                <a:solidFill>
                  <a:srgbClr val="FFFFFF"/>
                </a:solidFill>
                <a:latin typeface="Times New Roman"/>
                <a:cs typeface="Times New Roman"/>
              </a:rPr>
              <a:t> </a:t>
            </a:r>
            <a:r>
              <a:rPr sz="2200" spc="5" dirty="0">
                <a:solidFill>
                  <a:srgbClr val="FFFFFF"/>
                </a:solidFill>
                <a:latin typeface="Times New Roman"/>
                <a:cs typeface="Times New Roman"/>
              </a:rPr>
              <a:t>of</a:t>
            </a:r>
            <a:r>
              <a:rPr lang="en-US" sz="2200" spc="5" dirty="0">
                <a:solidFill>
                  <a:srgbClr val="FFFFFF"/>
                </a:solidFill>
                <a:latin typeface="Times New Roman"/>
                <a:cs typeface="Times New Roman"/>
              </a:rPr>
              <a:t> CSE- Data Science</a:t>
            </a:r>
            <a:endParaRPr sz="2200" dirty="0">
              <a:latin typeface="Times New Roman"/>
              <a:cs typeface="Times New Roman"/>
            </a:endParaRPr>
          </a:p>
        </p:txBody>
      </p:sp>
      <p:sp>
        <p:nvSpPr>
          <p:cNvPr id="14" name="Content Placeholder 13">
            <a:extLst>
              <a:ext uri="{FF2B5EF4-FFF2-40B4-BE49-F238E27FC236}">
                <a16:creationId xmlns:a16="http://schemas.microsoft.com/office/drawing/2014/main" id="{674C5BD8-75DF-676B-A60C-D97208EE4B12}"/>
              </a:ext>
            </a:extLst>
          </p:cNvPr>
          <p:cNvSpPr>
            <a:spLocks noGrp="1"/>
          </p:cNvSpPr>
          <p:nvPr>
            <p:ph idx="1"/>
          </p:nvPr>
        </p:nvSpPr>
        <p:spPr>
          <a:xfrm>
            <a:off x="107503" y="962521"/>
            <a:ext cx="8943913" cy="4525963"/>
          </a:xfrm>
        </p:spPr>
        <p:txBody>
          <a:bodyPr>
            <a:normAutofit/>
          </a:bodyPr>
          <a:lstStyle/>
          <a:p>
            <a:pPr marL="0" indent="0">
              <a:buNone/>
            </a:pPr>
            <a:r>
              <a:rPr lang="en-IN" sz="2000" b="1" dirty="0"/>
              <a:t>Use of NoSQL in Industry </a:t>
            </a:r>
            <a:endParaRPr lang="en-US" sz="2000" b="1" dirty="0"/>
          </a:p>
        </p:txBody>
      </p:sp>
      <p:pic>
        <p:nvPicPr>
          <p:cNvPr id="8" name="Picture 7">
            <a:extLst>
              <a:ext uri="{FF2B5EF4-FFF2-40B4-BE49-F238E27FC236}">
                <a16:creationId xmlns:a16="http://schemas.microsoft.com/office/drawing/2014/main" id="{071FC795-7475-F560-E563-5150D25874E1}"/>
              </a:ext>
            </a:extLst>
          </p:cNvPr>
          <p:cNvPicPr>
            <a:picLocks noChangeAspect="1"/>
          </p:cNvPicPr>
          <p:nvPr/>
        </p:nvPicPr>
        <p:blipFill>
          <a:blip r:embed="rId7"/>
          <a:stretch>
            <a:fillRect/>
          </a:stretch>
        </p:blipFill>
        <p:spPr>
          <a:xfrm>
            <a:off x="1606770" y="1691471"/>
            <a:ext cx="3905250" cy="3657600"/>
          </a:xfrm>
          <a:prstGeom prst="rect">
            <a:avLst/>
          </a:prstGeom>
        </p:spPr>
      </p:pic>
    </p:spTree>
    <p:extLst>
      <p:ext uri="{BB962C8B-B14F-4D97-AF65-F5344CB8AC3E}">
        <p14:creationId xmlns:p14="http://schemas.microsoft.com/office/powerpoint/2010/main" val="20224050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DD4557-831E-A873-9CC2-CFA0A02E1185}"/>
            </a:ext>
          </a:extLst>
        </p:cNvPr>
        <p:cNvGrpSpPr/>
        <p:nvPr/>
      </p:nvGrpSpPr>
      <p:grpSpPr>
        <a:xfrm>
          <a:off x="0" y="0"/>
          <a:ext cx="0" cy="0"/>
          <a:chOff x="0" y="0"/>
          <a:chExt cx="0" cy="0"/>
        </a:xfrm>
      </p:grpSpPr>
      <p:pic>
        <p:nvPicPr>
          <p:cNvPr id="4" name="object 15">
            <a:extLst>
              <a:ext uri="{FF2B5EF4-FFF2-40B4-BE49-F238E27FC236}">
                <a16:creationId xmlns:a16="http://schemas.microsoft.com/office/drawing/2014/main" id="{ABDD6EAC-975B-A314-F064-808E30EDD98E}"/>
              </a:ext>
            </a:extLst>
          </p:cNvPr>
          <p:cNvPicPr/>
          <p:nvPr/>
        </p:nvPicPr>
        <p:blipFill>
          <a:blip r:embed="rId2" cstate="print"/>
          <a:stretch>
            <a:fillRect/>
          </a:stretch>
        </p:blipFill>
        <p:spPr>
          <a:xfrm>
            <a:off x="4572" y="81866"/>
            <a:ext cx="2324441" cy="652271"/>
          </a:xfrm>
          <a:prstGeom prst="rect">
            <a:avLst/>
          </a:prstGeom>
        </p:spPr>
      </p:pic>
      <p:grpSp>
        <p:nvGrpSpPr>
          <p:cNvPr id="5" name="Group 11">
            <a:extLst>
              <a:ext uri="{FF2B5EF4-FFF2-40B4-BE49-F238E27FC236}">
                <a16:creationId xmlns:a16="http://schemas.microsoft.com/office/drawing/2014/main" id="{0C5801E5-A104-29EA-5DE4-8E67C656B3D3}"/>
              </a:ext>
            </a:extLst>
          </p:cNvPr>
          <p:cNvGrpSpPr>
            <a:grpSpLocks/>
          </p:cNvGrpSpPr>
          <p:nvPr/>
        </p:nvGrpSpPr>
        <p:grpSpPr bwMode="auto">
          <a:xfrm>
            <a:off x="6470725" y="99863"/>
            <a:ext cx="1183803" cy="787736"/>
            <a:chOff x="0" y="0"/>
            <a:chExt cx="1110192" cy="778933"/>
          </a:xfrm>
        </p:grpSpPr>
        <p:pic>
          <p:nvPicPr>
            <p:cNvPr id="6" name="Picture 2">
              <a:extLst>
                <a:ext uri="{FF2B5EF4-FFF2-40B4-BE49-F238E27FC236}">
                  <a16:creationId xmlns:a16="http://schemas.microsoft.com/office/drawing/2014/main" id="{A21EE351-2CE3-CCA8-FFC5-E20DCB9EA32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110192" cy="7789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3" descr="aja-uk_iso-9001_2015">
              <a:extLst>
                <a:ext uri="{FF2B5EF4-FFF2-40B4-BE49-F238E27FC236}">
                  <a16:creationId xmlns:a16="http://schemas.microsoft.com/office/drawing/2014/main" id="{D64C029F-4E53-2969-CED8-80A0295CC63F}"/>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l="49130" t="2490"/>
            <a:stretch>
              <a:fillRect/>
            </a:stretch>
          </p:blipFill>
          <p:spPr bwMode="auto">
            <a:xfrm>
              <a:off x="95250" y="116417"/>
              <a:ext cx="360527" cy="499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029" name="Picture 1">
            <a:extLst>
              <a:ext uri="{FF2B5EF4-FFF2-40B4-BE49-F238E27FC236}">
                <a16:creationId xmlns:a16="http://schemas.microsoft.com/office/drawing/2014/main" id="{FCA27AE8-E95A-8373-912B-740FFF5CDCF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12020" y="127100"/>
            <a:ext cx="936104" cy="791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0" name="Picture 6" descr="CSE Data science logo-01">
            <a:extLst>
              <a:ext uri="{FF2B5EF4-FFF2-40B4-BE49-F238E27FC236}">
                <a16:creationId xmlns:a16="http://schemas.microsoft.com/office/drawing/2014/main" id="{BFA41A4C-D380-E0AA-812E-FEF73173AFB9}"/>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812360" y="56804"/>
            <a:ext cx="792088" cy="792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0" name="object 16">
            <a:extLst>
              <a:ext uri="{FF2B5EF4-FFF2-40B4-BE49-F238E27FC236}">
                <a16:creationId xmlns:a16="http://schemas.microsoft.com/office/drawing/2014/main" id="{9FB109CC-3FCC-E7F6-8942-7FC24AB0E6D2}"/>
              </a:ext>
            </a:extLst>
          </p:cNvPr>
          <p:cNvGrpSpPr/>
          <p:nvPr/>
        </p:nvGrpSpPr>
        <p:grpSpPr>
          <a:xfrm>
            <a:off x="0" y="6301834"/>
            <a:ext cx="9055735" cy="424180"/>
            <a:chOff x="82296" y="6440423"/>
            <a:chExt cx="9055735" cy="424180"/>
          </a:xfrm>
        </p:grpSpPr>
        <p:sp>
          <p:nvSpPr>
            <p:cNvPr id="11" name="object 17">
              <a:extLst>
                <a:ext uri="{FF2B5EF4-FFF2-40B4-BE49-F238E27FC236}">
                  <a16:creationId xmlns:a16="http://schemas.microsoft.com/office/drawing/2014/main" id="{1DEC773D-9C3A-13B9-3533-4AF3BF02DC66}"/>
                </a:ext>
              </a:extLst>
            </p:cNvPr>
            <p:cNvSpPr/>
            <p:nvPr/>
          </p:nvSpPr>
          <p:spPr>
            <a:xfrm>
              <a:off x="86868" y="6444995"/>
              <a:ext cx="9046845" cy="414655"/>
            </a:xfrm>
            <a:custGeom>
              <a:avLst/>
              <a:gdLst/>
              <a:ahLst/>
              <a:cxnLst/>
              <a:rect l="l" t="t" r="r" b="b"/>
              <a:pathLst>
                <a:path w="9046845" h="414654">
                  <a:moveTo>
                    <a:pt x="9046464" y="0"/>
                  </a:moveTo>
                  <a:lnTo>
                    <a:pt x="0" y="0"/>
                  </a:lnTo>
                  <a:lnTo>
                    <a:pt x="0" y="414527"/>
                  </a:lnTo>
                  <a:lnTo>
                    <a:pt x="9046464" y="414527"/>
                  </a:lnTo>
                  <a:lnTo>
                    <a:pt x="9046464" y="0"/>
                  </a:lnTo>
                  <a:close/>
                </a:path>
              </a:pathLst>
            </a:custGeom>
            <a:solidFill>
              <a:srgbClr val="001F5F"/>
            </a:solidFill>
          </p:spPr>
          <p:txBody>
            <a:bodyPr wrap="square" lIns="0" tIns="0" rIns="0" bIns="0" rtlCol="0"/>
            <a:lstStyle/>
            <a:p>
              <a:endParaRPr/>
            </a:p>
          </p:txBody>
        </p:sp>
        <p:sp>
          <p:nvSpPr>
            <p:cNvPr id="12" name="object 18">
              <a:extLst>
                <a:ext uri="{FF2B5EF4-FFF2-40B4-BE49-F238E27FC236}">
                  <a16:creationId xmlns:a16="http://schemas.microsoft.com/office/drawing/2014/main" id="{FBBD7C0B-34EC-6523-B2D9-BCDDE66DD596}"/>
                </a:ext>
              </a:extLst>
            </p:cNvPr>
            <p:cNvSpPr/>
            <p:nvPr/>
          </p:nvSpPr>
          <p:spPr>
            <a:xfrm>
              <a:off x="86868" y="6444995"/>
              <a:ext cx="9046845" cy="414655"/>
            </a:xfrm>
            <a:custGeom>
              <a:avLst/>
              <a:gdLst/>
              <a:ahLst/>
              <a:cxnLst/>
              <a:rect l="l" t="t" r="r" b="b"/>
              <a:pathLst>
                <a:path w="9046845" h="414654">
                  <a:moveTo>
                    <a:pt x="0" y="414527"/>
                  </a:moveTo>
                  <a:lnTo>
                    <a:pt x="9046464" y="414527"/>
                  </a:lnTo>
                  <a:lnTo>
                    <a:pt x="9046464" y="0"/>
                  </a:lnTo>
                  <a:lnTo>
                    <a:pt x="0" y="0"/>
                  </a:lnTo>
                  <a:lnTo>
                    <a:pt x="0" y="414527"/>
                  </a:lnTo>
                  <a:close/>
                </a:path>
              </a:pathLst>
            </a:custGeom>
            <a:ln w="9144">
              <a:solidFill>
                <a:srgbClr val="000000"/>
              </a:solidFill>
            </a:ln>
          </p:spPr>
          <p:txBody>
            <a:bodyPr wrap="square" lIns="0" tIns="0" rIns="0" bIns="0" rtlCol="0"/>
            <a:lstStyle/>
            <a:p>
              <a:endParaRPr/>
            </a:p>
          </p:txBody>
        </p:sp>
      </p:grpSp>
      <p:sp>
        <p:nvSpPr>
          <p:cNvPr id="13" name="object 19">
            <a:extLst>
              <a:ext uri="{FF2B5EF4-FFF2-40B4-BE49-F238E27FC236}">
                <a16:creationId xmlns:a16="http://schemas.microsoft.com/office/drawing/2014/main" id="{5ADBDF7D-03DB-697D-A7E7-31C4792D6F34}"/>
              </a:ext>
            </a:extLst>
          </p:cNvPr>
          <p:cNvSpPr txBox="1"/>
          <p:nvPr/>
        </p:nvSpPr>
        <p:spPr>
          <a:xfrm>
            <a:off x="2140946" y="6381328"/>
            <a:ext cx="4653915" cy="351378"/>
          </a:xfrm>
          <a:prstGeom prst="rect">
            <a:avLst/>
          </a:prstGeom>
        </p:spPr>
        <p:txBody>
          <a:bodyPr vert="horz" wrap="square" lIns="0" tIns="12700" rIns="0" bIns="0" rtlCol="0">
            <a:spAutoFit/>
          </a:bodyPr>
          <a:lstStyle/>
          <a:p>
            <a:pPr marL="12700" algn="ctr">
              <a:lnSpc>
                <a:spcPct val="100000"/>
              </a:lnSpc>
              <a:spcBef>
                <a:spcPts val="100"/>
              </a:spcBef>
            </a:pPr>
            <a:r>
              <a:rPr sz="2200" spc="-5" dirty="0">
                <a:solidFill>
                  <a:srgbClr val="FFFFFF"/>
                </a:solidFill>
                <a:latin typeface="Times New Roman"/>
                <a:cs typeface="Times New Roman"/>
              </a:rPr>
              <a:t>Department</a:t>
            </a:r>
            <a:r>
              <a:rPr sz="2200" spc="30" dirty="0">
                <a:solidFill>
                  <a:srgbClr val="FFFFFF"/>
                </a:solidFill>
                <a:latin typeface="Times New Roman"/>
                <a:cs typeface="Times New Roman"/>
              </a:rPr>
              <a:t> </a:t>
            </a:r>
            <a:r>
              <a:rPr sz="2200" spc="5" dirty="0">
                <a:solidFill>
                  <a:srgbClr val="FFFFFF"/>
                </a:solidFill>
                <a:latin typeface="Times New Roman"/>
                <a:cs typeface="Times New Roman"/>
              </a:rPr>
              <a:t>of</a:t>
            </a:r>
            <a:r>
              <a:rPr lang="en-US" sz="2200" spc="5" dirty="0">
                <a:solidFill>
                  <a:srgbClr val="FFFFFF"/>
                </a:solidFill>
                <a:latin typeface="Times New Roman"/>
                <a:cs typeface="Times New Roman"/>
              </a:rPr>
              <a:t> CSE- Data Science</a:t>
            </a:r>
            <a:endParaRPr sz="2200" dirty="0">
              <a:latin typeface="Times New Roman"/>
              <a:cs typeface="Times New Roman"/>
            </a:endParaRPr>
          </a:p>
        </p:txBody>
      </p:sp>
      <p:sp>
        <p:nvSpPr>
          <p:cNvPr id="3" name="Title 2">
            <a:extLst>
              <a:ext uri="{FF2B5EF4-FFF2-40B4-BE49-F238E27FC236}">
                <a16:creationId xmlns:a16="http://schemas.microsoft.com/office/drawing/2014/main" id="{58A0DDBC-067D-A724-D49B-E429A4CECC87}"/>
              </a:ext>
            </a:extLst>
          </p:cNvPr>
          <p:cNvSpPr>
            <a:spLocks noGrp="1"/>
          </p:cNvSpPr>
          <p:nvPr>
            <p:ph type="title"/>
          </p:nvPr>
        </p:nvSpPr>
        <p:spPr>
          <a:xfrm>
            <a:off x="107504" y="692241"/>
            <a:ext cx="8229600" cy="754497"/>
          </a:xfrm>
        </p:spPr>
        <p:txBody>
          <a:bodyPr>
            <a:normAutofit/>
          </a:bodyPr>
          <a:lstStyle/>
          <a:p>
            <a:pPr algn="l"/>
            <a:r>
              <a:rPr lang="en-US" sz="2000" b="1" dirty="0">
                <a:solidFill>
                  <a:srgbClr val="C00000"/>
                </a:solidFill>
              </a:rPr>
              <a:t>HADOOP </a:t>
            </a:r>
          </a:p>
        </p:txBody>
      </p:sp>
      <p:sp>
        <p:nvSpPr>
          <p:cNvPr id="14" name="Content Placeholder 13">
            <a:extLst>
              <a:ext uri="{FF2B5EF4-FFF2-40B4-BE49-F238E27FC236}">
                <a16:creationId xmlns:a16="http://schemas.microsoft.com/office/drawing/2014/main" id="{7A77E6C0-32F7-9B0E-C406-BDD2D2CA12FF}"/>
              </a:ext>
            </a:extLst>
          </p:cNvPr>
          <p:cNvSpPr>
            <a:spLocks noGrp="1"/>
          </p:cNvSpPr>
          <p:nvPr>
            <p:ph idx="1"/>
          </p:nvPr>
        </p:nvSpPr>
        <p:spPr>
          <a:xfrm>
            <a:off x="139552" y="1363370"/>
            <a:ext cx="9004448" cy="4525963"/>
          </a:xfrm>
        </p:spPr>
        <p:txBody>
          <a:bodyPr>
            <a:normAutofit/>
          </a:bodyPr>
          <a:lstStyle/>
          <a:p>
            <a:pPr algn="just">
              <a:lnSpc>
                <a:spcPct val="150000"/>
              </a:lnSpc>
              <a:buFont typeface="Wingdings" panose="05000000000000000000" pitchFamily="2" charset="2"/>
              <a:buChar char="§"/>
            </a:pPr>
            <a:r>
              <a:rPr lang="en-IN" sz="2000" dirty="0">
                <a:latin typeface="+mj-lt"/>
              </a:rPr>
              <a:t>Hadoop is an open-source project of the Apache foundation. </a:t>
            </a:r>
          </a:p>
          <a:p>
            <a:pPr algn="just">
              <a:lnSpc>
                <a:spcPct val="150000"/>
              </a:lnSpc>
              <a:buFont typeface="Wingdings" panose="05000000000000000000" pitchFamily="2" charset="2"/>
              <a:buChar char="§"/>
            </a:pPr>
            <a:r>
              <a:rPr lang="en-IN" sz="2000" dirty="0">
                <a:latin typeface="+mj-lt"/>
              </a:rPr>
              <a:t>It is a framework written in Java, originally developed by Doug Cutting in 2005 who named it after his son's toy elephant. He was working with Yahoo then.</a:t>
            </a:r>
          </a:p>
          <a:p>
            <a:pPr algn="just">
              <a:lnSpc>
                <a:spcPct val="150000"/>
              </a:lnSpc>
              <a:buFont typeface="Wingdings" panose="05000000000000000000" pitchFamily="2" charset="2"/>
              <a:buChar char="§"/>
            </a:pPr>
            <a:r>
              <a:rPr lang="en-IN" sz="2000" dirty="0">
                <a:latin typeface="+mj-lt"/>
              </a:rPr>
              <a:t> It was created to support distribution for “</a:t>
            </a:r>
            <a:r>
              <a:rPr lang="en-IN" sz="2000" dirty="0" err="1">
                <a:latin typeface="+mj-lt"/>
              </a:rPr>
              <a:t>Nutch</a:t>
            </a:r>
            <a:r>
              <a:rPr lang="en-IN" sz="2000" dirty="0">
                <a:latin typeface="+mj-lt"/>
              </a:rPr>
              <a:t>”, the text search engine. Hadoop uses Google’s MapReduce and Google File System technologies as its foundation. </a:t>
            </a:r>
          </a:p>
          <a:p>
            <a:pPr algn="just">
              <a:lnSpc>
                <a:spcPct val="150000"/>
              </a:lnSpc>
              <a:buFont typeface="Wingdings" panose="05000000000000000000" pitchFamily="2" charset="2"/>
              <a:buChar char="§"/>
            </a:pPr>
            <a:r>
              <a:rPr lang="en-IN" sz="2000" dirty="0">
                <a:latin typeface="+mj-lt"/>
              </a:rPr>
              <a:t>Hadoop is now a core part of the computing infrastructure for companies such as Yahoo, Facebook, </a:t>
            </a:r>
            <a:r>
              <a:rPr lang="en-IN" sz="2000" dirty="0" err="1">
                <a:latin typeface="+mj-lt"/>
              </a:rPr>
              <a:t>Linkedn</a:t>
            </a:r>
            <a:r>
              <a:rPr lang="en-IN" sz="2000" dirty="0">
                <a:latin typeface="+mj-lt"/>
              </a:rPr>
              <a:t>, Twitter, etc. </a:t>
            </a:r>
            <a:endParaRPr lang="en-US" sz="2000" dirty="0">
              <a:latin typeface="+mj-lt"/>
            </a:endParaRPr>
          </a:p>
        </p:txBody>
      </p:sp>
    </p:spTree>
    <p:extLst>
      <p:ext uri="{BB962C8B-B14F-4D97-AF65-F5344CB8AC3E}">
        <p14:creationId xmlns:p14="http://schemas.microsoft.com/office/powerpoint/2010/main" val="291330099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25895D-0F0C-24BE-88F8-60E6E3DC0028}"/>
            </a:ext>
          </a:extLst>
        </p:cNvPr>
        <p:cNvGrpSpPr/>
        <p:nvPr/>
      </p:nvGrpSpPr>
      <p:grpSpPr>
        <a:xfrm>
          <a:off x="0" y="0"/>
          <a:ext cx="0" cy="0"/>
          <a:chOff x="0" y="0"/>
          <a:chExt cx="0" cy="0"/>
        </a:xfrm>
      </p:grpSpPr>
      <p:pic>
        <p:nvPicPr>
          <p:cNvPr id="4" name="object 15">
            <a:extLst>
              <a:ext uri="{FF2B5EF4-FFF2-40B4-BE49-F238E27FC236}">
                <a16:creationId xmlns:a16="http://schemas.microsoft.com/office/drawing/2014/main" id="{2F38BF63-E54F-1DDD-36A0-64D2389E736C}"/>
              </a:ext>
            </a:extLst>
          </p:cNvPr>
          <p:cNvPicPr/>
          <p:nvPr/>
        </p:nvPicPr>
        <p:blipFill>
          <a:blip r:embed="rId2" cstate="print"/>
          <a:stretch>
            <a:fillRect/>
          </a:stretch>
        </p:blipFill>
        <p:spPr>
          <a:xfrm>
            <a:off x="4572" y="81866"/>
            <a:ext cx="2324441" cy="652271"/>
          </a:xfrm>
          <a:prstGeom prst="rect">
            <a:avLst/>
          </a:prstGeom>
        </p:spPr>
      </p:pic>
      <p:grpSp>
        <p:nvGrpSpPr>
          <p:cNvPr id="5" name="Group 11">
            <a:extLst>
              <a:ext uri="{FF2B5EF4-FFF2-40B4-BE49-F238E27FC236}">
                <a16:creationId xmlns:a16="http://schemas.microsoft.com/office/drawing/2014/main" id="{9CFD1674-397A-5C6A-95BA-81A2FB53C064}"/>
              </a:ext>
            </a:extLst>
          </p:cNvPr>
          <p:cNvGrpSpPr>
            <a:grpSpLocks/>
          </p:cNvGrpSpPr>
          <p:nvPr/>
        </p:nvGrpSpPr>
        <p:grpSpPr bwMode="auto">
          <a:xfrm>
            <a:off x="6470725" y="99863"/>
            <a:ext cx="1183803" cy="787736"/>
            <a:chOff x="0" y="0"/>
            <a:chExt cx="1110192" cy="778933"/>
          </a:xfrm>
        </p:grpSpPr>
        <p:pic>
          <p:nvPicPr>
            <p:cNvPr id="6" name="Picture 2">
              <a:extLst>
                <a:ext uri="{FF2B5EF4-FFF2-40B4-BE49-F238E27FC236}">
                  <a16:creationId xmlns:a16="http://schemas.microsoft.com/office/drawing/2014/main" id="{6C45B01E-71CE-542C-F055-EF7F7463B26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110192" cy="7789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3" descr="aja-uk_iso-9001_2015">
              <a:extLst>
                <a:ext uri="{FF2B5EF4-FFF2-40B4-BE49-F238E27FC236}">
                  <a16:creationId xmlns:a16="http://schemas.microsoft.com/office/drawing/2014/main" id="{3E2DB52F-8DA3-FC29-E5D3-6739CB7A264D}"/>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l="49130" t="2490"/>
            <a:stretch>
              <a:fillRect/>
            </a:stretch>
          </p:blipFill>
          <p:spPr bwMode="auto">
            <a:xfrm>
              <a:off x="95250" y="116417"/>
              <a:ext cx="360527" cy="499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029" name="Picture 1">
            <a:extLst>
              <a:ext uri="{FF2B5EF4-FFF2-40B4-BE49-F238E27FC236}">
                <a16:creationId xmlns:a16="http://schemas.microsoft.com/office/drawing/2014/main" id="{778A9B13-6903-BEF6-A7CC-5222F6DF34E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12020" y="127100"/>
            <a:ext cx="936104" cy="791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0" name="Picture 6" descr="CSE Data science logo-01">
            <a:extLst>
              <a:ext uri="{FF2B5EF4-FFF2-40B4-BE49-F238E27FC236}">
                <a16:creationId xmlns:a16="http://schemas.microsoft.com/office/drawing/2014/main" id="{D68CC04C-306E-047C-705F-F95F2F4C7C8C}"/>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812360" y="56804"/>
            <a:ext cx="792088" cy="792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0" name="object 16">
            <a:extLst>
              <a:ext uri="{FF2B5EF4-FFF2-40B4-BE49-F238E27FC236}">
                <a16:creationId xmlns:a16="http://schemas.microsoft.com/office/drawing/2014/main" id="{60AF307E-D99F-7F0C-3967-71E731ADF384}"/>
              </a:ext>
            </a:extLst>
          </p:cNvPr>
          <p:cNvGrpSpPr/>
          <p:nvPr/>
        </p:nvGrpSpPr>
        <p:grpSpPr>
          <a:xfrm>
            <a:off x="0" y="6301834"/>
            <a:ext cx="9055735" cy="424180"/>
            <a:chOff x="82296" y="6440423"/>
            <a:chExt cx="9055735" cy="424180"/>
          </a:xfrm>
        </p:grpSpPr>
        <p:sp>
          <p:nvSpPr>
            <p:cNvPr id="11" name="object 17">
              <a:extLst>
                <a:ext uri="{FF2B5EF4-FFF2-40B4-BE49-F238E27FC236}">
                  <a16:creationId xmlns:a16="http://schemas.microsoft.com/office/drawing/2014/main" id="{72BD427D-27FC-7026-AEC2-F5E56139E268}"/>
                </a:ext>
              </a:extLst>
            </p:cNvPr>
            <p:cNvSpPr/>
            <p:nvPr/>
          </p:nvSpPr>
          <p:spPr>
            <a:xfrm>
              <a:off x="86868" y="6444995"/>
              <a:ext cx="9046845" cy="414655"/>
            </a:xfrm>
            <a:custGeom>
              <a:avLst/>
              <a:gdLst/>
              <a:ahLst/>
              <a:cxnLst/>
              <a:rect l="l" t="t" r="r" b="b"/>
              <a:pathLst>
                <a:path w="9046845" h="414654">
                  <a:moveTo>
                    <a:pt x="9046464" y="0"/>
                  </a:moveTo>
                  <a:lnTo>
                    <a:pt x="0" y="0"/>
                  </a:lnTo>
                  <a:lnTo>
                    <a:pt x="0" y="414527"/>
                  </a:lnTo>
                  <a:lnTo>
                    <a:pt x="9046464" y="414527"/>
                  </a:lnTo>
                  <a:lnTo>
                    <a:pt x="9046464" y="0"/>
                  </a:lnTo>
                  <a:close/>
                </a:path>
              </a:pathLst>
            </a:custGeom>
            <a:solidFill>
              <a:srgbClr val="001F5F"/>
            </a:solidFill>
          </p:spPr>
          <p:txBody>
            <a:bodyPr wrap="square" lIns="0" tIns="0" rIns="0" bIns="0" rtlCol="0"/>
            <a:lstStyle/>
            <a:p>
              <a:endParaRPr/>
            </a:p>
          </p:txBody>
        </p:sp>
        <p:sp>
          <p:nvSpPr>
            <p:cNvPr id="12" name="object 18">
              <a:extLst>
                <a:ext uri="{FF2B5EF4-FFF2-40B4-BE49-F238E27FC236}">
                  <a16:creationId xmlns:a16="http://schemas.microsoft.com/office/drawing/2014/main" id="{172CB403-D145-F01C-75F8-5F8186B8B17D}"/>
                </a:ext>
              </a:extLst>
            </p:cNvPr>
            <p:cNvSpPr/>
            <p:nvPr/>
          </p:nvSpPr>
          <p:spPr>
            <a:xfrm>
              <a:off x="86868" y="6444995"/>
              <a:ext cx="9046845" cy="414655"/>
            </a:xfrm>
            <a:custGeom>
              <a:avLst/>
              <a:gdLst/>
              <a:ahLst/>
              <a:cxnLst/>
              <a:rect l="l" t="t" r="r" b="b"/>
              <a:pathLst>
                <a:path w="9046845" h="414654">
                  <a:moveTo>
                    <a:pt x="0" y="414527"/>
                  </a:moveTo>
                  <a:lnTo>
                    <a:pt x="9046464" y="414527"/>
                  </a:lnTo>
                  <a:lnTo>
                    <a:pt x="9046464" y="0"/>
                  </a:lnTo>
                  <a:lnTo>
                    <a:pt x="0" y="0"/>
                  </a:lnTo>
                  <a:lnTo>
                    <a:pt x="0" y="414527"/>
                  </a:lnTo>
                  <a:close/>
                </a:path>
              </a:pathLst>
            </a:custGeom>
            <a:ln w="9144">
              <a:solidFill>
                <a:srgbClr val="000000"/>
              </a:solidFill>
            </a:ln>
          </p:spPr>
          <p:txBody>
            <a:bodyPr wrap="square" lIns="0" tIns="0" rIns="0" bIns="0" rtlCol="0"/>
            <a:lstStyle/>
            <a:p>
              <a:endParaRPr/>
            </a:p>
          </p:txBody>
        </p:sp>
      </p:grpSp>
      <p:sp>
        <p:nvSpPr>
          <p:cNvPr id="13" name="object 19">
            <a:extLst>
              <a:ext uri="{FF2B5EF4-FFF2-40B4-BE49-F238E27FC236}">
                <a16:creationId xmlns:a16="http://schemas.microsoft.com/office/drawing/2014/main" id="{CDC48F83-9700-CEB2-6519-3CAFCF5D774C}"/>
              </a:ext>
            </a:extLst>
          </p:cNvPr>
          <p:cNvSpPr txBox="1"/>
          <p:nvPr/>
        </p:nvSpPr>
        <p:spPr>
          <a:xfrm>
            <a:off x="2140946" y="6381328"/>
            <a:ext cx="4653915" cy="351378"/>
          </a:xfrm>
          <a:prstGeom prst="rect">
            <a:avLst/>
          </a:prstGeom>
        </p:spPr>
        <p:txBody>
          <a:bodyPr vert="horz" wrap="square" lIns="0" tIns="12700" rIns="0" bIns="0" rtlCol="0">
            <a:spAutoFit/>
          </a:bodyPr>
          <a:lstStyle/>
          <a:p>
            <a:pPr marL="12700" algn="ctr">
              <a:lnSpc>
                <a:spcPct val="100000"/>
              </a:lnSpc>
              <a:spcBef>
                <a:spcPts val="100"/>
              </a:spcBef>
            </a:pPr>
            <a:r>
              <a:rPr sz="2200" spc="-5" dirty="0">
                <a:solidFill>
                  <a:srgbClr val="FFFFFF"/>
                </a:solidFill>
                <a:latin typeface="Times New Roman"/>
                <a:cs typeface="Times New Roman"/>
              </a:rPr>
              <a:t>Department</a:t>
            </a:r>
            <a:r>
              <a:rPr sz="2200" spc="30" dirty="0">
                <a:solidFill>
                  <a:srgbClr val="FFFFFF"/>
                </a:solidFill>
                <a:latin typeface="Times New Roman"/>
                <a:cs typeface="Times New Roman"/>
              </a:rPr>
              <a:t> </a:t>
            </a:r>
            <a:r>
              <a:rPr sz="2200" spc="5" dirty="0">
                <a:solidFill>
                  <a:srgbClr val="FFFFFF"/>
                </a:solidFill>
                <a:latin typeface="Times New Roman"/>
                <a:cs typeface="Times New Roman"/>
              </a:rPr>
              <a:t>of</a:t>
            </a:r>
            <a:r>
              <a:rPr lang="en-US" sz="2200" spc="5" dirty="0">
                <a:solidFill>
                  <a:srgbClr val="FFFFFF"/>
                </a:solidFill>
                <a:latin typeface="Times New Roman"/>
                <a:cs typeface="Times New Roman"/>
              </a:rPr>
              <a:t> CSE- Data Science</a:t>
            </a:r>
            <a:endParaRPr sz="2200" dirty="0">
              <a:latin typeface="Times New Roman"/>
              <a:cs typeface="Times New Roman"/>
            </a:endParaRPr>
          </a:p>
        </p:txBody>
      </p:sp>
      <p:pic>
        <p:nvPicPr>
          <p:cNvPr id="8" name="Content Placeholder 7">
            <a:extLst>
              <a:ext uri="{FF2B5EF4-FFF2-40B4-BE49-F238E27FC236}">
                <a16:creationId xmlns:a16="http://schemas.microsoft.com/office/drawing/2014/main" id="{9E37CD17-7C0F-2150-050C-27870F5FD011}"/>
              </a:ext>
            </a:extLst>
          </p:cNvPr>
          <p:cNvPicPr>
            <a:picLocks noGrp="1" noChangeAspect="1"/>
          </p:cNvPicPr>
          <p:nvPr>
            <p:ph idx="1"/>
          </p:nvPr>
        </p:nvPicPr>
        <p:blipFill>
          <a:blip r:embed="rId7"/>
          <a:stretch>
            <a:fillRect/>
          </a:stretch>
        </p:blipFill>
        <p:spPr>
          <a:xfrm>
            <a:off x="2140946" y="1052736"/>
            <a:ext cx="4237515" cy="3155867"/>
          </a:xfrm>
        </p:spPr>
      </p:pic>
      <p:sp>
        <p:nvSpPr>
          <p:cNvPr id="15" name="TextBox 14">
            <a:extLst>
              <a:ext uri="{FF2B5EF4-FFF2-40B4-BE49-F238E27FC236}">
                <a16:creationId xmlns:a16="http://schemas.microsoft.com/office/drawing/2014/main" id="{A5AB88E5-C9CC-8681-E275-8F685DC41CB0}"/>
              </a:ext>
            </a:extLst>
          </p:cNvPr>
          <p:cNvSpPr txBox="1"/>
          <p:nvPr/>
        </p:nvSpPr>
        <p:spPr>
          <a:xfrm>
            <a:off x="3203848" y="4342536"/>
            <a:ext cx="1728192" cy="369332"/>
          </a:xfrm>
          <a:prstGeom prst="rect">
            <a:avLst/>
          </a:prstGeom>
          <a:noFill/>
        </p:spPr>
        <p:txBody>
          <a:bodyPr wrap="square">
            <a:spAutoFit/>
          </a:bodyPr>
          <a:lstStyle/>
          <a:p>
            <a:r>
              <a:rPr lang="en-US" dirty="0"/>
              <a:t>Figure : Hadoop </a:t>
            </a:r>
          </a:p>
        </p:txBody>
      </p:sp>
    </p:spTree>
    <p:extLst>
      <p:ext uri="{BB962C8B-B14F-4D97-AF65-F5344CB8AC3E}">
        <p14:creationId xmlns:p14="http://schemas.microsoft.com/office/powerpoint/2010/main" val="25107163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8F8367-B570-4C5F-757C-F93807EDE049}"/>
            </a:ext>
          </a:extLst>
        </p:cNvPr>
        <p:cNvGrpSpPr/>
        <p:nvPr/>
      </p:nvGrpSpPr>
      <p:grpSpPr>
        <a:xfrm>
          <a:off x="0" y="0"/>
          <a:ext cx="0" cy="0"/>
          <a:chOff x="0" y="0"/>
          <a:chExt cx="0" cy="0"/>
        </a:xfrm>
      </p:grpSpPr>
      <p:pic>
        <p:nvPicPr>
          <p:cNvPr id="4" name="object 15">
            <a:extLst>
              <a:ext uri="{FF2B5EF4-FFF2-40B4-BE49-F238E27FC236}">
                <a16:creationId xmlns:a16="http://schemas.microsoft.com/office/drawing/2014/main" id="{A0E64367-CD25-CE92-5607-F2BD6CB1F2A7}"/>
              </a:ext>
            </a:extLst>
          </p:cNvPr>
          <p:cNvPicPr/>
          <p:nvPr/>
        </p:nvPicPr>
        <p:blipFill>
          <a:blip r:embed="rId2" cstate="print"/>
          <a:stretch>
            <a:fillRect/>
          </a:stretch>
        </p:blipFill>
        <p:spPr>
          <a:xfrm>
            <a:off x="4572" y="81866"/>
            <a:ext cx="2324441" cy="652271"/>
          </a:xfrm>
          <a:prstGeom prst="rect">
            <a:avLst/>
          </a:prstGeom>
        </p:spPr>
      </p:pic>
      <p:grpSp>
        <p:nvGrpSpPr>
          <p:cNvPr id="5" name="Group 11">
            <a:extLst>
              <a:ext uri="{FF2B5EF4-FFF2-40B4-BE49-F238E27FC236}">
                <a16:creationId xmlns:a16="http://schemas.microsoft.com/office/drawing/2014/main" id="{962991F8-D78C-1BE6-0AA2-BD1BCE987108}"/>
              </a:ext>
            </a:extLst>
          </p:cNvPr>
          <p:cNvGrpSpPr>
            <a:grpSpLocks/>
          </p:cNvGrpSpPr>
          <p:nvPr/>
        </p:nvGrpSpPr>
        <p:grpSpPr bwMode="auto">
          <a:xfrm>
            <a:off x="6470725" y="99863"/>
            <a:ext cx="1183803" cy="787736"/>
            <a:chOff x="0" y="0"/>
            <a:chExt cx="1110192" cy="778933"/>
          </a:xfrm>
        </p:grpSpPr>
        <p:pic>
          <p:nvPicPr>
            <p:cNvPr id="6" name="Picture 2">
              <a:extLst>
                <a:ext uri="{FF2B5EF4-FFF2-40B4-BE49-F238E27FC236}">
                  <a16:creationId xmlns:a16="http://schemas.microsoft.com/office/drawing/2014/main" id="{E8B9A255-5CD9-5C46-C01B-293FA003051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110192" cy="7789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3" descr="aja-uk_iso-9001_2015">
              <a:extLst>
                <a:ext uri="{FF2B5EF4-FFF2-40B4-BE49-F238E27FC236}">
                  <a16:creationId xmlns:a16="http://schemas.microsoft.com/office/drawing/2014/main" id="{D11D0D7C-D5E1-2DD5-304A-359BE156B7EE}"/>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l="49130" t="2490"/>
            <a:stretch>
              <a:fillRect/>
            </a:stretch>
          </p:blipFill>
          <p:spPr bwMode="auto">
            <a:xfrm>
              <a:off x="95250" y="116417"/>
              <a:ext cx="360527" cy="499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029" name="Picture 1">
            <a:extLst>
              <a:ext uri="{FF2B5EF4-FFF2-40B4-BE49-F238E27FC236}">
                <a16:creationId xmlns:a16="http://schemas.microsoft.com/office/drawing/2014/main" id="{C661262E-1E72-0A99-71BD-6FCAC725206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12020" y="127100"/>
            <a:ext cx="936104" cy="791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0" name="Picture 6" descr="CSE Data science logo-01">
            <a:extLst>
              <a:ext uri="{FF2B5EF4-FFF2-40B4-BE49-F238E27FC236}">
                <a16:creationId xmlns:a16="http://schemas.microsoft.com/office/drawing/2014/main" id="{031C0E77-773B-7729-6256-9445E2E4482B}"/>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812360" y="56804"/>
            <a:ext cx="792088" cy="792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0" name="object 16">
            <a:extLst>
              <a:ext uri="{FF2B5EF4-FFF2-40B4-BE49-F238E27FC236}">
                <a16:creationId xmlns:a16="http://schemas.microsoft.com/office/drawing/2014/main" id="{AECE4AA1-B823-0456-4122-8E449AA816AB}"/>
              </a:ext>
            </a:extLst>
          </p:cNvPr>
          <p:cNvGrpSpPr/>
          <p:nvPr/>
        </p:nvGrpSpPr>
        <p:grpSpPr>
          <a:xfrm>
            <a:off x="0" y="6301834"/>
            <a:ext cx="9055735" cy="424180"/>
            <a:chOff x="82296" y="6440423"/>
            <a:chExt cx="9055735" cy="424180"/>
          </a:xfrm>
        </p:grpSpPr>
        <p:sp>
          <p:nvSpPr>
            <p:cNvPr id="11" name="object 17">
              <a:extLst>
                <a:ext uri="{FF2B5EF4-FFF2-40B4-BE49-F238E27FC236}">
                  <a16:creationId xmlns:a16="http://schemas.microsoft.com/office/drawing/2014/main" id="{5C1C7F56-5EF3-5FB2-72D7-571A86697311}"/>
                </a:ext>
              </a:extLst>
            </p:cNvPr>
            <p:cNvSpPr/>
            <p:nvPr/>
          </p:nvSpPr>
          <p:spPr>
            <a:xfrm>
              <a:off x="86868" y="6444995"/>
              <a:ext cx="9046845" cy="414655"/>
            </a:xfrm>
            <a:custGeom>
              <a:avLst/>
              <a:gdLst/>
              <a:ahLst/>
              <a:cxnLst/>
              <a:rect l="l" t="t" r="r" b="b"/>
              <a:pathLst>
                <a:path w="9046845" h="414654">
                  <a:moveTo>
                    <a:pt x="9046464" y="0"/>
                  </a:moveTo>
                  <a:lnTo>
                    <a:pt x="0" y="0"/>
                  </a:lnTo>
                  <a:lnTo>
                    <a:pt x="0" y="414527"/>
                  </a:lnTo>
                  <a:lnTo>
                    <a:pt x="9046464" y="414527"/>
                  </a:lnTo>
                  <a:lnTo>
                    <a:pt x="9046464" y="0"/>
                  </a:lnTo>
                  <a:close/>
                </a:path>
              </a:pathLst>
            </a:custGeom>
            <a:solidFill>
              <a:srgbClr val="001F5F"/>
            </a:solidFill>
          </p:spPr>
          <p:txBody>
            <a:bodyPr wrap="square" lIns="0" tIns="0" rIns="0" bIns="0" rtlCol="0"/>
            <a:lstStyle/>
            <a:p>
              <a:endParaRPr/>
            </a:p>
          </p:txBody>
        </p:sp>
        <p:sp>
          <p:nvSpPr>
            <p:cNvPr id="12" name="object 18">
              <a:extLst>
                <a:ext uri="{FF2B5EF4-FFF2-40B4-BE49-F238E27FC236}">
                  <a16:creationId xmlns:a16="http://schemas.microsoft.com/office/drawing/2014/main" id="{944F2314-3E66-F699-6FDE-B1F0719C0139}"/>
                </a:ext>
              </a:extLst>
            </p:cNvPr>
            <p:cNvSpPr/>
            <p:nvPr/>
          </p:nvSpPr>
          <p:spPr>
            <a:xfrm>
              <a:off x="86868" y="6444995"/>
              <a:ext cx="9046845" cy="414655"/>
            </a:xfrm>
            <a:custGeom>
              <a:avLst/>
              <a:gdLst/>
              <a:ahLst/>
              <a:cxnLst/>
              <a:rect l="l" t="t" r="r" b="b"/>
              <a:pathLst>
                <a:path w="9046845" h="414654">
                  <a:moveTo>
                    <a:pt x="0" y="414527"/>
                  </a:moveTo>
                  <a:lnTo>
                    <a:pt x="9046464" y="414527"/>
                  </a:lnTo>
                  <a:lnTo>
                    <a:pt x="9046464" y="0"/>
                  </a:lnTo>
                  <a:lnTo>
                    <a:pt x="0" y="0"/>
                  </a:lnTo>
                  <a:lnTo>
                    <a:pt x="0" y="414527"/>
                  </a:lnTo>
                  <a:close/>
                </a:path>
              </a:pathLst>
            </a:custGeom>
            <a:ln w="9144">
              <a:solidFill>
                <a:srgbClr val="000000"/>
              </a:solidFill>
            </a:ln>
          </p:spPr>
          <p:txBody>
            <a:bodyPr wrap="square" lIns="0" tIns="0" rIns="0" bIns="0" rtlCol="0"/>
            <a:lstStyle/>
            <a:p>
              <a:endParaRPr/>
            </a:p>
          </p:txBody>
        </p:sp>
      </p:grpSp>
      <p:sp>
        <p:nvSpPr>
          <p:cNvPr id="13" name="object 19">
            <a:extLst>
              <a:ext uri="{FF2B5EF4-FFF2-40B4-BE49-F238E27FC236}">
                <a16:creationId xmlns:a16="http://schemas.microsoft.com/office/drawing/2014/main" id="{5A4E03F9-B699-3B70-9D3F-8F882893C879}"/>
              </a:ext>
            </a:extLst>
          </p:cNvPr>
          <p:cNvSpPr txBox="1"/>
          <p:nvPr/>
        </p:nvSpPr>
        <p:spPr>
          <a:xfrm>
            <a:off x="2140946" y="6381328"/>
            <a:ext cx="4653915" cy="351378"/>
          </a:xfrm>
          <a:prstGeom prst="rect">
            <a:avLst/>
          </a:prstGeom>
        </p:spPr>
        <p:txBody>
          <a:bodyPr vert="horz" wrap="square" lIns="0" tIns="12700" rIns="0" bIns="0" rtlCol="0">
            <a:spAutoFit/>
          </a:bodyPr>
          <a:lstStyle/>
          <a:p>
            <a:pPr marL="12700" algn="ctr">
              <a:lnSpc>
                <a:spcPct val="100000"/>
              </a:lnSpc>
              <a:spcBef>
                <a:spcPts val="100"/>
              </a:spcBef>
            </a:pPr>
            <a:r>
              <a:rPr sz="2200" spc="-5" dirty="0">
                <a:solidFill>
                  <a:srgbClr val="FFFFFF"/>
                </a:solidFill>
                <a:latin typeface="Times New Roman"/>
                <a:cs typeface="Times New Roman"/>
              </a:rPr>
              <a:t>Department</a:t>
            </a:r>
            <a:r>
              <a:rPr sz="2200" spc="30" dirty="0">
                <a:solidFill>
                  <a:srgbClr val="FFFFFF"/>
                </a:solidFill>
                <a:latin typeface="Times New Roman"/>
                <a:cs typeface="Times New Roman"/>
              </a:rPr>
              <a:t> </a:t>
            </a:r>
            <a:r>
              <a:rPr sz="2200" spc="5" dirty="0">
                <a:solidFill>
                  <a:srgbClr val="FFFFFF"/>
                </a:solidFill>
                <a:latin typeface="Times New Roman"/>
                <a:cs typeface="Times New Roman"/>
              </a:rPr>
              <a:t>of</a:t>
            </a:r>
            <a:r>
              <a:rPr lang="en-US" sz="2200" spc="5" dirty="0">
                <a:solidFill>
                  <a:srgbClr val="FFFFFF"/>
                </a:solidFill>
                <a:latin typeface="Times New Roman"/>
                <a:cs typeface="Times New Roman"/>
              </a:rPr>
              <a:t> CSE- Data Science</a:t>
            </a:r>
            <a:endParaRPr sz="2200" dirty="0">
              <a:latin typeface="Times New Roman"/>
              <a:cs typeface="Times New Roman"/>
            </a:endParaRPr>
          </a:p>
        </p:txBody>
      </p:sp>
      <p:sp>
        <p:nvSpPr>
          <p:cNvPr id="2" name="Title 1">
            <a:extLst>
              <a:ext uri="{FF2B5EF4-FFF2-40B4-BE49-F238E27FC236}">
                <a16:creationId xmlns:a16="http://schemas.microsoft.com/office/drawing/2014/main" id="{54D7CFEE-E6F9-ED12-0DCD-09BCEDE7E3B9}"/>
              </a:ext>
            </a:extLst>
          </p:cNvPr>
          <p:cNvSpPr>
            <a:spLocks noGrp="1"/>
          </p:cNvSpPr>
          <p:nvPr>
            <p:ph type="title"/>
          </p:nvPr>
        </p:nvSpPr>
        <p:spPr>
          <a:xfrm>
            <a:off x="107504" y="746496"/>
            <a:ext cx="8229600" cy="414655"/>
          </a:xfrm>
        </p:spPr>
        <p:txBody>
          <a:bodyPr>
            <a:normAutofit/>
          </a:bodyPr>
          <a:lstStyle/>
          <a:p>
            <a:pPr algn="l"/>
            <a:r>
              <a:rPr lang="en-US" sz="2000" b="1" dirty="0">
                <a:solidFill>
                  <a:schemeClr val="tx2"/>
                </a:solidFill>
              </a:rPr>
              <a:t>Features of Hadoop </a:t>
            </a:r>
          </a:p>
        </p:txBody>
      </p:sp>
      <p:pic>
        <p:nvPicPr>
          <p:cNvPr id="15" name="Content Placeholder 14">
            <a:extLst>
              <a:ext uri="{FF2B5EF4-FFF2-40B4-BE49-F238E27FC236}">
                <a16:creationId xmlns:a16="http://schemas.microsoft.com/office/drawing/2014/main" id="{93A850B9-3350-29D1-69F4-72EBFE636799}"/>
              </a:ext>
            </a:extLst>
          </p:cNvPr>
          <p:cNvPicPr>
            <a:picLocks noGrp="1" noChangeAspect="1"/>
          </p:cNvPicPr>
          <p:nvPr>
            <p:ph idx="1"/>
          </p:nvPr>
        </p:nvPicPr>
        <p:blipFill>
          <a:blip r:embed="rId7"/>
          <a:stretch>
            <a:fillRect/>
          </a:stretch>
        </p:blipFill>
        <p:spPr>
          <a:xfrm>
            <a:off x="337975" y="1282124"/>
            <a:ext cx="8398635" cy="2866956"/>
          </a:xfrm>
        </p:spPr>
      </p:pic>
    </p:spTree>
    <p:extLst>
      <p:ext uri="{BB962C8B-B14F-4D97-AF65-F5344CB8AC3E}">
        <p14:creationId xmlns:p14="http://schemas.microsoft.com/office/powerpoint/2010/main" val="416887812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2B76B7-215A-E10F-0EEA-7D1C7DE4A3C9}"/>
            </a:ext>
          </a:extLst>
        </p:cNvPr>
        <p:cNvGrpSpPr/>
        <p:nvPr/>
      </p:nvGrpSpPr>
      <p:grpSpPr>
        <a:xfrm>
          <a:off x="0" y="0"/>
          <a:ext cx="0" cy="0"/>
          <a:chOff x="0" y="0"/>
          <a:chExt cx="0" cy="0"/>
        </a:xfrm>
      </p:grpSpPr>
      <p:pic>
        <p:nvPicPr>
          <p:cNvPr id="4" name="object 15">
            <a:extLst>
              <a:ext uri="{FF2B5EF4-FFF2-40B4-BE49-F238E27FC236}">
                <a16:creationId xmlns:a16="http://schemas.microsoft.com/office/drawing/2014/main" id="{CD628591-1983-6021-AD13-197C4C7F09E6}"/>
              </a:ext>
            </a:extLst>
          </p:cNvPr>
          <p:cNvPicPr/>
          <p:nvPr/>
        </p:nvPicPr>
        <p:blipFill>
          <a:blip r:embed="rId2" cstate="print"/>
          <a:stretch>
            <a:fillRect/>
          </a:stretch>
        </p:blipFill>
        <p:spPr>
          <a:xfrm>
            <a:off x="4572" y="81866"/>
            <a:ext cx="2324441" cy="652271"/>
          </a:xfrm>
          <a:prstGeom prst="rect">
            <a:avLst/>
          </a:prstGeom>
        </p:spPr>
      </p:pic>
      <p:grpSp>
        <p:nvGrpSpPr>
          <p:cNvPr id="5" name="Group 11">
            <a:extLst>
              <a:ext uri="{FF2B5EF4-FFF2-40B4-BE49-F238E27FC236}">
                <a16:creationId xmlns:a16="http://schemas.microsoft.com/office/drawing/2014/main" id="{0E846226-0B08-D98D-FFD0-424ED4A16139}"/>
              </a:ext>
            </a:extLst>
          </p:cNvPr>
          <p:cNvGrpSpPr>
            <a:grpSpLocks/>
          </p:cNvGrpSpPr>
          <p:nvPr/>
        </p:nvGrpSpPr>
        <p:grpSpPr bwMode="auto">
          <a:xfrm>
            <a:off x="6470725" y="99863"/>
            <a:ext cx="1183803" cy="787736"/>
            <a:chOff x="0" y="0"/>
            <a:chExt cx="1110192" cy="778933"/>
          </a:xfrm>
        </p:grpSpPr>
        <p:pic>
          <p:nvPicPr>
            <p:cNvPr id="6" name="Picture 2">
              <a:extLst>
                <a:ext uri="{FF2B5EF4-FFF2-40B4-BE49-F238E27FC236}">
                  <a16:creationId xmlns:a16="http://schemas.microsoft.com/office/drawing/2014/main" id="{3B01C8E3-232B-81E7-48CB-2062AADB9E1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110192" cy="7789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3" descr="aja-uk_iso-9001_2015">
              <a:extLst>
                <a:ext uri="{FF2B5EF4-FFF2-40B4-BE49-F238E27FC236}">
                  <a16:creationId xmlns:a16="http://schemas.microsoft.com/office/drawing/2014/main" id="{758DCAEE-9DE2-3D18-199E-1F0990AC9BAB}"/>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l="49130" t="2490"/>
            <a:stretch>
              <a:fillRect/>
            </a:stretch>
          </p:blipFill>
          <p:spPr bwMode="auto">
            <a:xfrm>
              <a:off x="95250" y="116417"/>
              <a:ext cx="360527" cy="499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029" name="Picture 1">
            <a:extLst>
              <a:ext uri="{FF2B5EF4-FFF2-40B4-BE49-F238E27FC236}">
                <a16:creationId xmlns:a16="http://schemas.microsoft.com/office/drawing/2014/main" id="{914EAE4D-3BB0-4F44-21C4-B59DC9F4135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12020" y="127100"/>
            <a:ext cx="936104" cy="791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0" name="Picture 6" descr="CSE Data science logo-01">
            <a:extLst>
              <a:ext uri="{FF2B5EF4-FFF2-40B4-BE49-F238E27FC236}">
                <a16:creationId xmlns:a16="http://schemas.microsoft.com/office/drawing/2014/main" id="{C774867E-31DA-D916-74E3-8C2E94948724}"/>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812360" y="56804"/>
            <a:ext cx="792088" cy="792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0" name="object 16">
            <a:extLst>
              <a:ext uri="{FF2B5EF4-FFF2-40B4-BE49-F238E27FC236}">
                <a16:creationId xmlns:a16="http://schemas.microsoft.com/office/drawing/2014/main" id="{7B535DD0-CEA9-D145-A3A7-C094A48D05C4}"/>
              </a:ext>
            </a:extLst>
          </p:cNvPr>
          <p:cNvGrpSpPr/>
          <p:nvPr/>
        </p:nvGrpSpPr>
        <p:grpSpPr>
          <a:xfrm>
            <a:off x="0" y="6301834"/>
            <a:ext cx="9055735" cy="424180"/>
            <a:chOff x="82296" y="6440423"/>
            <a:chExt cx="9055735" cy="424180"/>
          </a:xfrm>
        </p:grpSpPr>
        <p:sp>
          <p:nvSpPr>
            <p:cNvPr id="11" name="object 17">
              <a:extLst>
                <a:ext uri="{FF2B5EF4-FFF2-40B4-BE49-F238E27FC236}">
                  <a16:creationId xmlns:a16="http://schemas.microsoft.com/office/drawing/2014/main" id="{5D35B610-DB70-E637-8E23-13733FDB5B9A}"/>
                </a:ext>
              </a:extLst>
            </p:cNvPr>
            <p:cNvSpPr/>
            <p:nvPr/>
          </p:nvSpPr>
          <p:spPr>
            <a:xfrm>
              <a:off x="86868" y="6444995"/>
              <a:ext cx="9046845" cy="414655"/>
            </a:xfrm>
            <a:custGeom>
              <a:avLst/>
              <a:gdLst/>
              <a:ahLst/>
              <a:cxnLst/>
              <a:rect l="l" t="t" r="r" b="b"/>
              <a:pathLst>
                <a:path w="9046845" h="414654">
                  <a:moveTo>
                    <a:pt x="9046464" y="0"/>
                  </a:moveTo>
                  <a:lnTo>
                    <a:pt x="0" y="0"/>
                  </a:lnTo>
                  <a:lnTo>
                    <a:pt x="0" y="414527"/>
                  </a:lnTo>
                  <a:lnTo>
                    <a:pt x="9046464" y="414527"/>
                  </a:lnTo>
                  <a:lnTo>
                    <a:pt x="9046464" y="0"/>
                  </a:lnTo>
                  <a:close/>
                </a:path>
              </a:pathLst>
            </a:custGeom>
            <a:solidFill>
              <a:srgbClr val="001F5F"/>
            </a:solidFill>
          </p:spPr>
          <p:txBody>
            <a:bodyPr wrap="square" lIns="0" tIns="0" rIns="0" bIns="0" rtlCol="0"/>
            <a:lstStyle/>
            <a:p>
              <a:endParaRPr/>
            </a:p>
          </p:txBody>
        </p:sp>
        <p:sp>
          <p:nvSpPr>
            <p:cNvPr id="12" name="object 18">
              <a:extLst>
                <a:ext uri="{FF2B5EF4-FFF2-40B4-BE49-F238E27FC236}">
                  <a16:creationId xmlns:a16="http://schemas.microsoft.com/office/drawing/2014/main" id="{EB0A813B-15AC-E3EA-2A5D-03A27C464764}"/>
                </a:ext>
              </a:extLst>
            </p:cNvPr>
            <p:cNvSpPr/>
            <p:nvPr/>
          </p:nvSpPr>
          <p:spPr>
            <a:xfrm>
              <a:off x="86868" y="6444995"/>
              <a:ext cx="9046845" cy="414655"/>
            </a:xfrm>
            <a:custGeom>
              <a:avLst/>
              <a:gdLst/>
              <a:ahLst/>
              <a:cxnLst/>
              <a:rect l="l" t="t" r="r" b="b"/>
              <a:pathLst>
                <a:path w="9046845" h="414654">
                  <a:moveTo>
                    <a:pt x="0" y="414527"/>
                  </a:moveTo>
                  <a:lnTo>
                    <a:pt x="9046464" y="414527"/>
                  </a:lnTo>
                  <a:lnTo>
                    <a:pt x="9046464" y="0"/>
                  </a:lnTo>
                  <a:lnTo>
                    <a:pt x="0" y="0"/>
                  </a:lnTo>
                  <a:lnTo>
                    <a:pt x="0" y="414527"/>
                  </a:lnTo>
                  <a:close/>
                </a:path>
              </a:pathLst>
            </a:custGeom>
            <a:ln w="9144">
              <a:solidFill>
                <a:srgbClr val="000000"/>
              </a:solidFill>
            </a:ln>
          </p:spPr>
          <p:txBody>
            <a:bodyPr wrap="square" lIns="0" tIns="0" rIns="0" bIns="0" rtlCol="0"/>
            <a:lstStyle/>
            <a:p>
              <a:endParaRPr/>
            </a:p>
          </p:txBody>
        </p:sp>
      </p:grpSp>
      <p:sp>
        <p:nvSpPr>
          <p:cNvPr id="13" name="object 19">
            <a:extLst>
              <a:ext uri="{FF2B5EF4-FFF2-40B4-BE49-F238E27FC236}">
                <a16:creationId xmlns:a16="http://schemas.microsoft.com/office/drawing/2014/main" id="{FB606282-9C8D-860B-49A1-A389910D1727}"/>
              </a:ext>
            </a:extLst>
          </p:cNvPr>
          <p:cNvSpPr txBox="1"/>
          <p:nvPr/>
        </p:nvSpPr>
        <p:spPr>
          <a:xfrm>
            <a:off x="2140946" y="6381328"/>
            <a:ext cx="4653915" cy="351378"/>
          </a:xfrm>
          <a:prstGeom prst="rect">
            <a:avLst/>
          </a:prstGeom>
        </p:spPr>
        <p:txBody>
          <a:bodyPr vert="horz" wrap="square" lIns="0" tIns="12700" rIns="0" bIns="0" rtlCol="0">
            <a:spAutoFit/>
          </a:bodyPr>
          <a:lstStyle/>
          <a:p>
            <a:pPr marL="12700" algn="ctr">
              <a:lnSpc>
                <a:spcPct val="100000"/>
              </a:lnSpc>
              <a:spcBef>
                <a:spcPts val="100"/>
              </a:spcBef>
            </a:pPr>
            <a:r>
              <a:rPr sz="2200" spc="-5" dirty="0">
                <a:solidFill>
                  <a:srgbClr val="FFFFFF"/>
                </a:solidFill>
                <a:latin typeface="Times New Roman"/>
                <a:cs typeface="Times New Roman"/>
              </a:rPr>
              <a:t>Department</a:t>
            </a:r>
            <a:r>
              <a:rPr sz="2200" spc="30" dirty="0">
                <a:solidFill>
                  <a:srgbClr val="FFFFFF"/>
                </a:solidFill>
                <a:latin typeface="Times New Roman"/>
                <a:cs typeface="Times New Roman"/>
              </a:rPr>
              <a:t> </a:t>
            </a:r>
            <a:r>
              <a:rPr sz="2200" spc="5" dirty="0">
                <a:solidFill>
                  <a:srgbClr val="FFFFFF"/>
                </a:solidFill>
                <a:latin typeface="Times New Roman"/>
                <a:cs typeface="Times New Roman"/>
              </a:rPr>
              <a:t>of</a:t>
            </a:r>
            <a:r>
              <a:rPr lang="en-US" sz="2200" spc="5" dirty="0">
                <a:solidFill>
                  <a:srgbClr val="FFFFFF"/>
                </a:solidFill>
                <a:latin typeface="Times New Roman"/>
                <a:cs typeface="Times New Roman"/>
              </a:rPr>
              <a:t> CSE- Data Science</a:t>
            </a:r>
            <a:endParaRPr sz="2200" dirty="0">
              <a:latin typeface="Times New Roman"/>
              <a:cs typeface="Times New Roman"/>
            </a:endParaRPr>
          </a:p>
        </p:txBody>
      </p:sp>
      <p:sp>
        <p:nvSpPr>
          <p:cNvPr id="3" name="Title 2">
            <a:extLst>
              <a:ext uri="{FF2B5EF4-FFF2-40B4-BE49-F238E27FC236}">
                <a16:creationId xmlns:a16="http://schemas.microsoft.com/office/drawing/2014/main" id="{34D77B5F-B5DF-3F55-BCFB-065D6863DBED}"/>
              </a:ext>
            </a:extLst>
          </p:cNvPr>
          <p:cNvSpPr>
            <a:spLocks noGrp="1"/>
          </p:cNvSpPr>
          <p:nvPr>
            <p:ph type="title"/>
          </p:nvPr>
        </p:nvSpPr>
        <p:spPr>
          <a:xfrm>
            <a:off x="0" y="776424"/>
            <a:ext cx="8229600" cy="260139"/>
          </a:xfrm>
        </p:spPr>
        <p:txBody>
          <a:bodyPr>
            <a:normAutofit fontScale="90000"/>
          </a:bodyPr>
          <a:lstStyle/>
          <a:p>
            <a:pPr algn="l"/>
            <a:r>
              <a:rPr lang="en-US" sz="2000" b="1" dirty="0">
                <a:solidFill>
                  <a:schemeClr val="tx2"/>
                </a:solidFill>
              </a:rPr>
              <a:t>Key Advantages of Hadoop </a:t>
            </a:r>
          </a:p>
        </p:txBody>
      </p:sp>
      <p:pic>
        <p:nvPicPr>
          <p:cNvPr id="8" name="Content Placeholder 7">
            <a:extLst>
              <a:ext uri="{FF2B5EF4-FFF2-40B4-BE49-F238E27FC236}">
                <a16:creationId xmlns:a16="http://schemas.microsoft.com/office/drawing/2014/main" id="{A2E45D4E-8807-8A6E-207D-EF24AE529899}"/>
              </a:ext>
            </a:extLst>
          </p:cNvPr>
          <p:cNvPicPr>
            <a:picLocks noGrp="1" noChangeAspect="1"/>
          </p:cNvPicPr>
          <p:nvPr>
            <p:ph idx="1"/>
          </p:nvPr>
        </p:nvPicPr>
        <p:blipFill>
          <a:blip r:embed="rId7"/>
          <a:srcRect l="4231" t="2898" b="2303"/>
          <a:stretch/>
        </p:blipFill>
        <p:spPr>
          <a:xfrm>
            <a:off x="1160741" y="1396987"/>
            <a:ext cx="5226930" cy="3377008"/>
          </a:xfrm>
        </p:spPr>
      </p:pic>
    </p:spTree>
    <p:extLst>
      <p:ext uri="{BB962C8B-B14F-4D97-AF65-F5344CB8AC3E}">
        <p14:creationId xmlns:p14="http://schemas.microsoft.com/office/powerpoint/2010/main" val="140598760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125E4C-A999-7971-698A-BA2243A1065D}"/>
            </a:ext>
          </a:extLst>
        </p:cNvPr>
        <p:cNvGrpSpPr/>
        <p:nvPr/>
      </p:nvGrpSpPr>
      <p:grpSpPr>
        <a:xfrm>
          <a:off x="0" y="0"/>
          <a:ext cx="0" cy="0"/>
          <a:chOff x="0" y="0"/>
          <a:chExt cx="0" cy="0"/>
        </a:xfrm>
      </p:grpSpPr>
      <p:pic>
        <p:nvPicPr>
          <p:cNvPr id="4" name="object 15">
            <a:extLst>
              <a:ext uri="{FF2B5EF4-FFF2-40B4-BE49-F238E27FC236}">
                <a16:creationId xmlns:a16="http://schemas.microsoft.com/office/drawing/2014/main" id="{A5FA004D-0EB2-56BE-47D5-396976E4DD70}"/>
              </a:ext>
            </a:extLst>
          </p:cNvPr>
          <p:cNvPicPr/>
          <p:nvPr/>
        </p:nvPicPr>
        <p:blipFill>
          <a:blip r:embed="rId2" cstate="print"/>
          <a:stretch>
            <a:fillRect/>
          </a:stretch>
        </p:blipFill>
        <p:spPr>
          <a:xfrm>
            <a:off x="4572" y="81866"/>
            <a:ext cx="2324441" cy="652271"/>
          </a:xfrm>
          <a:prstGeom prst="rect">
            <a:avLst/>
          </a:prstGeom>
        </p:spPr>
      </p:pic>
      <p:grpSp>
        <p:nvGrpSpPr>
          <p:cNvPr id="5" name="Group 11">
            <a:extLst>
              <a:ext uri="{FF2B5EF4-FFF2-40B4-BE49-F238E27FC236}">
                <a16:creationId xmlns:a16="http://schemas.microsoft.com/office/drawing/2014/main" id="{14ECB910-02B1-5894-EBFE-1103A459B50A}"/>
              </a:ext>
            </a:extLst>
          </p:cNvPr>
          <p:cNvGrpSpPr>
            <a:grpSpLocks/>
          </p:cNvGrpSpPr>
          <p:nvPr/>
        </p:nvGrpSpPr>
        <p:grpSpPr bwMode="auto">
          <a:xfrm>
            <a:off x="6470725" y="99863"/>
            <a:ext cx="1183803" cy="787736"/>
            <a:chOff x="0" y="0"/>
            <a:chExt cx="1110192" cy="778933"/>
          </a:xfrm>
        </p:grpSpPr>
        <p:pic>
          <p:nvPicPr>
            <p:cNvPr id="6" name="Picture 2">
              <a:extLst>
                <a:ext uri="{FF2B5EF4-FFF2-40B4-BE49-F238E27FC236}">
                  <a16:creationId xmlns:a16="http://schemas.microsoft.com/office/drawing/2014/main" id="{0E529500-DA27-3266-6B2F-37BDB4707E2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110192" cy="7789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3" descr="aja-uk_iso-9001_2015">
              <a:extLst>
                <a:ext uri="{FF2B5EF4-FFF2-40B4-BE49-F238E27FC236}">
                  <a16:creationId xmlns:a16="http://schemas.microsoft.com/office/drawing/2014/main" id="{63DCA31B-3CC3-DBFC-857D-0463B3B2C031}"/>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l="49130" t="2490"/>
            <a:stretch>
              <a:fillRect/>
            </a:stretch>
          </p:blipFill>
          <p:spPr bwMode="auto">
            <a:xfrm>
              <a:off x="95250" y="116417"/>
              <a:ext cx="360527" cy="499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029" name="Picture 1">
            <a:extLst>
              <a:ext uri="{FF2B5EF4-FFF2-40B4-BE49-F238E27FC236}">
                <a16:creationId xmlns:a16="http://schemas.microsoft.com/office/drawing/2014/main" id="{2D17215F-3D82-FA84-FD5B-38273B2577D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12020" y="127100"/>
            <a:ext cx="936104" cy="791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0" name="Picture 6" descr="CSE Data science logo-01">
            <a:extLst>
              <a:ext uri="{FF2B5EF4-FFF2-40B4-BE49-F238E27FC236}">
                <a16:creationId xmlns:a16="http://schemas.microsoft.com/office/drawing/2014/main" id="{E7692240-65A4-2BAC-B7B7-AB0804BD8285}"/>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812360" y="56804"/>
            <a:ext cx="792088" cy="792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0" name="object 16">
            <a:extLst>
              <a:ext uri="{FF2B5EF4-FFF2-40B4-BE49-F238E27FC236}">
                <a16:creationId xmlns:a16="http://schemas.microsoft.com/office/drawing/2014/main" id="{034EF3DF-DB71-2900-1BE4-DAFF2B7FB14D}"/>
              </a:ext>
            </a:extLst>
          </p:cNvPr>
          <p:cNvGrpSpPr/>
          <p:nvPr/>
        </p:nvGrpSpPr>
        <p:grpSpPr>
          <a:xfrm>
            <a:off x="0" y="6301834"/>
            <a:ext cx="9055735" cy="424180"/>
            <a:chOff x="82296" y="6440423"/>
            <a:chExt cx="9055735" cy="424180"/>
          </a:xfrm>
        </p:grpSpPr>
        <p:sp>
          <p:nvSpPr>
            <p:cNvPr id="11" name="object 17">
              <a:extLst>
                <a:ext uri="{FF2B5EF4-FFF2-40B4-BE49-F238E27FC236}">
                  <a16:creationId xmlns:a16="http://schemas.microsoft.com/office/drawing/2014/main" id="{4B4F1320-CADD-1093-790F-039185A1E980}"/>
                </a:ext>
              </a:extLst>
            </p:cNvPr>
            <p:cNvSpPr/>
            <p:nvPr/>
          </p:nvSpPr>
          <p:spPr>
            <a:xfrm>
              <a:off x="86868" y="6444995"/>
              <a:ext cx="9046845" cy="414655"/>
            </a:xfrm>
            <a:custGeom>
              <a:avLst/>
              <a:gdLst/>
              <a:ahLst/>
              <a:cxnLst/>
              <a:rect l="l" t="t" r="r" b="b"/>
              <a:pathLst>
                <a:path w="9046845" h="414654">
                  <a:moveTo>
                    <a:pt x="9046464" y="0"/>
                  </a:moveTo>
                  <a:lnTo>
                    <a:pt x="0" y="0"/>
                  </a:lnTo>
                  <a:lnTo>
                    <a:pt x="0" y="414527"/>
                  </a:lnTo>
                  <a:lnTo>
                    <a:pt x="9046464" y="414527"/>
                  </a:lnTo>
                  <a:lnTo>
                    <a:pt x="9046464" y="0"/>
                  </a:lnTo>
                  <a:close/>
                </a:path>
              </a:pathLst>
            </a:custGeom>
            <a:solidFill>
              <a:srgbClr val="001F5F"/>
            </a:solidFill>
          </p:spPr>
          <p:txBody>
            <a:bodyPr wrap="square" lIns="0" tIns="0" rIns="0" bIns="0" rtlCol="0"/>
            <a:lstStyle/>
            <a:p>
              <a:endParaRPr/>
            </a:p>
          </p:txBody>
        </p:sp>
        <p:sp>
          <p:nvSpPr>
            <p:cNvPr id="12" name="object 18">
              <a:extLst>
                <a:ext uri="{FF2B5EF4-FFF2-40B4-BE49-F238E27FC236}">
                  <a16:creationId xmlns:a16="http://schemas.microsoft.com/office/drawing/2014/main" id="{7DEE54D3-8648-5D97-BA50-74EE1C2C60BF}"/>
                </a:ext>
              </a:extLst>
            </p:cNvPr>
            <p:cNvSpPr/>
            <p:nvPr/>
          </p:nvSpPr>
          <p:spPr>
            <a:xfrm>
              <a:off x="86868" y="6444995"/>
              <a:ext cx="9046845" cy="414655"/>
            </a:xfrm>
            <a:custGeom>
              <a:avLst/>
              <a:gdLst/>
              <a:ahLst/>
              <a:cxnLst/>
              <a:rect l="l" t="t" r="r" b="b"/>
              <a:pathLst>
                <a:path w="9046845" h="414654">
                  <a:moveTo>
                    <a:pt x="0" y="414527"/>
                  </a:moveTo>
                  <a:lnTo>
                    <a:pt x="9046464" y="414527"/>
                  </a:lnTo>
                  <a:lnTo>
                    <a:pt x="9046464" y="0"/>
                  </a:lnTo>
                  <a:lnTo>
                    <a:pt x="0" y="0"/>
                  </a:lnTo>
                  <a:lnTo>
                    <a:pt x="0" y="414527"/>
                  </a:lnTo>
                  <a:close/>
                </a:path>
              </a:pathLst>
            </a:custGeom>
            <a:ln w="9144">
              <a:solidFill>
                <a:srgbClr val="000000"/>
              </a:solidFill>
            </a:ln>
          </p:spPr>
          <p:txBody>
            <a:bodyPr wrap="square" lIns="0" tIns="0" rIns="0" bIns="0" rtlCol="0"/>
            <a:lstStyle/>
            <a:p>
              <a:endParaRPr/>
            </a:p>
          </p:txBody>
        </p:sp>
      </p:grpSp>
      <p:sp>
        <p:nvSpPr>
          <p:cNvPr id="13" name="object 19">
            <a:extLst>
              <a:ext uri="{FF2B5EF4-FFF2-40B4-BE49-F238E27FC236}">
                <a16:creationId xmlns:a16="http://schemas.microsoft.com/office/drawing/2014/main" id="{2ED1FA80-D67A-479E-749F-0C4A6E3099D9}"/>
              </a:ext>
            </a:extLst>
          </p:cNvPr>
          <p:cNvSpPr txBox="1"/>
          <p:nvPr/>
        </p:nvSpPr>
        <p:spPr>
          <a:xfrm>
            <a:off x="2140946" y="6381328"/>
            <a:ext cx="4653915" cy="351378"/>
          </a:xfrm>
          <a:prstGeom prst="rect">
            <a:avLst/>
          </a:prstGeom>
        </p:spPr>
        <p:txBody>
          <a:bodyPr vert="horz" wrap="square" lIns="0" tIns="12700" rIns="0" bIns="0" rtlCol="0">
            <a:spAutoFit/>
          </a:bodyPr>
          <a:lstStyle/>
          <a:p>
            <a:pPr marL="12700" algn="ctr">
              <a:lnSpc>
                <a:spcPct val="100000"/>
              </a:lnSpc>
              <a:spcBef>
                <a:spcPts val="100"/>
              </a:spcBef>
            </a:pPr>
            <a:r>
              <a:rPr sz="2200" spc="-5" dirty="0">
                <a:solidFill>
                  <a:srgbClr val="FFFFFF"/>
                </a:solidFill>
                <a:latin typeface="Times New Roman"/>
                <a:cs typeface="Times New Roman"/>
              </a:rPr>
              <a:t>Department</a:t>
            </a:r>
            <a:r>
              <a:rPr sz="2200" spc="30" dirty="0">
                <a:solidFill>
                  <a:srgbClr val="FFFFFF"/>
                </a:solidFill>
                <a:latin typeface="Times New Roman"/>
                <a:cs typeface="Times New Roman"/>
              </a:rPr>
              <a:t> </a:t>
            </a:r>
            <a:r>
              <a:rPr sz="2200" spc="5" dirty="0">
                <a:solidFill>
                  <a:srgbClr val="FFFFFF"/>
                </a:solidFill>
                <a:latin typeface="Times New Roman"/>
                <a:cs typeface="Times New Roman"/>
              </a:rPr>
              <a:t>of</a:t>
            </a:r>
            <a:r>
              <a:rPr lang="en-US" sz="2200" spc="5" dirty="0">
                <a:solidFill>
                  <a:srgbClr val="FFFFFF"/>
                </a:solidFill>
                <a:latin typeface="Times New Roman"/>
                <a:cs typeface="Times New Roman"/>
              </a:rPr>
              <a:t> CSE- Data Science</a:t>
            </a:r>
            <a:endParaRPr sz="2200" dirty="0">
              <a:latin typeface="Times New Roman"/>
              <a:cs typeface="Times New Roman"/>
            </a:endParaRPr>
          </a:p>
        </p:txBody>
      </p:sp>
      <p:sp>
        <p:nvSpPr>
          <p:cNvPr id="3" name="Title 2">
            <a:extLst>
              <a:ext uri="{FF2B5EF4-FFF2-40B4-BE49-F238E27FC236}">
                <a16:creationId xmlns:a16="http://schemas.microsoft.com/office/drawing/2014/main" id="{BC4E3689-F98A-8A21-2D22-02F03446EEA5}"/>
              </a:ext>
            </a:extLst>
          </p:cNvPr>
          <p:cNvSpPr>
            <a:spLocks noGrp="1"/>
          </p:cNvSpPr>
          <p:nvPr>
            <p:ph type="title"/>
          </p:nvPr>
        </p:nvSpPr>
        <p:spPr>
          <a:xfrm>
            <a:off x="-28899" y="700567"/>
            <a:ext cx="8229600" cy="414655"/>
          </a:xfrm>
        </p:spPr>
        <p:txBody>
          <a:bodyPr>
            <a:normAutofit/>
          </a:bodyPr>
          <a:lstStyle/>
          <a:p>
            <a:pPr algn="l"/>
            <a:r>
              <a:rPr lang="en-US" sz="2000" b="1" dirty="0">
                <a:solidFill>
                  <a:schemeClr val="tx2"/>
                </a:solidFill>
              </a:rPr>
              <a:t>Versions of Hadoop </a:t>
            </a:r>
          </a:p>
        </p:txBody>
      </p:sp>
      <p:sp>
        <p:nvSpPr>
          <p:cNvPr id="14" name="Content Placeholder 13">
            <a:extLst>
              <a:ext uri="{FF2B5EF4-FFF2-40B4-BE49-F238E27FC236}">
                <a16:creationId xmlns:a16="http://schemas.microsoft.com/office/drawing/2014/main" id="{66C5D345-4E3C-6969-67FA-41FD4D07966C}"/>
              </a:ext>
            </a:extLst>
          </p:cNvPr>
          <p:cNvSpPr>
            <a:spLocks noGrp="1"/>
          </p:cNvSpPr>
          <p:nvPr>
            <p:ph idx="1"/>
          </p:nvPr>
        </p:nvSpPr>
        <p:spPr>
          <a:xfrm>
            <a:off x="111419" y="1150301"/>
            <a:ext cx="8712968" cy="4830518"/>
          </a:xfrm>
        </p:spPr>
        <p:txBody>
          <a:bodyPr>
            <a:normAutofit/>
          </a:bodyPr>
          <a:lstStyle/>
          <a:p>
            <a:pPr marL="0" indent="0" algn="just">
              <a:buNone/>
            </a:pPr>
            <a:r>
              <a:rPr lang="en-IN" sz="2000" dirty="0"/>
              <a:t>There are two versions of Hadoop available: </a:t>
            </a:r>
          </a:p>
          <a:p>
            <a:pPr marL="457200" indent="-188913" algn="just">
              <a:buFont typeface="+mj-lt"/>
              <a:buAutoNum type="arabicPeriod"/>
            </a:pPr>
            <a:r>
              <a:rPr lang="en-IN" sz="2000" dirty="0"/>
              <a:t>  Hadoop 1.0 </a:t>
            </a:r>
          </a:p>
          <a:p>
            <a:pPr marL="457200" indent="-188913" algn="just">
              <a:buFont typeface="+mj-lt"/>
              <a:buAutoNum type="arabicPeriod"/>
            </a:pPr>
            <a:r>
              <a:rPr lang="en-IN" sz="2000" dirty="0"/>
              <a:t>  Hadoop 2.0 </a:t>
            </a:r>
            <a:endParaRPr lang="en-US" sz="2000" dirty="0"/>
          </a:p>
        </p:txBody>
      </p:sp>
      <p:pic>
        <p:nvPicPr>
          <p:cNvPr id="8" name="Picture 7">
            <a:extLst>
              <a:ext uri="{FF2B5EF4-FFF2-40B4-BE49-F238E27FC236}">
                <a16:creationId xmlns:a16="http://schemas.microsoft.com/office/drawing/2014/main" id="{E90A1CF1-CA20-A91A-44A9-269E04F05B4E}"/>
              </a:ext>
            </a:extLst>
          </p:cNvPr>
          <p:cNvPicPr>
            <a:picLocks noChangeAspect="1"/>
          </p:cNvPicPr>
          <p:nvPr/>
        </p:nvPicPr>
        <p:blipFill>
          <a:blip r:embed="rId7"/>
          <a:stretch>
            <a:fillRect/>
          </a:stretch>
        </p:blipFill>
        <p:spPr>
          <a:xfrm>
            <a:off x="964608" y="2564903"/>
            <a:ext cx="2352675" cy="1285875"/>
          </a:xfrm>
          <a:prstGeom prst="rect">
            <a:avLst/>
          </a:prstGeom>
        </p:spPr>
      </p:pic>
      <p:pic>
        <p:nvPicPr>
          <p:cNvPr id="15" name="Picture 14">
            <a:extLst>
              <a:ext uri="{FF2B5EF4-FFF2-40B4-BE49-F238E27FC236}">
                <a16:creationId xmlns:a16="http://schemas.microsoft.com/office/drawing/2014/main" id="{F27CB061-1264-425C-0802-36EFF016E5A5}"/>
              </a:ext>
            </a:extLst>
          </p:cNvPr>
          <p:cNvPicPr>
            <a:picLocks noChangeAspect="1"/>
          </p:cNvPicPr>
          <p:nvPr/>
        </p:nvPicPr>
        <p:blipFill>
          <a:blip r:embed="rId8"/>
          <a:stretch>
            <a:fillRect/>
          </a:stretch>
        </p:blipFill>
        <p:spPr>
          <a:xfrm>
            <a:off x="4085901" y="2350591"/>
            <a:ext cx="2505075" cy="1714500"/>
          </a:xfrm>
          <a:prstGeom prst="rect">
            <a:avLst/>
          </a:prstGeom>
        </p:spPr>
      </p:pic>
    </p:spTree>
    <p:extLst>
      <p:ext uri="{BB962C8B-B14F-4D97-AF65-F5344CB8AC3E}">
        <p14:creationId xmlns:p14="http://schemas.microsoft.com/office/powerpoint/2010/main" val="417043996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8EC79F-8A9C-8F54-1F28-F4F0A5F51CF8}"/>
            </a:ext>
          </a:extLst>
        </p:cNvPr>
        <p:cNvGrpSpPr/>
        <p:nvPr/>
      </p:nvGrpSpPr>
      <p:grpSpPr>
        <a:xfrm>
          <a:off x="0" y="0"/>
          <a:ext cx="0" cy="0"/>
          <a:chOff x="0" y="0"/>
          <a:chExt cx="0" cy="0"/>
        </a:xfrm>
      </p:grpSpPr>
      <p:pic>
        <p:nvPicPr>
          <p:cNvPr id="4" name="object 15">
            <a:extLst>
              <a:ext uri="{FF2B5EF4-FFF2-40B4-BE49-F238E27FC236}">
                <a16:creationId xmlns:a16="http://schemas.microsoft.com/office/drawing/2014/main" id="{E0162267-6C87-BC82-EB06-4345B25E2875}"/>
              </a:ext>
            </a:extLst>
          </p:cNvPr>
          <p:cNvPicPr/>
          <p:nvPr/>
        </p:nvPicPr>
        <p:blipFill>
          <a:blip r:embed="rId2" cstate="print"/>
          <a:stretch>
            <a:fillRect/>
          </a:stretch>
        </p:blipFill>
        <p:spPr>
          <a:xfrm>
            <a:off x="4572" y="81866"/>
            <a:ext cx="2324441" cy="652271"/>
          </a:xfrm>
          <a:prstGeom prst="rect">
            <a:avLst/>
          </a:prstGeom>
        </p:spPr>
      </p:pic>
      <p:grpSp>
        <p:nvGrpSpPr>
          <p:cNvPr id="5" name="Group 11">
            <a:extLst>
              <a:ext uri="{FF2B5EF4-FFF2-40B4-BE49-F238E27FC236}">
                <a16:creationId xmlns:a16="http://schemas.microsoft.com/office/drawing/2014/main" id="{D21476AC-E570-D04E-6DDD-A0FA860D353E}"/>
              </a:ext>
            </a:extLst>
          </p:cNvPr>
          <p:cNvGrpSpPr>
            <a:grpSpLocks/>
          </p:cNvGrpSpPr>
          <p:nvPr/>
        </p:nvGrpSpPr>
        <p:grpSpPr bwMode="auto">
          <a:xfrm>
            <a:off x="6470725" y="99863"/>
            <a:ext cx="1183803" cy="787736"/>
            <a:chOff x="0" y="0"/>
            <a:chExt cx="1110192" cy="778933"/>
          </a:xfrm>
        </p:grpSpPr>
        <p:pic>
          <p:nvPicPr>
            <p:cNvPr id="6" name="Picture 2">
              <a:extLst>
                <a:ext uri="{FF2B5EF4-FFF2-40B4-BE49-F238E27FC236}">
                  <a16:creationId xmlns:a16="http://schemas.microsoft.com/office/drawing/2014/main" id="{1F036159-DCD0-84F4-F3F5-259765BB71D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110192" cy="7789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3" descr="aja-uk_iso-9001_2015">
              <a:extLst>
                <a:ext uri="{FF2B5EF4-FFF2-40B4-BE49-F238E27FC236}">
                  <a16:creationId xmlns:a16="http://schemas.microsoft.com/office/drawing/2014/main" id="{E83CA8B4-A040-C1CE-A670-142FCD42A382}"/>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l="49130" t="2490"/>
            <a:stretch>
              <a:fillRect/>
            </a:stretch>
          </p:blipFill>
          <p:spPr bwMode="auto">
            <a:xfrm>
              <a:off x="95250" y="116417"/>
              <a:ext cx="360527" cy="499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029" name="Picture 1">
            <a:extLst>
              <a:ext uri="{FF2B5EF4-FFF2-40B4-BE49-F238E27FC236}">
                <a16:creationId xmlns:a16="http://schemas.microsoft.com/office/drawing/2014/main" id="{FCB42D1F-E6E3-6992-099E-CC560792123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12020" y="127100"/>
            <a:ext cx="936104" cy="791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0" name="Picture 6" descr="CSE Data science logo-01">
            <a:extLst>
              <a:ext uri="{FF2B5EF4-FFF2-40B4-BE49-F238E27FC236}">
                <a16:creationId xmlns:a16="http://schemas.microsoft.com/office/drawing/2014/main" id="{4211E9A0-071B-C782-22BC-9CFB0C9D94B7}"/>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812360" y="56804"/>
            <a:ext cx="792088" cy="792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0" name="object 16">
            <a:extLst>
              <a:ext uri="{FF2B5EF4-FFF2-40B4-BE49-F238E27FC236}">
                <a16:creationId xmlns:a16="http://schemas.microsoft.com/office/drawing/2014/main" id="{45CB79A5-D887-C9F8-3F4B-F7DBC1653947}"/>
              </a:ext>
            </a:extLst>
          </p:cNvPr>
          <p:cNvGrpSpPr/>
          <p:nvPr/>
        </p:nvGrpSpPr>
        <p:grpSpPr>
          <a:xfrm>
            <a:off x="0" y="6301834"/>
            <a:ext cx="9055735" cy="424180"/>
            <a:chOff x="82296" y="6440423"/>
            <a:chExt cx="9055735" cy="424180"/>
          </a:xfrm>
        </p:grpSpPr>
        <p:sp>
          <p:nvSpPr>
            <p:cNvPr id="11" name="object 17">
              <a:extLst>
                <a:ext uri="{FF2B5EF4-FFF2-40B4-BE49-F238E27FC236}">
                  <a16:creationId xmlns:a16="http://schemas.microsoft.com/office/drawing/2014/main" id="{7E1B1690-9EE1-8D1F-A46E-6B6450F8C346}"/>
                </a:ext>
              </a:extLst>
            </p:cNvPr>
            <p:cNvSpPr/>
            <p:nvPr/>
          </p:nvSpPr>
          <p:spPr>
            <a:xfrm>
              <a:off x="86868" y="6444995"/>
              <a:ext cx="9046845" cy="414655"/>
            </a:xfrm>
            <a:custGeom>
              <a:avLst/>
              <a:gdLst/>
              <a:ahLst/>
              <a:cxnLst/>
              <a:rect l="l" t="t" r="r" b="b"/>
              <a:pathLst>
                <a:path w="9046845" h="414654">
                  <a:moveTo>
                    <a:pt x="9046464" y="0"/>
                  </a:moveTo>
                  <a:lnTo>
                    <a:pt x="0" y="0"/>
                  </a:lnTo>
                  <a:lnTo>
                    <a:pt x="0" y="414527"/>
                  </a:lnTo>
                  <a:lnTo>
                    <a:pt x="9046464" y="414527"/>
                  </a:lnTo>
                  <a:lnTo>
                    <a:pt x="9046464" y="0"/>
                  </a:lnTo>
                  <a:close/>
                </a:path>
              </a:pathLst>
            </a:custGeom>
            <a:solidFill>
              <a:srgbClr val="001F5F"/>
            </a:solidFill>
          </p:spPr>
          <p:txBody>
            <a:bodyPr wrap="square" lIns="0" tIns="0" rIns="0" bIns="0" rtlCol="0"/>
            <a:lstStyle/>
            <a:p>
              <a:endParaRPr/>
            </a:p>
          </p:txBody>
        </p:sp>
        <p:sp>
          <p:nvSpPr>
            <p:cNvPr id="12" name="object 18">
              <a:extLst>
                <a:ext uri="{FF2B5EF4-FFF2-40B4-BE49-F238E27FC236}">
                  <a16:creationId xmlns:a16="http://schemas.microsoft.com/office/drawing/2014/main" id="{11799241-5C46-7DBB-1B9B-49A741888666}"/>
                </a:ext>
              </a:extLst>
            </p:cNvPr>
            <p:cNvSpPr/>
            <p:nvPr/>
          </p:nvSpPr>
          <p:spPr>
            <a:xfrm>
              <a:off x="86868" y="6444995"/>
              <a:ext cx="9046845" cy="414655"/>
            </a:xfrm>
            <a:custGeom>
              <a:avLst/>
              <a:gdLst/>
              <a:ahLst/>
              <a:cxnLst/>
              <a:rect l="l" t="t" r="r" b="b"/>
              <a:pathLst>
                <a:path w="9046845" h="414654">
                  <a:moveTo>
                    <a:pt x="0" y="414527"/>
                  </a:moveTo>
                  <a:lnTo>
                    <a:pt x="9046464" y="414527"/>
                  </a:lnTo>
                  <a:lnTo>
                    <a:pt x="9046464" y="0"/>
                  </a:lnTo>
                  <a:lnTo>
                    <a:pt x="0" y="0"/>
                  </a:lnTo>
                  <a:lnTo>
                    <a:pt x="0" y="414527"/>
                  </a:lnTo>
                  <a:close/>
                </a:path>
              </a:pathLst>
            </a:custGeom>
            <a:ln w="9144">
              <a:solidFill>
                <a:srgbClr val="000000"/>
              </a:solidFill>
            </a:ln>
          </p:spPr>
          <p:txBody>
            <a:bodyPr wrap="square" lIns="0" tIns="0" rIns="0" bIns="0" rtlCol="0"/>
            <a:lstStyle/>
            <a:p>
              <a:endParaRPr/>
            </a:p>
          </p:txBody>
        </p:sp>
      </p:grpSp>
      <p:sp>
        <p:nvSpPr>
          <p:cNvPr id="13" name="object 19">
            <a:extLst>
              <a:ext uri="{FF2B5EF4-FFF2-40B4-BE49-F238E27FC236}">
                <a16:creationId xmlns:a16="http://schemas.microsoft.com/office/drawing/2014/main" id="{C00D62B3-3CE5-4171-38DC-FF4FDE836C25}"/>
              </a:ext>
            </a:extLst>
          </p:cNvPr>
          <p:cNvSpPr txBox="1"/>
          <p:nvPr/>
        </p:nvSpPr>
        <p:spPr>
          <a:xfrm>
            <a:off x="2140946" y="6381328"/>
            <a:ext cx="4653915" cy="351378"/>
          </a:xfrm>
          <a:prstGeom prst="rect">
            <a:avLst/>
          </a:prstGeom>
        </p:spPr>
        <p:txBody>
          <a:bodyPr vert="horz" wrap="square" lIns="0" tIns="12700" rIns="0" bIns="0" rtlCol="0">
            <a:spAutoFit/>
          </a:bodyPr>
          <a:lstStyle/>
          <a:p>
            <a:pPr marL="12700" algn="ctr">
              <a:lnSpc>
                <a:spcPct val="100000"/>
              </a:lnSpc>
              <a:spcBef>
                <a:spcPts val="100"/>
              </a:spcBef>
            </a:pPr>
            <a:r>
              <a:rPr sz="2200" spc="-5" dirty="0">
                <a:solidFill>
                  <a:srgbClr val="FFFFFF"/>
                </a:solidFill>
                <a:latin typeface="Times New Roman"/>
                <a:cs typeface="Times New Roman"/>
              </a:rPr>
              <a:t>Department</a:t>
            </a:r>
            <a:r>
              <a:rPr sz="2200" spc="30" dirty="0">
                <a:solidFill>
                  <a:srgbClr val="FFFFFF"/>
                </a:solidFill>
                <a:latin typeface="Times New Roman"/>
                <a:cs typeface="Times New Roman"/>
              </a:rPr>
              <a:t> </a:t>
            </a:r>
            <a:r>
              <a:rPr sz="2200" spc="5" dirty="0">
                <a:solidFill>
                  <a:srgbClr val="FFFFFF"/>
                </a:solidFill>
                <a:latin typeface="Times New Roman"/>
                <a:cs typeface="Times New Roman"/>
              </a:rPr>
              <a:t>of</a:t>
            </a:r>
            <a:r>
              <a:rPr lang="en-US" sz="2200" spc="5" dirty="0">
                <a:solidFill>
                  <a:srgbClr val="FFFFFF"/>
                </a:solidFill>
                <a:latin typeface="Times New Roman"/>
                <a:cs typeface="Times New Roman"/>
              </a:rPr>
              <a:t> CSE- Data Science</a:t>
            </a:r>
            <a:endParaRPr sz="2200" dirty="0">
              <a:latin typeface="Times New Roman"/>
              <a:cs typeface="Times New Roman"/>
            </a:endParaRPr>
          </a:p>
        </p:txBody>
      </p:sp>
      <p:sp>
        <p:nvSpPr>
          <p:cNvPr id="3" name="Title 2">
            <a:extLst>
              <a:ext uri="{FF2B5EF4-FFF2-40B4-BE49-F238E27FC236}">
                <a16:creationId xmlns:a16="http://schemas.microsoft.com/office/drawing/2014/main" id="{143166A0-BBBA-2C28-6853-FF5F230481D2}"/>
              </a:ext>
            </a:extLst>
          </p:cNvPr>
          <p:cNvSpPr>
            <a:spLocks noGrp="1"/>
          </p:cNvSpPr>
          <p:nvPr>
            <p:ph type="title"/>
          </p:nvPr>
        </p:nvSpPr>
        <p:spPr>
          <a:xfrm>
            <a:off x="107504" y="745700"/>
            <a:ext cx="8229600" cy="448380"/>
          </a:xfrm>
        </p:spPr>
        <p:txBody>
          <a:bodyPr>
            <a:normAutofit/>
          </a:bodyPr>
          <a:lstStyle/>
          <a:p>
            <a:pPr algn="l"/>
            <a:r>
              <a:rPr lang="en-US" sz="2000" b="1" dirty="0">
                <a:solidFill>
                  <a:schemeClr val="tx2"/>
                </a:solidFill>
              </a:rPr>
              <a:t>Overview of Hadoop Ecosystems </a:t>
            </a:r>
          </a:p>
        </p:txBody>
      </p:sp>
      <p:pic>
        <p:nvPicPr>
          <p:cNvPr id="8" name="Content Placeholder 7">
            <a:extLst>
              <a:ext uri="{FF2B5EF4-FFF2-40B4-BE49-F238E27FC236}">
                <a16:creationId xmlns:a16="http://schemas.microsoft.com/office/drawing/2014/main" id="{F27F8A15-F6F5-85A9-5CA0-E930FDEC4D35}"/>
              </a:ext>
            </a:extLst>
          </p:cNvPr>
          <p:cNvPicPr>
            <a:picLocks noGrp="1" noChangeAspect="1"/>
          </p:cNvPicPr>
          <p:nvPr>
            <p:ph idx="1"/>
          </p:nvPr>
        </p:nvPicPr>
        <p:blipFill>
          <a:blip r:embed="rId7"/>
          <a:stretch>
            <a:fillRect/>
          </a:stretch>
        </p:blipFill>
        <p:spPr>
          <a:xfrm>
            <a:off x="385602" y="1108090"/>
            <a:ext cx="6186690" cy="1950440"/>
          </a:xfrm>
        </p:spPr>
      </p:pic>
      <p:sp>
        <p:nvSpPr>
          <p:cNvPr id="15" name="TextBox 14">
            <a:extLst>
              <a:ext uri="{FF2B5EF4-FFF2-40B4-BE49-F238E27FC236}">
                <a16:creationId xmlns:a16="http://schemas.microsoft.com/office/drawing/2014/main" id="{48CAB69E-7FCE-76B5-9DEB-D737224B6C14}"/>
              </a:ext>
            </a:extLst>
          </p:cNvPr>
          <p:cNvSpPr txBox="1"/>
          <p:nvPr/>
        </p:nvSpPr>
        <p:spPr>
          <a:xfrm>
            <a:off x="-2850" y="3013328"/>
            <a:ext cx="8856984" cy="923330"/>
          </a:xfrm>
          <a:prstGeom prst="rect">
            <a:avLst/>
          </a:prstGeom>
          <a:noFill/>
        </p:spPr>
        <p:txBody>
          <a:bodyPr wrap="square">
            <a:spAutoFit/>
          </a:bodyPr>
          <a:lstStyle/>
          <a:p>
            <a:r>
              <a:rPr lang="en-IN" dirty="0"/>
              <a:t>There are components available in the Hadoop ecosystem for data ingestion, processing, and analysis. </a:t>
            </a:r>
          </a:p>
          <a:p>
            <a:r>
              <a:rPr lang="en-IN" dirty="0"/>
              <a:t>        Data Ingestion → Data Processing → Data Analysis </a:t>
            </a:r>
            <a:endParaRPr lang="en-US" dirty="0"/>
          </a:p>
        </p:txBody>
      </p:sp>
      <p:pic>
        <p:nvPicPr>
          <p:cNvPr id="17" name="Picture 16">
            <a:extLst>
              <a:ext uri="{FF2B5EF4-FFF2-40B4-BE49-F238E27FC236}">
                <a16:creationId xmlns:a16="http://schemas.microsoft.com/office/drawing/2014/main" id="{237D17E7-1C99-C9B7-1DD9-6D30D7CB9075}"/>
              </a:ext>
            </a:extLst>
          </p:cNvPr>
          <p:cNvPicPr>
            <a:picLocks noChangeAspect="1"/>
          </p:cNvPicPr>
          <p:nvPr/>
        </p:nvPicPr>
        <p:blipFill>
          <a:blip r:embed="rId8"/>
          <a:stretch>
            <a:fillRect/>
          </a:stretch>
        </p:blipFill>
        <p:spPr>
          <a:xfrm>
            <a:off x="211872" y="3896179"/>
            <a:ext cx="3267075" cy="2343150"/>
          </a:xfrm>
          <a:prstGeom prst="rect">
            <a:avLst/>
          </a:prstGeom>
        </p:spPr>
      </p:pic>
    </p:spTree>
    <p:extLst>
      <p:ext uri="{BB962C8B-B14F-4D97-AF65-F5344CB8AC3E}">
        <p14:creationId xmlns:p14="http://schemas.microsoft.com/office/powerpoint/2010/main" val="249578050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87C07B-9610-8818-B4DC-E2C54AE6DE01}"/>
            </a:ext>
          </a:extLst>
        </p:cNvPr>
        <p:cNvGrpSpPr/>
        <p:nvPr/>
      </p:nvGrpSpPr>
      <p:grpSpPr>
        <a:xfrm>
          <a:off x="0" y="0"/>
          <a:ext cx="0" cy="0"/>
          <a:chOff x="0" y="0"/>
          <a:chExt cx="0" cy="0"/>
        </a:xfrm>
      </p:grpSpPr>
      <p:pic>
        <p:nvPicPr>
          <p:cNvPr id="4" name="object 15">
            <a:extLst>
              <a:ext uri="{FF2B5EF4-FFF2-40B4-BE49-F238E27FC236}">
                <a16:creationId xmlns:a16="http://schemas.microsoft.com/office/drawing/2014/main" id="{1ED6E2BD-DD04-54D8-F3F2-04749033EA30}"/>
              </a:ext>
            </a:extLst>
          </p:cNvPr>
          <p:cNvPicPr/>
          <p:nvPr/>
        </p:nvPicPr>
        <p:blipFill>
          <a:blip r:embed="rId3" cstate="print"/>
          <a:stretch>
            <a:fillRect/>
          </a:stretch>
        </p:blipFill>
        <p:spPr>
          <a:xfrm>
            <a:off x="4572" y="81866"/>
            <a:ext cx="2324441" cy="652271"/>
          </a:xfrm>
          <a:prstGeom prst="rect">
            <a:avLst/>
          </a:prstGeom>
        </p:spPr>
      </p:pic>
      <p:grpSp>
        <p:nvGrpSpPr>
          <p:cNvPr id="5" name="Group 11">
            <a:extLst>
              <a:ext uri="{FF2B5EF4-FFF2-40B4-BE49-F238E27FC236}">
                <a16:creationId xmlns:a16="http://schemas.microsoft.com/office/drawing/2014/main" id="{2B45C224-1E5B-F78D-082B-E4461DB80309}"/>
              </a:ext>
            </a:extLst>
          </p:cNvPr>
          <p:cNvGrpSpPr>
            <a:grpSpLocks/>
          </p:cNvGrpSpPr>
          <p:nvPr/>
        </p:nvGrpSpPr>
        <p:grpSpPr bwMode="auto">
          <a:xfrm>
            <a:off x="6470725" y="99863"/>
            <a:ext cx="1183803" cy="787736"/>
            <a:chOff x="0" y="0"/>
            <a:chExt cx="1110192" cy="778933"/>
          </a:xfrm>
        </p:grpSpPr>
        <p:pic>
          <p:nvPicPr>
            <p:cNvPr id="6" name="Picture 2">
              <a:extLst>
                <a:ext uri="{FF2B5EF4-FFF2-40B4-BE49-F238E27FC236}">
                  <a16:creationId xmlns:a16="http://schemas.microsoft.com/office/drawing/2014/main" id="{E29BCDC6-0450-ADAF-3248-87752DE595C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1110192" cy="7789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3" descr="aja-uk_iso-9001_2015">
              <a:extLst>
                <a:ext uri="{FF2B5EF4-FFF2-40B4-BE49-F238E27FC236}">
                  <a16:creationId xmlns:a16="http://schemas.microsoft.com/office/drawing/2014/main" id="{D366FBDC-F98A-5326-AFC2-72DF04CF8F92}"/>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l="49130" t="2490"/>
            <a:stretch>
              <a:fillRect/>
            </a:stretch>
          </p:blipFill>
          <p:spPr bwMode="auto">
            <a:xfrm>
              <a:off x="95250" y="116417"/>
              <a:ext cx="360527" cy="499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029" name="Picture 1">
            <a:extLst>
              <a:ext uri="{FF2B5EF4-FFF2-40B4-BE49-F238E27FC236}">
                <a16:creationId xmlns:a16="http://schemas.microsoft.com/office/drawing/2014/main" id="{66E19194-BE19-8449-9093-0B6ACB11B0B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512020" y="127100"/>
            <a:ext cx="936104" cy="791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0" name="Picture 6" descr="CSE Data science logo-01">
            <a:extLst>
              <a:ext uri="{FF2B5EF4-FFF2-40B4-BE49-F238E27FC236}">
                <a16:creationId xmlns:a16="http://schemas.microsoft.com/office/drawing/2014/main" id="{8AC08200-9120-3BC1-8956-B99DD41A985B}"/>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812360" y="56804"/>
            <a:ext cx="792088" cy="792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0" name="object 16">
            <a:extLst>
              <a:ext uri="{FF2B5EF4-FFF2-40B4-BE49-F238E27FC236}">
                <a16:creationId xmlns:a16="http://schemas.microsoft.com/office/drawing/2014/main" id="{D8A8FB6E-0662-3A09-A95F-937330E69846}"/>
              </a:ext>
            </a:extLst>
          </p:cNvPr>
          <p:cNvGrpSpPr/>
          <p:nvPr/>
        </p:nvGrpSpPr>
        <p:grpSpPr>
          <a:xfrm>
            <a:off x="0" y="6301834"/>
            <a:ext cx="9055735" cy="424180"/>
            <a:chOff x="82296" y="6440423"/>
            <a:chExt cx="9055735" cy="424180"/>
          </a:xfrm>
        </p:grpSpPr>
        <p:sp>
          <p:nvSpPr>
            <p:cNvPr id="11" name="object 17">
              <a:extLst>
                <a:ext uri="{FF2B5EF4-FFF2-40B4-BE49-F238E27FC236}">
                  <a16:creationId xmlns:a16="http://schemas.microsoft.com/office/drawing/2014/main" id="{E3456DE2-28E5-F0FF-A4FB-3FCEB998E5A0}"/>
                </a:ext>
              </a:extLst>
            </p:cNvPr>
            <p:cNvSpPr/>
            <p:nvPr/>
          </p:nvSpPr>
          <p:spPr>
            <a:xfrm>
              <a:off x="86868" y="6444995"/>
              <a:ext cx="9046845" cy="414655"/>
            </a:xfrm>
            <a:custGeom>
              <a:avLst/>
              <a:gdLst/>
              <a:ahLst/>
              <a:cxnLst/>
              <a:rect l="l" t="t" r="r" b="b"/>
              <a:pathLst>
                <a:path w="9046845" h="414654">
                  <a:moveTo>
                    <a:pt x="9046464" y="0"/>
                  </a:moveTo>
                  <a:lnTo>
                    <a:pt x="0" y="0"/>
                  </a:lnTo>
                  <a:lnTo>
                    <a:pt x="0" y="414527"/>
                  </a:lnTo>
                  <a:lnTo>
                    <a:pt x="9046464" y="414527"/>
                  </a:lnTo>
                  <a:lnTo>
                    <a:pt x="9046464" y="0"/>
                  </a:lnTo>
                  <a:close/>
                </a:path>
              </a:pathLst>
            </a:custGeom>
            <a:solidFill>
              <a:srgbClr val="001F5F"/>
            </a:solidFill>
          </p:spPr>
          <p:txBody>
            <a:bodyPr wrap="square" lIns="0" tIns="0" rIns="0" bIns="0" rtlCol="0"/>
            <a:lstStyle/>
            <a:p>
              <a:endParaRPr/>
            </a:p>
          </p:txBody>
        </p:sp>
        <p:sp>
          <p:nvSpPr>
            <p:cNvPr id="12" name="object 18">
              <a:extLst>
                <a:ext uri="{FF2B5EF4-FFF2-40B4-BE49-F238E27FC236}">
                  <a16:creationId xmlns:a16="http://schemas.microsoft.com/office/drawing/2014/main" id="{24EFF358-C510-6795-0135-F0BB7E67BDE1}"/>
                </a:ext>
              </a:extLst>
            </p:cNvPr>
            <p:cNvSpPr/>
            <p:nvPr/>
          </p:nvSpPr>
          <p:spPr>
            <a:xfrm>
              <a:off x="86868" y="6444995"/>
              <a:ext cx="9046845" cy="414655"/>
            </a:xfrm>
            <a:custGeom>
              <a:avLst/>
              <a:gdLst/>
              <a:ahLst/>
              <a:cxnLst/>
              <a:rect l="l" t="t" r="r" b="b"/>
              <a:pathLst>
                <a:path w="9046845" h="414654">
                  <a:moveTo>
                    <a:pt x="0" y="414527"/>
                  </a:moveTo>
                  <a:lnTo>
                    <a:pt x="9046464" y="414527"/>
                  </a:lnTo>
                  <a:lnTo>
                    <a:pt x="9046464" y="0"/>
                  </a:lnTo>
                  <a:lnTo>
                    <a:pt x="0" y="0"/>
                  </a:lnTo>
                  <a:lnTo>
                    <a:pt x="0" y="414527"/>
                  </a:lnTo>
                  <a:close/>
                </a:path>
              </a:pathLst>
            </a:custGeom>
            <a:ln w="9144">
              <a:solidFill>
                <a:srgbClr val="000000"/>
              </a:solidFill>
            </a:ln>
          </p:spPr>
          <p:txBody>
            <a:bodyPr wrap="square" lIns="0" tIns="0" rIns="0" bIns="0" rtlCol="0"/>
            <a:lstStyle/>
            <a:p>
              <a:endParaRPr/>
            </a:p>
          </p:txBody>
        </p:sp>
      </p:grpSp>
      <p:sp>
        <p:nvSpPr>
          <p:cNvPr id="13" name="object 19">
            <a:extLst>
              <a:ext uri="{FF2B5EF4-FFF2-40B4-BE49-F238E27FC236}">
                <a16:creationId xmlns:a16="http://schemas.microsoft.com/office/drawing/2014/main" id="{85929425-A791-4934-07CD-09F13C74F6C9}"/>
              </a:ext>
            </a:extLst>
          </p:cNvPr>
          <p:cNvSpPr txBox="1"/>
          <p:nvPr/>
        </p:nvSpPr>
        <p:spPr>
          <a:xfrm>
            <a:off x="2140946" y="6381328"/>
            <a:ext cx="4653915" cy="351378"/>
          </a:xfrm>
          <a:prstGeom prst="rect">
            <a:avLst/>
          </a:prstGeom>
        </p:spPr>
        <p:txBody>
          <a:bodyPr vert="horz" wrap="square" lIns="0" tIns="12700" rIns="0" bIns="0" rtlCol="0">
            <a:spAutoFit/>
          </a:bodyPr>
          <a:lstStyle/>
          <a:p>
            <a:pPr marL="12700" algn="ctr">
              <a:lnSpc>
                <a:spcPct val="100000"/>
              </a:lnSpc>
              <a:spcBef>
                <a:spcPts val="100"/>
              </a:spcBef>
            </a:pPr>
            <a:r>
              <a:rPr sz="2200" spc="-5" dirty="0">
                <a:solidFill>
                  <a:srgbClr val="FFFFFF"/>
                </a:solidFill>
                <a:latin typeface="Times New Roman"/>
                <a:cs typeface="Times New Roman"/>
              </a:rPr>
              <a:t>Department</a:t>
            </a:r>
            <a:r>
              <a:rPr sz="2200" spc="30" dirty="0">
                <a:solidFill>
                  <a:srgbClr val="FFFFFF"/>
                </a:solidFill>
                <a:latin typeface="Times New Roman"/>
                <a:cs typeface="Times New Roman"/>
              </a:rPr>
              <a:t> </a:t>
            </a:r>
            <a:r>
              <a:rPr sz="2200" spc="5" dirty="0">
                <a:solidFill>
                  <a:srgbClr val="FFFFFF"/>
                </a:solidFill>
                <a:latin typeface="Times New Roman"/>
                <a:cs typeface="Times New Roman"/>
              </a:rPr>
              <a:t>of</a:t>
            </a:r>
            <a:r>
              <a:rPr lang="en-US" sz="2200" spc="5" dirty="0">
                <a:solidFill>
                  <a:srgbClr val="FFFFFF"/>
                </a:solidFill>
                <a:latin typeface="Times New Roman"/>
                <a:cs typeface="Times New Roman"/>
              </a:rPr>
              <a:t> CSE- Data Science</a:t>
            </a:r>
            <a:endParaRPr sz="2200" dirty="0">
              <a:latin typeface="Times New Roman"/>
              <a:cs typeface="Times New Roman"/>
            </a:endParaRPr>
          </a:p>
        </p:txBody>
      </p:sp>
      <p:sp>
        <p:nvSpPr>
          <p:cNvPr id="3" name="Title 2">
            <a:extLst>
              <a:ext uri="{FF2B5EF4-FFF2-40B4-BE49-F238E27FC236}">
                <a16:creationId xmlns:a16="http://schemas.microsoft.com/office/drawing/2014/main" id="{13E0A6F7-57F0-F233-0A91-6F426097395B}"/>
              </a:ext>
            </a:extLst>
          </p:cNvPr>
          <p:cNvSpPr>
            <a:spLocks noGrp="1"/>
          </p:cNvSpPr>
          <p:nvPr>
            <p:ph type="title"/>
          </p:nvPr>
        </p:nvSpPr>
        <p:spPr>
          <a:xfrm>
            <a:off x="18986" y="809059"/>
            <a:ext cx="8229600" cy="380963"/>
          </a:xfrm>
        </p:spPr>
        <p:txBody>
          <a:bodyPr>
            <a:normAutofit fontScale="90000"/>
          </a:bodyPr>
          <a:lstStyle/>
          <a:p>
            <a:pPr algn="l"/>
            <a:r>
              <a:rPr lang="en-US" sz="2000" b="1" dirty="0">
                <a:solidFill>
                  <a:schemeClr val="tx2"/>
                </a:solidFill>
              </a:rPr>
              <a:t>Hadoop Distributions </a:t>
            </a:r>
          </a:p>
        </p:txBody>
      </p:sp>
      <p:pic>
        <p:nvPicPr>
          <p:cNvPr id="8" name="Content Placeholder 7">
            <a:extLst>
              <a:ext uri="{FF2B5EF4-FFF2-40B4-BE49-F238E27FC236}">
                <a16:creationId xmlns:a16="http://schemas.microsoft.com/office/drawing/2014/main" id="{7B3358AB-3C1F-20FC-BBE5-6B1B77B85190}"/>
              </a:ext>
            </a:extLst>
          </p:cNvPr>
          <p:cNvPicPr>
            <a:picLocks noGrp="1" noChangeAspect="1"/>
          </p:cNvPicPr>
          <p:nvPr>
            <p:ph idx="1"/>
          </p:nvPr>
        </p:nvPicPr>
        <p:blipFill>
          <a:blip r:embed="rId8"/>
          <a:stretch>
            <a:fillRect/>
          </a:stretch>
        </p:blipFill>
        <p:spPr>
          <a:xfrm>
            <a:off x="3725123" y="1190022"/>
            <a:ext cx="4886325" cy="4048125"/>
          </a:xfrm>
        </p:spPr>
      </p:pic>
      <p:sp>
        <p:nvSpPr>
          <p:cNvPr id="15" name="TextBox 14">
            <a:extLst>
              <a:ext uri="{FF2B5EF4-FFF2-40B4-BE49-F238E27FC236}">
                <a16:creationId xmlns:a16="http://schemas.microsoft.com/office/drawing/2014/main" id="{E3349316-9304-5E2D-6E62-D6850E117EDD}"/>
              </a:ext>
            </a:extLst>
          </p:cNvPr>
          <p:cNvSpPr txBox="1"/>
          <p:nvPr/>
        </p:nvSpPr>
        <p:spPr>
          <a:xfrm>
            <a:off x="18986" y="1304279"/>
            <a:ext cx="4821260" cy="2031325"/>
          </a:xfrm>
          <a:prstGeom prst="rect">
            <a:avLst/>
          </a:prstGeom>
          <a:noFill/>
        </p:spPr>
        <p:txBody>
          <a:bodyPr wrap="square">
            <a:spAutoFit/>
          </a:bodyPr>
          <a:lstStyle/>
          <a:p>
            <a:pPr marL="285750" indent="-285750">
              <a:buFont typeface="Wingdings" panose="05000000000000000000" pitchFamily="2" charset="2"/>
              <a:buChar char="§"/>
            </a:pPr>
            <a:r>
              <a:rPr lang="en-IN" dirty="0"/>
              <a:t>The  core aspects of Hadoop include the following: </a:t>
            </a:r>
          </a:p>
          <a:p>
            <a:pPr marL="342900" indent="-342900">
              <a:buFont typeface="+mj-lt"/>
              <a:buAutoNum type="arabicPeriod"/>
            </a:pPr>
            <a:r>
              <a:rPr lang="en-IN" dirty="0"/>
              <a:t>Hadoop Common </a:t>
            </a:r>
          </a:p>
          <a:p>
            <a:pPr marL="342900" indent="-342900">
              <a:buFont typeface="+mj-lt"/>
              <a:buAutoNum type="arabicPeriod"/>
            </a:pPr>
            <a:r>
              <a:rPr lang="en-IN" dirty="0"/>
              <a:t>Hadoop Distributed File System (HDFS) </a:t>
            </a:r>
          </a:p>
          <a:p>
            <a:pPr marL="342900" indent="-342900">
              <a:buFont typeface="+mj-lt"/>
              <a:buAutoNum type="arabicPeriod"/>
            </a:pPr>
            <a:r>
              <a:rPr lang="en-IN" dirty="0"/>
              <a:t>Hadoop YARN (Yet Another Resource Negotiator) </a:t>
            </a:r>
          </a:p>
          <a:p>
            <a:pPr marL="342900" indent="-342900">
              <a:buFont typeface="+mj-lt"/>
              <a:buAutoNum type="arabicPeriod"/>
            </a:pPr>
            <a:r>
              <a:rPr lang="en-IN" dirty="0"/>
              <a:t>Hadoop MapReduce </a:t>
            </a:r>
            <a:endParaRPr lang="en-US" dirty="0"/>
          </a:p>
        </p:txBody>
      </p:sp>
    </p:spTree>
    <p:extLst>
      <p:ext uri="{BB962C8B-B14F-4D97-AF65-F5344CB8AC3E}">
        <p14:creationId xmlns:p14="http://schemas.microsoft.com/office/powerpoint/2010/main" val="51583170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1086</TotalTime>
  <Words>4003</Words>
  <Application>Microsoft Office PowerPoint</Application>
  <PresentationFormat>On-screen Show (4:3)</PresentationFormat>
  <Paragraphs>327</Paragraphs>
  <Slides>68</Slides>
  <Notes>1</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68</vt:i4>
      </vt:variant>
    </vt:vector>
  </HeadingPairs>
  <TitlesOfParts>
    <vt:vector size="77" baseType="lpstr">
      <vt:lpstr>Aptos</vt:lpstr>
      <vt:lpstr>Arial</vt:lpstr>
      <vt:lpstr>Calibri</vt:lpstr>
      <vt:lpstr>GlyphLessFont</vt:lpstr>
      <vt:lpstr>Symbol</vt:lpstr>
      <vt:lpstr>Times New Roman</vt:lpstr>
      <vt:lpstr>Trebuchet MS</vt:lpstr>
      <vt:lpstr>Wingdings</vt:lpstr>
      <vt:lpstr>Office Theme</vt:lpstr>
      <vt:lpstr>Module-1</vt:lpstr>
      <vt:lpstr>Contents</vt:lpstr>
      <vt:lpstr>Introduction </vt:lpstr>
      <vt:lpstr>Classification of Digital data</vt:lpstr>
      <vt:lpstr>Structured data </vt:lpstr>
      <vt:lpstr>Semi-structured data</vt:lpstr>
      <vt:lpstr>Unstructured data</vt:lpstr>
      <vt:lpstr>Structured Data</vt:lpstr>
      <vt:lpstr>PowerPoint Presentation</vt:lpstr>
      <vt:lpstr>Semi-structured Data</vt:lpstr>
      <vt:lpstr>PowerPoint Presentation</vt:lpstr>
      <vt:lpstr>Unstructured Data</vt:lpstr>
      <vt:lpstr>PowerPoint Presentation</vt:lpstr>
      <vt:lpstr>PowerPoint Presentation</vt:lpstr>
      <vt:lpstr>PowerPoint Presentation</vt:lpstr>
      <vt:lpstr>Characteristics of Data</vt:lpstr>
      <vt:lpstr>EVOLUTION OF BIG DATA </vt:lpstr>
      <vt:lpstr>Definition of Big Data</vt:lpstr>
      <vt:lpstr>Challenges With Big Data </vt:lpstr>
      <vt:lpstr>PowerPoint Presentation</vt:lpstr>
      <vt:lpstr>PowerPoint Presentation</vt:lpstr>
      <vt:lpstr>WHAT IS BIG DATA?</vt:lpstr>
      <vt:lpstr>PowerPoint Presentation</vt:lpstr>
      <vt:lpstr>PowerPoint Presentation</vt:lpstr>
      <vt:lpstr>Sources of Big Data</vt:lpstr>
      <vt:lpstr>PowerPoint Presentation</vt:lpstr>
      <vt:lpstr>Why Big Data?</vt:lpstr>
      <vt:lpstr>Traditional Business Intelligence (Bi) Versus Big Data</vt:lpstr>
      <vt:lpstr>A Typical Data Warehouse Environment</vt:lpstr>
      <vt:lpstr>A Typical Hadoop Environment</vt:lpstr>
      <vt:lpstr>WHAT IS BIG DATA ANALYTICS?</vt:lpstr>
      <vt:lpstr>PowerPoint Presentation</vt:lpstr>
      <vt:lpstr>Classification Of Analytics</vt:lpstr>
      <vt:lpstr>PowerPoint Presentation</vt:lpstr>
      <vt:lpstr>PowerPoint Presentation</vt:lpstr>
      <vt:lpstr>PowerPoint Presentation</vt:lpstr>
      <vt:lpstr>Importance of Big Data Analytics</vt:lpstr>
      <vt:lpstr>PowerPoint Presentation</vt:lpstr>
      <vt:lpstr>Terminologies used in Big data Environments</vt:lpstr>
      <vt:lpstr>PowerPoint Presentation</vt:lpstr>
      <vt:lpstr>Symmetric Multiprocessor System (SMP)</vt:lpstr>
      <vt:lpstr>PowerPoint Presentation</vt:lpstr>
      <vt:lpstr>PowerPoint Presentation</vt:lpstr>
      <vt:lpstr>PowerPoint Presentation</vt:lpstr>
      <vt:lpstr>PowerPoint Presentation</vt:lpstr>
      <vt:lpstr>PowerPoint Presentation</vt:lpstr>
      <vt:lpstr>PowerPoint Presentation</vt:lpstr>
      <vt:lpstr>CAP Theorem Explained</vt:lpstr>
      <vt:lpstr>PowerPoint Presentation</vt:lpstr>
      <vt:lpstr>NoSQL (NOT ONLY SQL)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HADOOP </vt:lpstr>
      <vt:lpstr>PowerPoint Presentation</vt:lpstr>
      <vt:lpstr>Features of Hadoop </vt:lpstr>
      <vt:lpstr>Key Advantages of Hadoop </vt:lpstr>
      <vt:lpstr>Versions of Hadoop </vt:lpstr>
      <vt:lpstr>Overview of Hadoop Ecosystems </vt:lpstr>
      <vt:lpstr>Hadoop Distributions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 Yogeesh Kumar</dc:creator>
  <cp:lastModifiedBy>DELL</cp:lastModifiedBy>
  <cp:revision>148</cp:revision>
  <dcterms:created xsi:type="dcterms:W3CDTF">2024-09-10T16:46:39Z</dcterms:created>
  <dcterms:modified xsi:type="dcterms:W3CDTF">2025-02-10T11:20:39Z</dcterms:modified>
</cp:coreProperties>
</file>