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DB4995"/>
    <a:srgbClr val="E547B8"/>
    <a:srgbClr val="5010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FFD450-4E2A-CD63-26FC-0B16B75BD2CA}" v="3" dt="2024-09-03T10:11:09.8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897" autoAdjust="0"/>
    <p:restoredTop sz="94000" autoAdjust="0"/>
  </p:normalViewPr>
  <p:slideViewPr>
    <p:cSldViewPr snapToGrid="0">
      <p:cViewPr varScale="1">
        <p:scale>
          <a:sx n="65" d="100"/>
          <a:sy n="65" d="100"/>
        </p:scale>
        <p:origin x="90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Relationship Id="rId69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BB6940-971D-4933-94B8-932848801080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135434-FD29-43AE-8942-F60B64C00E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407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797A5-CC93-42DE-AC25-FA74123AB5A6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DA56-1D5E-4966-AB56-EB7634649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991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797A5-CC93-42DE-AC25-FA74123AB5A6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DA56-1D5E-4966-AB56-EB7634649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29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797A5-CC93-42DE-AC25-FA74123AB5A6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DA56-1D5E-4966-AB56-EB7634649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868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797A5-CC93-42DE-AC25-FA74123AB5A6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DA56-1D5E-4966-AB56-EB7634649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726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797A5-CC93-42DE-AC25-FA74123AB5A6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DA56-1D5E-4966-AB56-EB7634649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756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797A5-CC93-42DE-AC25-FA74123AB5A6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DA56-1D5E-4966-AB56-EB7634649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730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797A5-CC93-42DE-AC25-FA74123AB5A6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DA56-1D5E-4966-AB56-EB7634649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553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797A5-CC93-42DE-AC25-FA74123AB5A6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DA56-1D5E-4966-AB56-EB7634649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550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797A5-CC93-42DE-AC25-FA74123AB5A6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DA56-1D5E-4966-AB56-EB7634649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658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797A5-CC93-42DE-AC25-FA74123AB5A6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DA56-1D5E-4966-AB56-EB7634649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779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797A5-CC93-42DE-AC25-FA74123AB5A6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7DA56-1D5E-4966-AB56-EB7634649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640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2797A5-CC93-42DE-AC25-FA74123AB5A6}" type="datetimeFigureOut">
              <a:rPr lang="en-US" smtClean="0"/>
              <a:t>2/11/2025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57DA56-1D5E-4966-AB56-EB7634649A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107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934" y="1485748"/>
            <a:ext cx="10221294" cy="1786752"/>
          </a:xfr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/>
            <a: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IN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4400" b="1" dirty="0" smtClean="0">
                <a:solidFill>
                  <a:schemeClr val="bg1"/>
                </a:solidFill>
              </a:rPr>
              <a:t>ML Lab: Experiment 1</a:t>
            </a:r>
            <a:br>
              <a:rPr lang="en-IN" sz="4400" b="1" dirty="0" smtClean="0">
                <a:solidFill>
                  <a:schemeClr val="bg1"/>
                </a:solidFill>
              </a:rPr>
            </a:br>
            <a:r>
              <a:rPr lang="en-US" sz="4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Exploring </a:t>
            </a: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California Housing Dataset</a:t>
            </a:r>
            <a:b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IN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45179" y="3953666"/>
            <a:ext cx="4705323" cy="1761242"/>
          </a:xfrm>
          <a:ln>
            <a:solidFill>
              <a:srgbClr val="FF0000"/>
            </a:solidFill>
          </a:ln>
        </p:spPr>
        <p:txBody>
          <a:bodyPr>
            <a:normAutofit fontScale="77500" lnSpcReduction="20000"/>
          </a:bodyPr>
          <a:lstStyle/>
          <a:p>
            <a:pPr algn="ctr"/>
            <a:r>
              <a:rPr lang="en-US" sz="2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Prepared By,</a:t>
            </a:r>
          </a:p>
          <a:p>
            <a:pPr algn="ctr"/>
            <a:r>
              <a:rPr lang="en-IN" sz="2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Dr.</a:t>
            </a:r>
            <a:r>
              <a:rPr lang="en-IN" sz="2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IN" sz="2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Anitha</a:t>
            </a:r>
            <a:r>
              <a:rPr lang="en-IN" sz="2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DB</a:t>
            </a:r>
          </a:p>
          <a:p>
            <a:pPr algn="ctr"/>
            <a:r>
              <a:rPr lang="en-IN" sz="2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Associate Professor &amp; Head</a:t>
            </a:r>
          </a:p>
          <a:p>
            <a:pPr algn="ctr"/>
            <a:r>
              <a:rPr lang="en-IN" sz="2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Department of CSE-Data Science</a:t>
            </a:r>
          </a:p>
          <a:p>
            <a:pPr algn="ctr"/>
            <a:r>
              <a:rPr lang="en-IN" sz="2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ATME College of Engineering, Mysuru</a:t>
            </a:r>
            <a:endParaRPr lang="en-US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135504" y="6396075"/>
            <a:ext cx="2844800" cy="365125"/>
          </a:xfrm>
        </p:spPr>
        <p:txBody>
          <a:bodyPr/>
          <a:lstStyle/>
          <a:p>
            <a:fld id="{8FA272BB-64A1-4A54-AE08-B088513E2C1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403684" y="6404315"/>
            <a:ext cx="2266795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2" name="Footer Placeholder 9"/>
          <p:cNvSpPr txBox="1">
            <a:spLocks/>
          </p:cNvSpPr>
          <p:nvPr/>
        </p:nvSpPr>
        <p:spPr>
          <a:xfrm>
            <a:off x="3271122" y="6396075"/>
            <a:ext cx="797938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A5AE61-A35F-E300-D384-2967B16B89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872" y="5050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1">
            <a:extLst>
              <a:ext uri="{FF2B5EF4-FFF2-40B4-BE49-F238E27FC236}">
                <a16:creationId xmlns:a16="http://schemas.microsoft.com/office/drawing/2014/main" id="{6222B1FB-1297-A354-C3DF-8C790699F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11">
            <a:extLst>
              <a:ext uri="{FF2B5EF4-FFF2-40B4-BE49-F238E27FC236}">
                <a16:creationId xmlns:a16="http://schemas.microsoft.com/office/drawing/2014/main" id="{94799052-7028-1ADD-6D6E-6AA46F9C0DB4}"/>
              </a:ext>
            </a:extLst>
          </p:cNvPr>
          <p:cNvGrpSpPr>
            <a:grpSpLocks/>
          </p:cNvGrpSpPr>
          <p:nvPr/>
        </p:nvGrpSpPr>
        <p:grpSpPr bwMode="auto">
          <a:xfrm>
            <a:off x="9692114" y="186715"/>
            <a:ext cx="1114425" cy="781050"/>
            <a:chOff x="0" y="0"/>
            <a:chExt cx="1110192" cy="778933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8DD2BEF2-AE53-9187-8B15-A47B9358FB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3" descr="aja-uk_iso-9001_2015">
              <a:extLst>
                <a:ext uri="{FF2B5EF4-FFF2-40B4-BE49-F238E27FC236}">
                  <a16:creationId xmlns:a16="http://schemas.microsoft.com/office/drawing/2014/main" id="{C5DCF40A-F68A-F9B3-6803-38B4B89E03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2152" y="81675"/>
            <a:ext cx="1078152" cy="886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79975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135504" y="6396075"/>
            <a:ext cx="2844800" cy="365125"/>
          </a:xfrm>
        </p:spPr>
        <p:txBody>
          <a:bodyPr/>
          <a:lstStyle/>
          <a:p>
            <a:fld id="{8FA272BB-64A1-4A54-AE08-B088513E2C1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403685" y="6404315"/>
            <a:ext cx="1935292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2" name="Footer Placeholder 9"/>
          <p:cNvSpPr txBox="1">
            <a:spLocks/>
          </p:cNvSpPr>
          <p:nvPr/>
        </p:nvSpPr>
        <p:spPr>
          <a:xfrm>
            <a:off x="3271122" y="6396075"/>
            <a:ext cx="797938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A5AE61-A35F-E300-D384-2967B16B89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872" y="5050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1">
            <a:extLst>
              <a:ext uri="{FF2B5EF4-FFF2-40B4-BE49-F238E27FC236}">
                <a16:creationId xmlns:a16="http://schemas.microsoft.com/office/drawing/2014/main" id="{6222B1FB-1297-A354-C3DF-8C790699F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11">
            <a:extLst>
              <a:ext uri="{FF2B5EF4-FFF2-40B4-BE49-F238E27FC236}">
                <a16:creationId xmlns:a16="http://schemas.microsoft.com/office/drawing/2014/main" id="{94799052-7028-1ADD-6D6E-6AA46F9C0DB4}"/>
              </a:ext>
            </a:extLst>
          </p:cNvPr>
          <p:cNvGrpSpPr>
            <a:grpSpLocks/>
          </p:cNvGrpSpPr>
          <p:nvPr/>
        </p:nvGrpSpPr>
        <p:grpSpPr bwMode="auto">
          <a:xfrm>
            <a:off x="9692114" y="186715"/>
            <a:ext cx="1114425" cy="781050"/>
            <a:chOff x="0" y="0"/>
            <a:chExt cx="1110192" cy="778933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8DD2BEF2-AE53-9187-8B15-A47B9358FB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3" descr="aja-uk_iso-9001_2015">
              <a:extLst>
                <a:ext uri="{FF2B5EF4-FFF2-40B4-BE49-F238E27FC236}">
                  <a16:creationId xmlns:a16="http://schemas.microsoft.com/office/drawing/2014/main" id="{C5DCF40A-F68A-F9B3-6803-38B4B89E03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" name="Rectangle 13"/>
          <p:cNvSpPr/>
          <p:nvPr/>
        </p:nvSpPr>
        <p:spPr>
          <a:xfrm>
            <a:off x="466388" y="1297968"/>
            <a:ext cx="762099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Experiment 1: </a:t>
            </a:r>
            <a:r>
              <a:rPr lang="en-U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Exploring the California Housing Dataset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2152" y="81675"/>
            <a:ext cx="1078152" cy="88608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54228" y="3245201"/>
            <a:ext cx="10688011" cy="2982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 to the Dataset</a:t>
            </a:r>
            <a:endParaRPr lang="en-US" sz="2000" dirty="0">
              <a:solidFill>
                <a:srgbClr val="C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dataset is from the 1990 California census, used in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Aurélien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Géron's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book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Hands-On Machine Learning with </a:t>
            </a:r>
            <a:r>
              <a:rPr lang="en-US" sz="2000" i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Scikit</a:t>
            </a:r>
            <a:r>
              <a:rPr lang="en-US" sz="2000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-Learn and </a:t>
            </a:r>
            <a:r>
              <a:rPr lang="en-US" sz="2000" i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TensorFlow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742950" marR="0" lvl="1" indent="-28575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It's great for beginners due to its simple structure and moderate size.</a:t>
            </a:r>
          </a:p>
          <a:p>
            <a:pPr marL="742950" marR="0" lvl="1" indent="-28575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Contains housing information from various California districts, allowing for an easy introduction to machine learning.</a:t>
            </a:r>
            <a:endParaRPr lang="en-US" sz="20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338976" y="353528"/>
            <a:ext cx="44749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Machine Learning Lab- Experiment 1</a:t>
            </a:r>
            <a:endParaRPr lang="en-US" sz="2000" dirty="0"/>
          </a:p>
        </p:txBody>
      </p:sp>
      <p:sp>
        <p:nvSpPr>
          <p:cNvPr id="3" name="Rectangle 2"/>
          <p:cNvSpPr/>
          <p:nvPr/>
        </p:nvSpPr>
        <p:spPr>
          <a:xfrm>
            <a:off x="454228" y="1767873"/>
            <a:ext cx="1090772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Problem </a:t>
            </a:r>
            <a:r>
              <a:rPr lang="en-US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Statement: </a:t>
            </a:r>
            <a:r>
              <a:rPr lang="en-US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Develop 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program to create histograms for all numerical features and analyze the distribution of each feature. Generate box plots for all numerical features and identify any outliers. Use California Housing dataset.</a:t>
            </a:r>
            <a:endParaRPr lang="en-US" sz="20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4545822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135504" y="6396075"/>
            <a:ext cx="2844800" cy="365125"/>
          </a:xfrm>
        </p:spPr>
        <p:txBody>
          <a:bodyPr/>
          <a:lstStyle/>
          <a:p>
            <a:fld id="{8FA272BB-64A1-4A54-AE08-B088513E2C1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403684" y="6404315"/>
            <a:ext cx="2266795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2" name="Footer Placeholder 9"/>
          <p:cNvSpPr txBox="1">
            <a:spLocks/>
          </p:cNvSpPr>
          <p:nvPr/>
        </p:nvSpPr>
        <p:spPr>
          <a:xfrm>
            <a:off x="3271122" y="6396075"/>
            <a:ext cx="797938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A5AE61-A35F-E300-D384-2967B16B89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872" y="5050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1">
            <a:extLst>
              <a:ext uri="{FF2B5EF4-FFF2-40B4-BE49-F238E27FC236}">
                <a16:creationId xmlns:a16="http://schemas.microsoft.com/office/drawing/2014/main" id="{6222B1FB-1297-A354-C3DF-8C790699F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11">
            <a:extLst>
              <a:ext uri="{FF2B5EF4-FFF2-40B4-BE49-F238E27FC236}">
                <a16:creationId xmlns:a16="http://schemas.microsoft.com/office/drawing/2014/main" id="{94799052-7028-1ADD-6D6E-6AA46F9C0DB4}"/>
              </a:ext>
            </a:extLst>
          </p:cNvPr>
          <p:cNvGrpSpPr>
            <a:grpSpLocks/>
          </p:cNvGrpSpPr>
          <p:nvPr/>
        </p:nvGrpSpPr>
        <p:grpSpPr bwMode="auto">
          <a:xfrm>
            <a:off x="9692114" y="186715"/>
            <a:ext cx="1114425" cy="781050"/>
            <a:chOff x="0" y="0"/>
            <a:chExt cx="1110192" cy="778933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8DD2BEF2-AE53-9187-8B15-A47B9358FB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3" descr="aja-uk_iso-9001_2015">
              <a:extLst>
                <a:ext uri="{FF2B5EF4-FFF2-40B4-BE49-F238E27FC236}">
                  <a16:creationId xmlns:a16="http://schemas.microsoft.com/office/drawing/2014/main" id="{C5DCF40A-F68A-F9B3-6803-38B4B89E03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2152" y="81675"/>
            <a:ext cx="1078152" cy="88608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338976" y="353528"/>
            <a:ext cx="44749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Machine Learning Lab- Experiment 1</a:t>
            </a:r>
            <a:endParaRPr lang="en-US" sz="2000" dirty="0"/>
          </a:p>
        </p:txBody>
      </p:sp>
      <p:sp>
        <p:nvSpPr>
          <p:cNvPr id="13" name="Rectangle 12"/>
          <p:cNvSpPr/>
          <p:nvPr/>
        </p:nvSpPr>
        <p:spPr>
          <a:xfrm>
            <a:off x="482430" y="1161889"/>
            <a:ext cx="10338930" cy="5048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Dataset Overview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Columns:</a:t>
            </a:r>
            <a:endParaRPr lang="en-US" sz="20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longitude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Geographical coordinate (longitude).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latitude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Geographical coordinate (latitude).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housing_median_age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Median age of the houses.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total_rooms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Total number of rooms in the houses.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total_bedrooms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Total number of bedrooms.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population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Number of people in the district.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households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Number of households in the district.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median_income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Median income of the district.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median_house_value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Target variable, median house value.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ocean_proximity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Distance from the ocean (categorical variable).</a:t>
            </a:r>
            <a:endParaRPr lang="en-US" sz="20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2464275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135504" y="6396075"/>
            <a:ext cx="2844800" cy="365125"/>
          </a:xfrm>
        </p:spPr>
        <p:txBody>
          <a:bodyPr/>
          <a:lstStyle/>
          <a:p>
            <a:fld id="{8FA272BB-64A1-4A54-AE08-B088513E2C1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403684" y="6404315"/>
            <a:ext cx="2266795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2" name="Footer Placeholder 9"/>
          <p:cNvSpPr txBox="1">
            <a:spLocks/>
          </p:cNvSpPr>
          <p:nvPr/>
        </p:nvSpPr>
        <p:spPr>
          <a:xfrm>
            <a:off x="3271122" y="6396075"/>
            <a:ext cx="797938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A5AE61-A35F-E300-D384-2967B16B89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872" y="5050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1">
            <a:extLst>
              <a:ext uri="{FF2B5EF4-FFF2-40B4-BE49-F238E27FC236}">
                <a16:creationId xmlns:a16="http://schemas.microsoft.com/office/drawing/2014/main" id="{6222B1FB-1297-A354-C3DF-8C790699F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11">
            <a:extLst>
              <a:ext uri="{FF2B5EF4-FFF2-40B4-BE49-F238E27FC236}">
                <a16:creationId xmlns:a16="http://schemas.microsoft.com/office/drawing/2014/main" id="{94799052-7028-1ADD-6D6E-6AA46F9C0DB4}"/>
              </a:ext>
            </a:extLst>
          </p:cNvPr>
          <p:cNvGrpSpPr>
            <a:grpSpLocks/>
          </p:cNvGrpSpPr>
          <p:nvPr/>
        </p:nvGrpSpPr>
        <p:grpSpPr bwMode="auto">
          <a:xfrm>
            <a:off x="9692114" y="186715"/>
            <a:ext cx="1114425" cy="781050"/>
            <a:chOff x="0" y="0"/>
            <a:chExt cx="1110192" cy="778933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8DD2BEF2-AE53-9187-8B15-A47B9358FB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3" descr="aja-uk_iso-9001_2015">
              <a:extLst>
                <a:ext uri="{FF2B5EF4-FFF2-40B4-BE49-F238E27FC236}">
                  <a16:creationId xmlns:a16="http://schemas.microsoft.com/office/drawing/2014/main" id="{C5DCF40A-F68A-F9B3-6803-38B4B89E03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2152" y="81675"/>
            <a:ext cx="1078152" cy="88608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338976" y="353528"/>
            <a:ext cx="44749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Machine Learning Lab- Experiment 1</a:t>
            </a:r>
            <a:endParaRPr lang="en-US" sz="2000" dirty="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582828" y="1309515"/>
            <a:ext cx="10323871" cy="3231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457056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Data Preprocessing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Data Cleaning Steps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/>
            </a:pP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Missing values were handled by replacing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total_bedrooms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with the median value.</a:t>
            </a:r>
          </a:p>
          <a:p>
            <a:pPr marL="457200" marR="0" lvl="1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/>
            </a:pP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Duplicated rows and missing data were checked.</a:t>
            </a:r>
          </a:p>
          <a:p>
            <a:pPr marL="457200" marR="0" lvl="1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/>
            </a:pP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Converted some columns like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total_rooms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total_bedrooms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etc., to integers.</a:t>
            </a:r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Key Code:</a:t>
            </a:r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df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['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total_bedrooms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'].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fillna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df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['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total_bedrooms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'].median(),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inplace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=True)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21307445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135504" y="6396075"/>
            <a:ext cx="2844800" cy="365125"/>
          </a:xfrm>
        </p:spPr>
        <p:txBody>
          <a:bodyPr/>
          <a:lstStyle/>
          <a:p>
            <a:fld id="{8FA272BB-64A1-4A54-AE08-B088513E2C1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403684" y="6404315"/>
            <a:ext cx="2266795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2" name="Footer Placeholder 9"/>
          <p:cNvSpPr txBox="1">
            <a:spLocks/>
          </p:cNvSpPr>
          <p:nvPr/>
        </p:nvSpPr>
        <p:spPr>
          <a:xfrm>
            <a:off x="3271122" y="6396075"/>
            <a:ext cx="797938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A5AE61-A35F-E300-D384-2967B16B89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872" y="5050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1">
            <a:extLst>
              <a:ext uri="{FF2B5EF4-FFF2-40B4-BE49-F238E27FC236}">
                <a16:creationId xmlns:a16="http://schemas.microsoft.com/office/drawing/2014/main" id="{6222B1FB-1297-A354-C3DF-8C790699F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11">
            <a:extLst>
              <a:ext uri="{FF2B5EF4-FFF2-40B4-BE49-F238E27FC236}">
                <a16:creationId xmlns:a16="http://schemas.microsoft.com/office/drawing/2014/main" id="{94799052-7028-1ADD-6D6E-6AA46F9C0DB4}"/>
              </a:ext>
            </a:extLst>
          </p:cNvPr>
          <p:cNvGrpSpPr>
            <a:grpSpLocks/>
          </p:cNvGrpSpPr>
          <p:nvPr/>
        </p:nvGrpSpPr>
        <p:grpSpPr bwMode="auto">
          <a:xfrm>
            <a:off x="9692114" y="186715"/>
            <a:ext cx="1114425" cy="781050"/>
            <a:chOff x="0" y="0"/>
            <a:chExt cx="1110192" cy="778933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8DD2BEF2-AE53-9187-8B15-A47B9358FB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3" descr="aja-uk_iso-9001_2015">
              <a:extLst>
                <a:ext uri="{FF2B5EF4-FFF2-40B4-BE49-F238E27FC236}">
                  <a16:creationId xmlns:a16="http://schemas.microsoft.com/office/drawing/2014/main" id="{C5DCF40A-F68A-F9B3-6803-38B4B89E03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2152" y="81675"/>
            <a:ext cx="1078152" cy="88608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338976" y="353528"/>
            <a:ext cx="44749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Machine Learning Lab- Experiment 1</a:t>
            </a:r>
            <a:endParaRPr lang="en-US" sz="2000" dirty="0"/>
          </a:p>
        </p:txBody>
      </p:sp>
      <p:sp>
        <p:nvSpPr>
          <p:cNvPr id="3" name="Rectangle 2"/>
          <p:cNvSpPr/>
          <p:nvPr/>
        </p:nvSpPr>
        <p:spPr>
          <a:xfrm>
            <a:off x="766564" y="1420800"/>
            <a:ext cx="9383065" cy="3224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Descriptive Statistics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Summary of basic statistics:</a:t>
            </a:r>
          </a:p>
          <a:p>
            <a:pPr marL="742950" marR="0" lvl="1" indent="-28575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df.describe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()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gives a quick look at the distribution of numerical features.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Key Insights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742950" marR="0" lvl="1" indent="-28575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Range of values for each column.</a:t>
            </a:r>
          </a:p>
          <a:p>
            <a:pPr marL="742950" marR="0" lvl="1" indent="-28575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Identifying potential outliers or unusual distributions.</a:t>
            </a:r>
            <a:endParaRPr lang="en-US" sz="20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2772989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135504" y="6396075"/>
            <a:ext cx="2844800" cy="365125"/>
          </a:xfrm>
        </p:spPr>
        <p:txBody>
          <a:bodyPr/>
          <a:lstStyle/>
          <a:p>
            <a:fld id="{8FA272BB-64A1-4A54-AE08-B088513E2C1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6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403684" y="6404315"/>
            <a:ext cx="2266795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2" name="Footer Placeholder 9"/>
          <p:cNvSpPr txBox="1">
            <a:spLocks/>
          </p:cNvSpPr>
          <p:nvPr/>
        </p:nvSpPr>
        <p:spPr>
          <a:xfrm>
            <a:off x="3271122" y="6396075"/>
            <a:ext cx="797938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A5AE61-A35F-E300-D384-2967B16B89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872" y="5050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1">
            <a:extLst>
              <a:ext uri="{FF2B5EF4-FFF2-40B4-BE49-F238E27FC236}">
                <a16:creationId xmlns:a16="http://schemas.microsoft.com/office/drawing/2014/main" id="{6222B1FB-1297-A354-C3DF-8C790699F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11">
            <a:extLst>
              <a:ext uri="{FF2B5EF4-FFF2-40B4-BE49-F238E27FC236}">
                <a16:creationId xmlns:a16="http://schemas.microsoft.com/office/drawing/2014/main" id="{94799052-7028-1ADD-6D6E-6AA46F9C0DB4}"/>
              </a:ext>
            </a:extLst>
          </p:cNvPr>
          <p:cNvGrpSpPr>
            <a:grpSpLocks/>
          </p:cNvGrpSpPr>
          <p:nvPr/>
        </p:nvGrpSpPr>
        <p:grpSpPr bwMode="auto">
          <a:xfrm>
            <a:off x="9692114" y="186715"/>
            <a:ext cx="1114425" cy="781050"/>
            <a:chOff x="0" y="0"/>
            <a:chExt cx="1110192" cy="778933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8DD2BEF2-AE53-9187-8B15-A47B9358FB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3" descr="aja-uk_iso-9001_2015">
              <a:extLst>
                <a:ext uri="{FF2B5EF4-FFF2-40B4-BE49-F238E27FC236}">
                  <a16:creationId xmlns:a16="http://schemas.microsoft.com/office/drawing/2014/main" id="{C5DCF40A-F68A-F9B3-6803-38B4B89E03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2152" y="81675"/>
            <a:ext cx="1078152" cy="88608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338976" y="353528"/>
            <a:ext cx="44749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Machine Learning Lab- Experiment 1</a:t>
            </a:r>
            <a:endParaRPr lang="en-US" sz="2000" dirty="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14666" y="1059763"/>
            <a:ext cx="11510302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Univariate Analysis (Histograms)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Visualizations for Numerical Features:</a:t>
            </a:r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/>
            </a:pP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Histograms for longitude, latitude,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housing_median_age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total_rooms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median_income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population, and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median_house_value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57200" marR="0" lvl="1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/>
            </a:pP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Key Observations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marR="0" lvl="2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AutoNum type="arabicPeriod"/>
              <a:tabLst/>
            </a:pP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Longitude and Latitude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show geographic clustering.</a:t>
            </a:r>
          </a:p>
          <a:p>
            <a:pPr marL="914400" marR="0" lvl="2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AutoNum type="arabicPeriod"/>
              <a:tabLst/>
            </a:pP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Housing Median Age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indicates a concentration of older houses.</a:t>
            </a:r>
          </a:p>
          <a:p>
            <a:pPr marL="914400" marR="0" lvl="2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AutoNum type="arabicPeriod"/>
              <a:tabLst/>
            </a:pP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Total Rooms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has a skewed distribution.</a:t>
            </a:r>
          </a:p>
          <a:p>
            <a:pPr marL="914400" marR="0" lvl="2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AutoNum type="arabicPeriod"/>
              <a:tabLst/>
            </a:pP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Median Income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shows a concentration of lower-to-mid-income households.</a:t>
            </a:r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Population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Households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show large urban areas with high population and households.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98084463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135504" y="6396075"/>
            <a:ext cx="2844800" cy="365125"/>
          </a:xfrm>
        </p:spPr>
        <p:txBody>
          <a:bodyPr/>
          <a:lstStyle/>
          <a:p>
            <a:fld id="{8FA272BB-64A1-4A54-AE08-B088513E2C1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7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403684" y="6404315"/>
            <a:ext cx="2266795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2" name="Footer Placeholder 9"/>
          <p:cNvSpPr txBox="1">
            <a:spLocks/>
          </p:cNvSpPr>
          <p:nvPr/>
        </p:nvSpPr>
        <p:spPr>
          <a:xfrm>
            <a:off x="3271122" y="6396075"/>
            <a:ext cx="797938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A5AE61-A35F-E300-D384-2967B16B89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872" y="5050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1">
            <a:extLst>
              <a:ext uri="{FF2B5EF4-FFF2-40B4-BE49-F238E27FC236}">
                <a16:creationId xmlns:a16="http://schemas.microsoft.com/office/drawing/2014/main" id="{6222B1FB-1297-A354-C3DF-8C790699F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11">
            <a:extLst>
              <a:ext uri="{FF2B5EF4-FFF2-40B4-BE49-F238E27FC236}">
                <a16:creationId xmlns:a16="http://schemas.microsoft.com/office/drawing/2014/main" id="{94799052-7028-1ADD-6D6E-6AA46F9C0DB4}"/>
              </a:ext>
            </a:extLst>
          </p:cNvPr>
          <p:cNvGrpSpPr>
            <a:grpSpLocks/>
          </p:cNvGrpSpPr>
          <p:nvPr/>
        </p:nvGrpSpPr>
        <p:grpSpPr bwMode="auto">
          <a:xfrm>
            <a:off x="9692114" y="186715"/>
            <a:ext cx="1114425" cy="781050"/>
            <a:chOff x="0" y="0"/>
            <a:chExt cx="1110192" cy="778933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8DD2BEF2-AE53-9187-8B15-A47B9358FB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3" descr="aja-uk_iso-9001_2015">
              <a:extLst>
                <a:ext uri="{FF2B5EF4-FFF2-40B4-BE49-F238E27FC236}">
                  <a16:creationId xmlns:a16="http://schemas.microsoft.com/office/drawing/2014/main" id="{C5DCF40A-F68A-F9B3-6803-38B4B89E03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2152" y="81675"/>
            <a:ext cx="1078152" cy="88608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338976" y="353528"/>
            <a:ext cx="44749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Machine Learning Lab- Experiment 1</a:t>
            </a:r>
            <a:endParaRPr lang="en-US" sz="2000" dirty="0"/>
          </a:p>
        </p:txBody>
      </p:sp>
      <p:sp>
        <p:nvSpPr>
          <p:cNvPr id="3" name="Rectangle 2"/>
          <p:cNvSpPr/>
          <p:nvPr/>
        </p:nvSpPr>
        <p:spPr>
          <a:xfrm>
            <a:off x="481780" y="1284442"/>
            <a:ext cx="11331678" cy="3781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Univariate Analysis (Boxplots)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Boxplots for Numerical Features:</a:t>
            </a:r>
            <a:endParaRPr lang="en-US" sz="2000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Key goal: Identify outliers in each feature.</a:t>
            </a:r>
          </a:p>
          <a:p>
            <a:pPr marL="742950" marR="0" lvl="1" indent="-28575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Key Observations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1143000" marR="0" lvl="2" indent="-2286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1371600" algn="l"/>
              </a:tabLst>
            </a:pP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Total Rooms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Total Bedrooms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Several outliers with very high values.</a:t>
            </a:r>
          </a:p>
          <a:p>
            <a:pPr marL="1143000" marR="0" lvl="2" indent="-2286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1371600" algn="l"/>
              </a:tabLst>
            </a:pP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Population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shows a significant number of outliers with extreme values.</a:t>
            </a:r>
          </a:p>
          <a:p>
            <a:pPr marL="1143000" marR="0" lvl="2" indent="-2286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1371600" algn="l"/>
              </a:tabLst>
            </a:pP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Median House Value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has outliers near the upper end.</a:t>
            </a:r>
            <a:endParaRPr lang="en-US" sz="20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6433724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135504" y="6396075"/>
            <a:ext cx="2844800" cy="365125"/>
          </a:xfrm>
        </p:spPr>
        <p:txBody>
          <a:bodyPr/>
          <a:lstStyle/>
          <a:p>
            <a:fld id="{8FA272BB-64A1-4A54-AE08-B088513E2C1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8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403684" y="6404315"/>
            <a:ext cx="2266795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2" name="Footer Placeholder 9"/>
          <p:cNvSpPr txBox="1">
            <a:spLocks/>
          </p:cNvSpPr>
          <p:nvPr/>
        </p:nvSpPr>
        <p:spPr>
          <a:xfrm>
            <a:off x="3271122" y="6396075"/>
            <a:ext cx="797938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A5AE61-A35F-E300-D384-2967B16B89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872" y="5050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1">
            <a:extLst>
              <a:ext uri="{FF2B5EF4-FFF2-40B4-BE49-F238E27FC236}">
                <a16:creationId xmlns:a16="http://schemas.microsoft.com/office/drawing/2014/main" id="{6222B1FB-1297-A354-C3DF-8C790699F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11">
            <a:extLst>
              <a:ext uri="{FF2B5EF4-FFF2-40B4-BE49-F238E27FC236}">
                <a16:creationId xmlns:a16="http://schemas.microsoft.com/office/drawing/2014/main" id="{94799052-7028-1ADD-6D6E-6AA46F9C0DB4}"/>
              </a:ext>
            </a:extLst>
          </p:cNvPr>
          <p:cNvGrpSpPr>
            <a:grpSpLocks/>
          </p:cNvGrpSpPr>
          <p:nvPr/>
        </p:nvGrpSpPr>
        <p:grpSpPr bwMode="auto">
          <a:xfrm>
            <a:off x="9692114" y="186715"/>
            <a:ext cx="1114425" cy="781050"/>
            <a:chOff x="0" y="0"/>
            <a:chExt cx="1110192" cy="778933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8DD2BEF2-AE53-9187-8B15-A47B9358FB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3" descr="aja-uk_iso-9001_2015">
              <a:extLst>
                <a:ext uri="{FF2B5EF4-FFF2-40B4-BE49-F238E27FC236}">
                  <a16:creationId xmlns:a16="http://schemas.microsoft.com/office/drawing/2014/main" id="{C5DCF40A-F68A-F9B3-6803-38B4B89E03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2152" y="81675"/>
            <a:ext cx="1078152" cy="88608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338976" y="353528"/>
            <a:ext cx="44749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Machine Learning Lab- Experiment 1</a:t>
            </a:r>
            <a:endParaRPr lang="en-US" sz="2000" dirty="0"/>
          </a:p>
        </p:txBody>
      </p:sp>
      <p:sp>
        <p:nvSpPr>
          <p:cNvPr id="3" name="Rectangle 2"/>
          <p:cNvSpPr/>
          <p:nvPr/>
        </p:nvSpPr>
        <p:spPr>
          <a:xfrm>
            <a:off x="398207" y="1246733"/>
            <a:ext cx="1131201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Outlier Analysis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Outliers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Identified in several numerical features, such as:</a:t>
            </a:r>
          </a:p>
          <a:p>
            <a:pPr marL="742950" marR="0" lvl="1" indent="-28575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Total Rooms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Total Bedrooms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Extreme values.</a:t>
            </a:r>
          </a:p>
          <a:p>
            <a:pPr marL="742950" marR="0" lvl="1" indent="-28575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Population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Extreme high values.</a:t>
            </a:r>
          </a:p>
          <a:p>
            <a:pPr marL="742950" marR="0" lvl="1" indent="-28575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Median Income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Potentially skewed by high-income outliers.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Handling Outliers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742950" marR="0" lvl="1" indent="-28575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Transformation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Use log or square root transformation for highly skewed data.</a:t>
            </a:r>
          </a:p>
          <a:p>
            <a:pPr marL="742950" marR="0" lvl="1" indent="-28575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Removal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Remove outliers if they are due to data errors or irrelevant for analysis.</a:t>
            </a:r>
            <a:endParaRPr lang="en-US" sz="20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2855672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135504" y="6396075"/>
            <a:ext cx="2844800" cy="365125"/>
          </a:xfrm>
        </p:spPr>
        <p:txBody>
          <a:bodyPr/>
          <a:lstStyle/>
          <a:p>
            <a:fld id="{8FA272BB-64A1-4A54-AE08-B088513E2C1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9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403684" y="6404315"/>
            <a:ext cx="2266795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2" name="Footer Placeholder 9"/>
          <p:cNvSpPr txBox="1">
            <a:spLocks/>
          </p:cNvSpPr>
          <p:nvPr/>
        </p:nvSpPr>
        <p:spPr>
          <a:xfrm>
            <a:off x="3271122" y="6396075"/>
            <a:ext cx="797938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A5AE61-A35F-E300-D384-2967B16B89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872" y="5050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1">
            <a:extLst>
              <a:ext uri="{FF2B5EF4-FFF2-40B4-BE49-F238E27FC236}">
                <a16:creationId xmlns:a16="http://schemas.microsoft.com/office/drawing/2014/main" id="{6222B1FB-1297-A354-C3DF-8C790699F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11">
            <a:extLst>
              <a:ext uri="{FF2B5EF4-FFF2-40B4-BE49-F238E27FC236}">
                <a16:creationId xmlns:a16="http://schemas.microsoft.com/office/drawing/2014/main" id="{94799052-7028-1ADD-6D6E-6AA46F9C0DB4}"/>
              </a:ext>
            </a:extLst>
          </p:cNvPr>
          <p:cNvGrpSpPr>
            <a:grpSpLocks/>
          </p:cNvGrpSpPr>
          <p:nvPr/>
        </p:nvGrpSpPr>
        <p:grpSpPr bwMode="auto">
          <a:xfrm>
            <a:off x="9692114" y="186715"/>
            <a:ext cx="1114425" cy="781050"/>
            <a:chOff x="0" y="0"/>
            <a:chExt cx="1110192" cy="778933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8DD2BEF2-AE53-9187-8B15-A47B9358FB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3" descr="aja-uk_iso-9001_2015">
              <a:extLst>
                <a:ext uri="{FF2B5EF4-FFF2-40B4-BE49-F238E27FC236}">
                  <a16:creationId xmlns:a16="http://schemas.microsoft.com/office/drawing/2014/main" id="{C5DCF40A-F68A-F9B3-6803-38B4B89E03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2152" y="81675"/>
            <a:ext cx="1078152" cy="88608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338976" y="353528"/>
            <a:ext cx="44749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Machine Learning Lab- Experiment 1</a:t>
            </a:r>
            <a:endParaRPr lang="en-US" sz="2000" dirty="0"/>
          </a:p>
        </p:txBody>
      </p:sp>
      <p:sp>
        <p:nvSpPr>
          <p:cNvPr id="3" name="Rectangle 2"/>
          <p:cNvSpPr/>
          <p:nvPr/>
        </p:nvSpPr>
        <p:spPr>
          <a:xfrm>
            <a:off x="933717" y="1451148"/>
            <a:ext cx="1077650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Suggested Actions for Outlier Handling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General Actions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742950" marR="0" lvl="1" indent="-28575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914400" algn="l"/>
              </a:tabLst>
            </a:pP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Transformation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Apply 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log or square root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transformations to features like total rooms, population, and median income.</a:t>
            </a:r>
          </a:p>
          <a:p>
            <a:pPr marL="742950" marR="0" lvl="1" indent="-285750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  <a:tabLst>
                <a:tab pos="914400" algn="l"/>
              </a:tabLst>
            </a:pP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Removal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If outliers are errors, remove or adjust them.</a:t>
            </a:r>
          </a:p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Further Exploration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Investigate the root cause of extreme values before deciding on their removal</a:t>
            </a:r>
            <a:endParaRPr lang="en-US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547411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135504" y="6396075"/>
            <a:ext cx="2844800" cy="365125"/>
          </a:xfrm>
        </p:spPr>
        <p:txBody>
          <a:bodyPr/>
          <a:lstStyle/>
          <a:p>
            <a:fld id="{8FA272BB-64A1-4A54-AE08-B088513E2C1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10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403684" y="6404315"/>
            <a:ext cx="2266795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2" name="Footer Placeholder 9"/>
          <p:cNvSpPr txBox="1">
            <a:spLocks/>
          </p:cNvSpPr>
          <p:nvPr/>
        </p:nvSpPr>
        <p:spPr>
          <a:xfrm>
            <a:off x="3271122" y="6396075"/>
            <a:ext cx="797938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A5AE61-A35F-E300-D384-2967B16B89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872" y="5050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1">
            <a:extLst>
              <a:ext uri="{FF2B5EF4-FFF2-40B4-BE49-F238E27FC236}">
                <a16:creationId xmlns:a16="http://schemas.microsoft.com/office/drawing/2014/main" id="{6222B1FB-1297-A354-C3DF-8C790699F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11">
            <a:extLst>
              <a:ext uri="{FF2B5EF4-FFF2-40B4-BE49-F238E27FC236}">
                <a16:creationId xmlns:a16="http://schemas.microsoft.com/office/drawing/2014/main" id="{94799052-7028-1ADD-6D6E-6AA46F9C0DB4}"/>
              </a:ext>
            </a:extLst>
          </p:cNvPr>
          <p:cNvGrpSpPr>
            <a:grpSpLocks/>
          </p:cNvGrpSpPr>
          <p:nvPr/>
        </p:nvGrpSpPr>
        <p:grpSpPr bwMode="auto">
          <a:xfrm>
            <a:off x="9692114" y="186715"/>
            <a:ext cx="1114425" cy="781050"/>
            <a:chOff x="0" y="0"/>
            <a:chExt cx="1110192" cy="778933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8DD2BEF2-AE53-9187-8B15-A47B9358FB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3" descr="aja-uk_iso-9001_2015">
              <a:extLst>
                <a:ext uri="{FF2B5EF4-FFF2-40B4-BE49-F238E27FC236}">
                  <a16:creationId xmlns:a16="http://schemas.microsoft.com/office/drawing/2014/main" id="{C5DCF40A-F68A-F9B3-6803-38B4B89E03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2152" y="81675"/>
            <a:ext cx="1078152" cy="88608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338976" y="353528"/>
            <a:ext cx="44749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Machine Learning Lab- Experiment 1</a:t>
            </a:r>
            <a:endParaRPr lang="en-US" sz="2000" dirty="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545691" y="1029756"/>
            <a:ext cx="11090787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Summary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/>
            </a:pP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California Housing Dataset is a great starting point for learning machine learning and data analysis.</a:t>
            </a:r>
          </a:p>
          <a:p>
            <a:pPr marL="457200" marR="0" lvl="1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/>
            </a:pP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While the data isn't perfectly clean, it provides a solid foundation for exploring preprocessing, descriptive statistics, and feature engineering.</a:t>
            </a:r>
          </a:p>
          <a:p>
            <a:pPr marL="457200" marR="0" lvl="1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/>
            </a:pP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Outlier analysis and transformations are essential steps before building machine learning models.</a:t>
            </a:r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Next Steps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/>
            </a:pP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Build a machine learning model to predict </a:t>
            </a:r>
            <a:r>
              <a:rPr kumimoji="0" lang="en-US" altLang="en-US" sz="20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median_house_value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57200" marR="0" lvl="1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Symbol" panose="05050102010706020507" pitchFamily="18" charset="2"/>
              <a:buChar char=""/>
              <a:tabLst/>
            </a:pP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Apply feature scaling and transformation techniques to improve model accuracy.</a:t>
            </a:r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0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3415730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135504" y="6396075"/>
            <a:ext cx="2844800" cy="365125"/>
          </a:xfrm>
        </p:spPr>
        <p:txBody>
          <a:bodyPr/>
          <a:lstStyle/>
          <a:p>
            <a:fld id="{8FA272BB-64A1-4A54-AE08-B088513E2C1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11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98941" y="6391350"/>
            <a:ext cx="2266795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2" name="Footer Placeholder 9"/>
          <p:cNvSpPr txBox="1">
            <a:spLocks/>
          </p:cNvSpPr>
          <p:nvPr/>
        </p:nvSpPr>
        <p:spPr>
          <a:xfrm>
            <a:off x="3271122" y="6396075"/>
            <a:ext cx="797938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A5AE61-A35F-E300-D384-2967B16B89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872" y="5050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1">
            <a:extLst>
              <a:ext uri="{FF2B5EF4-FFF2-40B4-BE49-F238E27FC236}">
                <a16:creationId xmlns:a16="http://schemas.microsoft.com/office/drawing/2014/main" id="{6222B1FB-1297-A354-C3DF-8C790699F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11">
            <a:extLst>
              <a:ext uri="{FF2B5EF4-FFF2-40B4-BE49-F238E27FC236}">
                <a16:creationId xmlns:a16="http://schemas.microsoft.com/office/drawing/2014/main" id="{94799052-7028-1ADD-6D6E-6AA46F9C0DB4}"/>
              </a:ext>
            </a:extLst>
          </p:cNvPr>
          <p:cNvGrpSpPr>
            <a:grpSpLocks/>
          </p:cNvGrpSpPr>
          <p:nvPr/>
        </p:nvGrpSpPr>
        <p:grpSpPr bwMode="auto">
          <a:xfrm>
            <a:off x="9692114" y="186715"/>
            <a:ext cx="1114425" cy="781050"/>
            <a:chOff x="0" y="0"/>
            <a:chExt cx="1110192" cy="778933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8DD2BEF2-AE53-9187-8B15-A47B9358FB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3" descr="aja-uk_iso-9001_2015">
              <a:extLst>
                <a:ext uri="{FF2B5EF4-FFF2-40B4-BE49-F238E27FC236}">
                  <a16:creationId xmlns:a16="http://schemas.microsoft.com/office/drawing/2014/main" id="{C5DCF40A-F68A-F9B3-6803-38B4B89E03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2152" y="81675"/>
            <a:ext cx="1078152" cy="88608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338976" y="353528"/>
            <a:ext cx="44749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Machine Learning Lab- Experiment 1</a:t>
            </a:r>
            <a:endParaRPr lang="en-US" sz="2000" dirty="0"/>
          </a:p>
        </p:txBody>
      </p:sp>
      <p:sp>
        <p:nvSpPr>
          <p:cNvPr id="3" name="Rectangle 2"/>
          <p:cNvSpPr/>
          <p:nvPr/>
        </p:nvSpPr>
        <p:spPr>
          <a:xfrm>
            <a:off x="214666" y="1248866"/>
            <a:ext cx="11449361" cy="51726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0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Program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0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import 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pandas as </a:t>
            </a:r>
            <a:r>
              <a:rPr lang="en-US" sz="2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pd</a:t>
            </a:r>
            <a:endParaRPr lang="en-US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import </a:t>
            </a:r>
            <a:r>
              <a:rPr lang="en-US" sz="2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numpy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as np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import </a:t>
            </a:r>
            <a:r>
              <a:rPr lang="en-US" sz="2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matplotlib.pyplot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as </a:t>
            </a:r>
            <a:r>
              <a:rPr lang="en-US" sz="2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plt</a:t>
            </a:r>
            <a:endParaRPr lang="en-US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import </a:t>
            </a:r>
            <a:r>
              <a:rPr lang="en-US" sz="2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seaborn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as </a:t>
            </a:r>
            <a:r>
              <a:rPr lang="en-US" sz="2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sns</a:t>
            </a:r>
            <a:endParaRPr lang="en-US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sz="20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import 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warnings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warnings.filterwarnings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('ignore')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000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df</a:t>
            </a:r>
            <a:r>
              <a:rPr lang="en-US" sz="20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en-US" sz="2000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pd.read_csv</a:t>
            </a:r>
            <a:r>
              <a:rPr lang="en-US" sz="20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000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r'C</a:t>
            </a:r>
            <a:r>
              <a:rPr lang="en-US" sz="20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:\Datasets\housing.csv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')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df.head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()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df.shape</a:t>
            </a:r>
            <a:endParaRPr lang="en-US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df.info()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2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df.nunique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736742174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135504" y="6396075"/>
            <a:ext cx="2844800" cy="365125"/>
          </a:xfrm>
        </p:spPr>
        <p:txBody>
          <a:bodyPr/>
          <a:lstStyle/>
          <a:p>
            <a:fld id="{8FA272BB-64A1-4A54-AE08-B088513E2C1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12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403684" y="6404315"/>
            <a:ext cx="2266795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2" name="Footer Placeholder 9"/>
          <p:cNvSpPr txBox="1">
            <a:spLocks/>
          </p:cNvSpPr>
          <p:nvPr/>
        </p:nvSpPr>
        <p:spPr>
          <a:xfrm>
            <a:off x="3271122" y="6396075"/>
            <a:ext cx="797938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A5AE61-A35F-E300-D384-2967B16B89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872" y="5050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1">
            <a:extLst>
              <a:ext uri="{FF2B5EF4-FFF2-40B4-BE49-F238E27FC236}">
                <a16:creationId xmlns:a16="http://schemas.microsoft.com/office/drawing/2014/main" id="{6222B1FB-1297-A354-C3DF-8C790699F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11">
            <a:extLst>
              <a:ext uri="{FF2B5EF4-FFF2-40B4-BE49-F238E27FC236}">
                <a16:creationId xmlns:a16="http://schemas.microsoft.com/office/drawing/2014/main" id="{94799052-7028-1ADD-6D6E-6AA46F9C0DB4}"/>
              </a:ext>
            </a:extLst>
          </p:cNvPr>
          <p:cNvGrpSpPr>
            <a:grpSpLocks/>
          </p:cNvGrpSpPr>
          <p:nvPr/>
        </p:nvGrpSpPr>
        <p:grpSpPr bwMode="auto">
          <a:xfrm>
            <a:off x="9692114" y="186715"/>
            <a:ext cx="1114425" cy="781050"/>
            <a:chOff x="0" y="0"/>
            <a:chExt cx="1110192" cy="778933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8DD2BEF2-AE53-9187-8B15-A47B9358FB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3" descr="aja-uk_iso-9001_2015">
              <a:extLst>
                <a:ext uri="{FF2B5EF4-FFF2-40B4-BE49-F238E27FC236}">
                  <a16:creationId xmlns:a16="http://schemas.microsoft.com/office/drawing/2014/main" id="{C5DCF40A-F68A-F9B3-6803-38B4B89E03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2152" y="81675"/>
            <a:ext cx="1078152" cy="88608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338976" y="353528"/>
            <a:ext cx="44749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Machine Learning Lab- Experiment 1</a:t>
            </a:r>
            <a:endParaRPr lang="en-US" sz="2000" dirty="0"/>
          </a:p>
        </p:txBody>
      </p:sp>
      <p:sp>
        <p:nvSpPr>
          <p:cNvPr id="7" name="Rectangle 6"/>
          <p:cNvSpPr/>
          <p:nvPr/>
        </p:nvSpPr>
        <p:spPr>
          <a:xfrm>
            <a:off x="622479" y="1040780"/>
            <a:ext cx="8513025" cy="5379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200"/>
              </a:spcBef>
            </a:pPr>
            <a:r>
              <a:rPr lang="en-US" sz="2000" i="1" dirty="0">
                <a:solidFill>
                  <a:srgbClr val="C00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# Data Cleaning</a:t>
            </a:r>
            <a:endParaRPr lang="en-US" sz="2000" b="1" i="1" dirty="0">
              <a:solidFill>
                <a:srgbClr val="C00000"/>
              </a:solidFill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df.isnull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().sum()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df.duplicated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().sum()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df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['</a:t>
            </a:r>
            <a:r>
              <a:rPr lang="en-US" sz="2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total_bedrooms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'].median()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# Handling missing values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df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['</a:t>
            </a:r>
            <a:r>
              <a:rPr lang="en-US" sz="2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total_bedrooms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'].</a:t>
            </a:r>
            <a:r>
              <a:rPr lang="en-US" sz="2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fillna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df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['</a:t>
            </a:r>
            <a:r>
              <a:rPr lang="en-US" sz="2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total_bedrooms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'].median(), </a:t>
            </a:r>
            <a:r>
              <a:rPr lang="en-US" sz="2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inplace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=True)</a:t>
            </a:r>
          </a:p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rgbClr val="C00000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#Feature Engineering</a:t>
            </a:r>
            <a:endParaRPr lang="en-US" sz="2000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</a:t>
            </a:r>
            <a:r>
              <a:rPr lang="en-US" sz="2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</a:t>
            </a:r>
            <a:r>
              <a:rPr lang="en-US" sz="2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df.iloc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[:,2:7]: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2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df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 = </a:t>
            </a:r>
            <a:r>
              <a:rPr lang="en-US" sz="2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df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en-US" sz="2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].</a:t>
            </a:r>
            <a:r>
              <a:rPr lang="en-US" sz="2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astype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('</a:t>
            </a:r>
            <a:r>
              <a:rPr lang="en-US" sz="2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int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')</a:t>
            </a:r>
          </a:p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en-US" sz="2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df.head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2819922768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135504" y="6396075"/>
            <a:ext cx="2844800" cy="365125"/>
          </a:xfrm>
        </p:spPr>
        <p:txBody>
          <a:bodyPr/>
          <a:lstStyle/>
          <a:p>
            <a:fld id="{8FA272BB-64A1-4A54-AE08-B088513E2C1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13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403684" y="6404315"/>
            <a:ext cx="2266795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2" name="Footer Placeholder 9"/>
          <p:cNvSpPr txBox="1">
            <a:spLocks/>
          </p:cNvSpPr>
          <p:nvPr/>
        </p:nvSpPr>
        <p:spPr>
          <a:xfrm>
            <a:off x="3271122" y="6396075"/>
            <a:ext cx="797938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A5AE61-A35F-E300-D384-2967B16B89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872" y="5050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1">
            <a:extLst>
              <a:ext uri="{FF2B5EF4-FFF2-40B4-BE49-F238E27FC236}">
                <a16:creationId xmlns:a16="http://schemas.microsoft.com/office/drawing/2014/main" id="{6222B1FB-1297-A354-C3DF-8C790699F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11">
            <a:extLst>
              <a:ext uri="{FF2B5EF4-FFF2-40B4-BE49-F238E27FC236}">
                <a16:creationId xmlns:a16="http://schemas.microsoft.com/office/drawing/2014/main" id="{94799052-7028-1ADD-6D6E-6AA46F9C0DB4}"/>
              </a:ext>
            </a:extLst>
          </p:cNvPr>
          <p:cNvGrpSpPr>
            <a:grpSpLocks/>
          </p:cNvGrpSpPr>
          <p:nvPr/>
        </p:nvGrpSpPr>
        <p:grpSpPr bwMode="auto">
          <a:xfrm>
            <a:off x="9692114" y="186715"/>
            <a:ext cx="1114425" cy="781050"/>
            <a:chOff x="0" y="0"/>
            <a:chExt cx="1110192" cy="778933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8DD2BEF2-AE53-9187-8B15-A47B9358FB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3" descr="aja-uk_iso-9001_2015">
              <a:extLst>
                <a:ext uri="{FF2B5EF4-FFF2-40B4-BE49-F238E27FC236}">
                  <a16:creationId xmlns:a16="http://schemas.microsoft.com/office/drawing/2014/main" id="{C5DCF40A-F68A-F9B3-6803-38B4B89E03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2152" y="81675"/>
            <a:ext cx="1078152" cy="88608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338976" y="353528"/>
            <a:ext cx="44749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Machine Learning Lab- Experiment 1</a:t>
            </a:r>
            <a:endParaRPr lang="en-US" sz="2000" dirty="0"/>
          </a:p>
        </p:txBody>
      </p:sp>
      <p:sp>
        <p:nvSpPr>
          <p:cNvPr id="3" name="Rectangle 2"/>
          <p:cNvSpPr/>
          <p:nvPr/>
        </p:nvSpPr>
        <p:spPr>
          <a:xfrm>
            <a:off x="694309" y="804580"/>
            <a:ext cx="9764320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#</a:t>
            </a:r>
            <a:r>
              <a:rPr lang="en-US" sz="2000" b="1" dirty="0" err="1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Disciptive</a:t>
            </a:r>
            <a:r>
              <a:rPr lang="en-US" sz="2000" b="1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 Statistics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df.describe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().T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Numerical = </a:t>
            </a:r>
            <a:r>
              <a:rPr lang="en-US" sz="2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df.select_dtypes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(include=[</a:t>
            </a:r>
            <a:r>
              <a:rPr lang="en-US" sz="2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np.number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]).columns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print(Numerical)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b="1" dirty="0" err="1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Uni</a:t>
            </a:r>
            <a:r>
              <a:rPr lang="en-US" sz="2000" b="1" dirty="0">
                <a:solidFill>
                  <a:srgbClr val="002060"/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-Variate Analysis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col in Numerical: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2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plt.figure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figsize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=(10, 6))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2000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df</a:t>
            </a:r>
            <a:r>
              <a:rPr lang="en-US" sz="2000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[col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].plot(kind='</a:t>
            </a:r>
            <a:r>
              <a:rPr lang="en-US" sz="2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hist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', title=col, bins=60, </a:t>
            </a:r>
            <a:r>
              <a:rPr lang="en-US" sz="2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edgecolor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='black')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2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plt.ylabel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('Frequency')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2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plt.show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()</a:t>
            </a:r>
            <a:endParaRPr lang="en-US" sz="20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840635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135504" y="6396075"/>
            <a:ext cx="2844800" cy="365125"/>
          </a:xfrm>
        </p:spPr>
        <p:txBody>
          <a:bodyPr/>
          <a:lstStyle/>
          <a:p>
            <a:fld id="{8FA272BB-64A1-4A54-AE08-B088513E2C1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14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403684" y="6404315"/>
            <a:ext cx="2266795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2" name="Footer Placeholder 9"/>
          <p:cNvSpPr txBox="1">
            <a:spLocks/>
          </p:cNvSpPr>
          <p:nvPr/>
        </p:nvSpPr>
        <p:spPr>
          <a:xfrm>
            <a:off x="3271122" y="6396075"/>
            <a:ext cx="797938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A5AE61-A35F-E300-D384-2967B16B89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872" y="5050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1">
            <a:extLst>
              <a:ext uri="{FF2B5EF4-FFF2-40B4-BE49-F238E27FC236}">
                <a16:creationId xmlns:a16="http://schemas.microsoft.com/office/drawing/2014/main" id="{6222B1FB-1297-A354-C3DF-8C790699F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11">
            <a:extLst>
              <a:ext uri="{FF2B5EF4-FFF2-40B4-BE49-F238E27FC236}">
                <a16:creationId xmlns:a16="http://schemas.microsoft.com/office/drawing/2014/main" id="{94799052-7028-1ADD-6D6E-6AA46F9C0DB4}"/>
              </a:ext>
            </a:extLst>
          </p:cNvPr>
          <p:cNvGrpSpPr>
            <a:grpSpLocks/>
          </p:cNvGrpSpPr>
          <p:nvPr/>
        </p:nvGrpSpPr>
        <p:grpSpPr bwMode="auto">
          <a:xfrm>
            <a:off x="9692114" y="186715"/>
            <a:ext cx="1114425" cy="781050"/>
            <a:chOff x="0" y="0"/>
            <a:chExt cx="1110192" cy="778933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8DD2BEF2-AE53-9187-8B15-A47B9358FB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3" descr="aja-uk_iso-9001_2015">
              <a:extLst>
                <a:ext uri="{FF2B5EF4-FFF2-40B4-BE49-F238E27FC236}">
                  <a16:creationId xmlns:a16="http://schemas.microsoft.com/office/drawing/2014/main" id="{C5DCF40A-F68A-F9B3-6803-38B4B89E03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2152" y="81675"/>
            <a:ext cx="1078152" cy="88608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338976" y="353528"/>
            <a:ext cx="44749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Machine Learning Lab- Experiment 1</a:t>
            </a:r>
            <a:endParaRPr lang="en-US" sz="2000" dirty="0"/>
          </a:p>
        </p:txBody>
      </p:sp>
      <p:sp>
        <p:nvSpPr>
          <p:cNvPr id="3" name="Rectangle 2"/>
          <p:cNvSpPr/>
          <p:nvPr/>
        </p:nvSpPr>
        <p:spPr>
          <a:xfrm>
            <a:off x="560127" y="1481068"/>
            <a:ext cx="471979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col in Numerical: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2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plt.figure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figsize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=(6, 6))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2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sns.boxplot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2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df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[col], color='blue')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2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plt.title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(col)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2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plt.ylabel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(col)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2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plt.show</a:t>
            </a:r>
            <a:r>
              <a:rPr lang="en-US" sz="2000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()</a:t>
            </a:r>
            <a:endParaRPr lang="en-US" sz="20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0957460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135504" y="6396075"/>
            <a:ext cx="2844800" cy="365125"/>
          </a:xfrm>
        </p:spPr>
        <p:txBody>
          <a:bodyPr/>
          <a:lstStyle/>
          <a:p>
            <a:fld id="{8FA272BB-64A1-4A54-AE08-B088513E2C1B}" type="slidenum"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15</a:t>
            </a:fld>
            <a:endParaRPr 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396075"/>
            <a:ext cx="1867437" cy="4619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dirty="0"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</a:t>
            </a:r>
            <a:endParaRPr lang="en-US" sz="1600" dirty="0">
              <a:solidFill>
                <a:srgbClr val="FFC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403684" y="6404315"/>
            <a:ext cx="2266795" cy="4619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ATME College of Engineering, Mysuru</a:t>
            </a:r>
          </a:p>
        </p:txBody>
      </p:sp>
      <p:sp>
        <p:nvSpPr>
          <p:cNvPr id="12" name="Footer Placeholder 9"/>
          <p:cNvSpPr txBox="1">
            <a:spLocks/>
          </p:cNvSpPr>
          <p:nvPr/>
        </p:nvSpPr>
        <p:spPr>
          <a:xfrm>
            <a:off x="3271122" y="6396075"/>
            <a:ext cx="7979380" cy="47016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CSE-DS, ATMECE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A5AE61-A35F-E300-D384-2967B16B89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872" y="50502"/>
            <a:ext cx="1343489" cy="1006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1">
            <a:extLst>
              <a:ext uri="{FF2B5EF4-FFF2-40B4-BE49-F238E27FC236}">
                <a16:creationId xmlns:a16="http://schemas.microsoft.com/office/drawing/2014/main" id="{6222B1FB-1297-A354-C3DF-8C790699F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4" t="9660" r="3165" b="11572"/>
          <a:stretch>
            <a:fillRect/>
          </a:stretch>
        </p:blipFill>
        <p:spPr bwMode="auto">
          <a:xfrm>
            <a:off x="214666" y="186715"/>
            <a:ext cx="2389187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11">
            <a:extLst>
              <a:ext uri="{FF2B5EF4-FFF2-40B4-BE49-F238E27FC236}">
                <a16:creationId xmlns:a16="http://schemas.microsoft.com/office/drawing/2014/main" id="{94799052-7028-1ADD-6D6E-6AA46F9C0DB4}"/>
              </a:ext>
            </a:extLst>
          </p:cNvPr>
          <p:cNvGrpSpPr>
            <a:grpSpLocks/>
          </p:cNvGrpSpPr>
          <p:nvPr/>
        </p:nvGrpSpPr>
        <p:grpSpPr bwMode="auto">
          <a:xfrm>
            <a:off x="9692114" y="186715"/>
            <a:ext cx="1114425" cy="781050"/>
            <a:chOff x="0" y="0"/>
            <a:chExt cx="1110192" cy="778933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8DD2BEF2-AE53-9187-8B15-A47B9358FB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110192" cy="7789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3" descr="aja-uk_iso-9001_2015">
              <a:extLst>
                <a:ext uri="{FF2B5EF4-FFF2-40B4-BE49-F238E27FC236}">
                  <a16:creationId xmlns:a16="http://schemas.microsoft.com/office/drawing/2014/main" id="{C5DCF40A-F68A-F9B3-6803-38B4B89E03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130" t="2490"/>
            <a:stretch>
              <a:fillRect/>
            </a:stretch>
          </p:blipFill>
          <p:spPr bwMode="auto">
            <a:xfrm>
              <a:off x="95250" y="116417"/>
              <a:ext cx="360527" cy="4997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02152" y="81675"/>
            <a:ext cx="1078152" cy="88608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338976" y="353528"/>
            <a:ext cx="44749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Machine Learning Lab- Experiment 1</a:t>
            </a:r>
            <a:endParaRPr lang="en-US" sz="2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60812" y="1358848"/>
            <a:ext cx="4629150" cy="4533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4666" y="1316541"/>
            <a:ext cx="6746573" cy="450532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42257" y="983886"/>
            <a:ext cx="22054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Sample Outputs</a:t>
            </a:r>
            <a:endParaRPr lang="en-US" sz="2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9134891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A0E4D720B297D42A429F646D8409C1F" ma:contentTypeVersion="8" ma:contentTypeDescription="Create a new document." ma:contentTypeScope="" ma:versionID="aa9de4822cfb5fc3de77d3166c5e63cc">
  <xsd:schema xmlns:xsd="http://www.w3.org/2001/XMLSchema" xmlns:xs="http://www.w3.org/2001/XMLSchema" xmlns:p="http://schemas.microsoft.com/office/2006/metadata/properties" xmlns:ns2="7009d8dd-63ed-40cd-b0b3-13c6803ee6af" targetNamespace="http://schemas.microsoft.com/office/2006/metadata/properties" ma:root="true" ma:fieldsID="64a793c3a09c2b2d0b0be95b125d81a4" ns2:_="">
    <xsd:import namespace="7009d8dd-63ed-40cd-b0b3-13c6803ee6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09d8dd-63ed-40cd-b0b3-13c6803ee6a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BB933EE-D4DD-4FF9-A08E-D93982E840E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009d8dd-63ed-40cd-b0b3-13c6803ee6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CB200BE-A131-4DBE-A4EA-5D09A3923AD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FCF987A-8223-45FE-960D-3E34309B2253}">
  <ds:schemaRefs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purl.org/dc/dcmitype/"/>
    <ds:schemaRef ds:uri="http://schemas.microsoft.com/office/infopath/2007/PartnerControls"/>
    <ds:schemaRef ds:uri="7009d8dd-63ed-40cd-b0b3-13c6803ee6af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1809</TotalTime>
  <Words>1011</Words>
  <Application>Microsoft Office PowerPoint</Application>
  <PresentationFormat>Widescreen</PresentationFormat>
  <Paragraphs>191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Arial</vt:lpstr>
      <vt:lpstr>Calibri</vt:lpstr>
      <vt:lpstr>Calibri Light</vt:lpstr>
      <vt:lpstr>Courier New</vt:lpstr>
      <vt:lpstr>Segoe UI</vt:lpstr>
      <vt:lpstr>Symbol</vt:lpstr>
      <vt:lpstr>Tahoma</vt:lpstr>
      <vt:lpstr>Times New Roman</vt:lpstr>
      <vt:lpstr>Office Theme</vt:lpstr>
      <vt:lpstr>                                      ML Lab: Experiment 1 Exploring the California Housing Dataset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Analytics with R BDS306C</dc:title>
  <dc:creator>ANITHA D B</dc:creator>
  <cp:lastModifiedBy>ANITHA D B</cp:lastModifiedBy>
  <cp:revision>166</cp:revision>
  <dcterms:created xsi:type="dcterms:W3CDTF">2024-08-19T06:57:49Z</dcterms:created>
  <dcterms:modified xsi:type="dcterms:W3CDTF">2025-02-11T16:50:43Z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0x010100DA0E4D720B297D42A429F646D8409C1F</vt:lpwstr>
  </property>
</Properties>
</file>