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3"/>
  </p:sldMasterIdLst>
  <p:notesMasterIdLst>
    <p:notesMasterId r:id="rId13"/>
  </p:notesMasterIdLst>
  <p:sldIdLst>
    <p:sldId id="361" r:id="rId4"/>
    <p:sldId id="390" r:id="rId5"/>
    <p:sldId id="383" r:id="rId6"/>
    <p:sldId id="391" r:id="rId7"/>
    <p:sldId id="392" r:id="rId8"/>
    <p:sldId id="393" r:id="rId9"/>
    <p:sldId id="468" r:id="rId10"/>
    <p:sldId id="394" r:id="rId11"/>
    <p:sldId id="395" r:id="rId12"/>
    <p:sldId id="410" r:id="rId14"/>
    <p:sldId id="501" r:id="rId15"/>
    <p:sldId id="396" r:id="rId16"/>
    <p:sldId id="380" r:id="rId17"/>
  </p:sldIdLst>
  <p:sldSz cx="123444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54864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10972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64592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219456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743200" algn="l" defTabSz="109728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3291205" algn="l" defTabSz="109728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839845" algn="l" defTabSz="109728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4388485" algn="l" defTabSz="109728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howGuides="1">
      <p:cViewPr>
        <p:scale>
          <a:sx n="71" d="100"/>
          <a:sy n="71" d="100"/>
        </p:scale>
        <p:origin x="-546" y="-24"/>
      </p:cViewPr>
      <p:guideLst>
        <p:guide orient="horz" pos="2159"/>
        <p:guide pos="388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76DAE64-4DDB-4ACB-9D8D-ECA682F27345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685800"/>
            <a:ext cx="61722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  <a:endParaRPr lang="en-US" noProof="0"/>
          </a:p>
          <a:p>
            <a:pPr lvl="1"/>
            <a:r>
              <a:rPr lang="en-US" noProof="0"/>
              <a:t>Second level</a:t>
            </a:r>
            <a:endParaRPr lang="en-US" noProof="0"/>
          </a:p>
          <a:p>
            <a:pPr lvl="2"/>
            <a:r>
              <a:rPr lang="en-US" noProof="0"/>
              <a:t>Third level</a:t>
            </a:r>
            <a:endParaRPr lang="en-US" noProof="0"/>
          </a:p>
          <a:p>
            <a:pPr lvl="3"/>
            <a:r>
              <a:rPr lang="en-US" noProof="0"/>
              <a:t>Fourth level</a:t>
            </a:r>
            <a:endParaRPr lang="en-US" noProof="0"/>
          </a:p>
          <a:p>
            <a:pPr lvl="4"/>
            <a:r>
              <a:rPr lang="en-US" noProof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1407B46-95AA-40A9-9AA1-CDE36426D15D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48640"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097280"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645920"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194560"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291205" algn="l" defTabSz="109728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3839845" algn="l" defTabSz="109728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388485" algn="l" defTabSz="1097280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6072" y="2130426"/>
            <a:ext cx="10492258" cy="1470025"/>
          </a:xfrm>
          <a:prstGeom prst="rect">
            <a:avLst/>
          </a:prstGeom>
        </p:spPr>
        <p:txBody>
          <a:bodyPr lIns="92176" tIns="46087" rIns="92176" bIns="46087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2143" y="3886200"/>
            <a:ext cx="8640115" cy="1752600"/>
          </a:xfrm>
          <a:prstGeom prst="rect">
            <a:avLst/>
          </a:prstGeom>
        </p:spPr>
        <p:txBody>
          <a:bodyPr lIns="92176" tIns="46087" rIns="92176" bIns="46087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61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22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823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434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044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654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26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86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96B54B-B4D4-4FD7-B4D5-762CEFD16077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52EB8-249B-4CFB-9F48-92F3E85E370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381" y="274638"/>
            <a:ext cx="11109639" cy="1143000"/>
          </a:xfrm>
          <a:prstGeom prst="rect">
            <a:avLst/>
          </a:prstGeom>
        </p:spPr>
        <p:txBody>
          <a:bodyPr lIns="92176" tIns="46087" rIns="92176" bIns="46087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9A35D6-7913-4956-AAFF-E08DE6F91455}" type="datetime1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3E03B9-EF25-46D7-A241-737F6F7A977B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220" y="274638"/>
            <a:ext cx="11109960" cy="1143000"/>
          </a:xfrm>
          <a:prstGeom prst="rect">
            <a:avLst/>
          </a:prstGeom>
        </p:spPr>
        <p:txBody>
          <a:bodyPr lIns="83485" tIns="41742" rIns="83485" bIns="41742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B226FF-1D53-4550-9051-E38E5F96074E}" type="datetime1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5B184B-8EF6-49D3-9BE1-3CDDFAD5E65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5830" y="2130426"/>
            <a:ext cx="1049274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1660" y="3886200"/>
            <a:ext cx="864108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2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39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8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96B54B-B4D4-4FD7-B4D5-762CEFD16077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52EB8-249B-4CFB-9F48-92F3E85E370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9A35D6-7913-4956-AAFF-E08DE6F91455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3E03B9-EF25-46D7-A241-737F6F7A977B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5123" y="4406901"/>
            <a:ext cx="10492740" cy="1362075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5123" y="2906714"/>
            <a:ext cx="10492740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2912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83984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3884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9A35D6-7913-4956-AAFF-E08DE6F91455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3E03B9-EF25-46D7-A241-737F6F7A977B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7220" y="1600200"/>
            <a:ext cx="5452110" cy="4525963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5070" y="1600200"/>
            <a:ext cx="5452110" cy="4525963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9A35D6-7913-4956-AAFF-E08DE6F91455}" type="datetime1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3E03B9-EF25-46D7-A241-737F6F7A977B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7220" y="1535114"/>
            <a:ext cx="5454254" cy="639762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200" b="1"/>
            </a:lvl3pPr>
            <a:lvl4pPr marL="1645920" indent="0">
              <a:buNone/>
              <a:defRPr sz="1900" b="1"/>
            </a:lvl4pPr>
            <a:lvl5pPr marL="2194560" indent="0">
              <a:buNone/>
              <a:defRPr sz="1900" b="1"/>
            </a:lvl5pPr>
            <a:lvl6pPr marL="2743200" indent="0">
              <a:buNone/>
              <a:defRPr sz="1900" b="1"/>
            </a:lvl6pPr>
            <a:lvl7pPr marL="3291205" indent="0">
              <a:buNone/>
              <a:defRPr sz="1900" b="1"/>
            </a:lvl7pPr>
            <a:lvl8pPr marL="3839845" indent="0">
              <a:buNone/>
              <a:defRPr sz="1900" b="1"/>
            </a:lvl8pPr>
            <a:lvl9pPr marL="4388485" indent="0">
              <a:buNone/>
              <a:defRPr sz="19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" y="2174876"/>
            <a:ext cx="5454254" cy="3951288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0785" y="1535114"/>
            <a:ext cx="5456397" cy="639762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200" b="1"/>
            </a:lvl3pPr>
            <a:lvl4pPr marL="1645920" indent="0">
              <a:buNone/>
              <a:defRPr sz="1900" b="1"/>
            </a:lvl4pPr>
            <a:lvl5pPr marL="2194560" indent="0">
              <a:buNone/>
              <a:defRPr sz="1900" b="1"/>
            </a:lvl5pPr>
            <a:lvl6pPr marL="2743200" indent="0">
              <a:buNone/>
              <a:defRPr sz="1900" b="1"/>
            </a:lvl6pPr>
            <a:lvl7pPr marL="3291205" indent="0">
              <a:buNone/>
              <a:defRPr sz="1900" b="1"/>
            </a:lvl7pPr>
            <a:lvl8pPr marL="3839845" indent="0">
              <a:buNone/>
              <a:defRPr sz="1900" b="1"/>
            </a:lvl8pPr>
            <a:lvl9pPr marL="4388485" indent="0">
              <a:buNone/>
              <a:defRPr sz="19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0785" y="2174876"/>
            <a:ext cx="5456397" cy="3951288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9A35D6-7913-4956-AAFF-E08DE6F91455}" type="datetime1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3E03B9-EF25-46D7-A241-737F6F7A977B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B226FF-1D53-4550-9051-E38E5F96074E}" type="datetime1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5B184B-8EF6-49D3-9BE1-3CDDFAD5E65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9A35D6-7913-4956-AAFF-E08DE6F91455}" type="datetime1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3E03B9-EF25-46D7-A241-737F6F7A977B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221" y="273050"/>
            <a:ext cx="4061223" cy="1162050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6318" y="273051"/>
            <a:ext cx="6900863" cy="5853113"/>
          </a:xfrm>
        </p:spPr>
        <p:txBody>
          <a:bodyPr/>
          <a:lstStyle>
            <a:lvl1pPr>
              <a:defRPr sz="3800"/>
            </a:lvl1pPr>
            <a:lvl2pPr>
              <a:defRPr sz="34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7221" y="1435101"/>
            <a:ext cx="4061223" cy="4691063"/>
          </a:xfrm>
        </p:spPr>
        <p:txBody>
          <a:bodyPr/>
          <a:lstStyle>
            <a:lvl1pPr marL="0" indent="0">
              <a:buNone/>
              <a:defRPr sz="1600"/>
            </a:lvl1pPr>
            <a:lvl2pPr marL="548640" indent="0">
              <a:buNone/>
              <a:defRPr sz="1500"/>
            </a:lvl2pPr>
            <a:lvl3pPr marL="1097280" indent="0">
              <a:buNone/>
              <a:defRPr sz="1200"/>
            </a:lvl3pPr>
            <a:lvl4pPr marL="1645920" indent="0">
              <a:buNone/>
              <a:defRPr sz="1100"/>
            </a:lvl4pPr>
            <a:lvl5pPr marL="2194560" indent="0">
              <a:buNone/>
              <a:defRPr sz="1100"/>
            </a:lvl5pPr>
            <a:lvl6pPr marL="2743200" indent="0">
              <a:buNone/>
              <a:defRPr sz="1100"/>
            </a:lvl6pPr>
            <a:lvl7pPr marL="3291205" indent="0">
              <a:buNone/>
              <a:defRPr sz="1100"/>
            </a:lvl7pPr>
            <a:lvl8pPr marL="3839845" indent="0">
              <a:buNone/>
              <a:defRPr sz="1100"/>
            </a:lvl8pPr>
            <a:lvl9pPr marL="4388485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9A35D6-7913-4956-AAFF-E08DE6F91455}" type="datetime1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3E03B9-EF25-46D7-A241-737F6F7A977B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9589" y="4800601"/>
            <a:ext cx="7406640" cy="566738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19589" y="612775"/>
            <a:ext cx="7406640" cy="4114800"/>
          </a:xfrm>
        </p:spPr>
        <p:txBody>
          <a:bodyPr/>
          <a:lstStyle>
            <a:lvl1pPr marL="0" indent="0">
              <a:buNone/>
              <a:defRPr sz="3800"/>
            </a:lvl1pPr>
            <a:lvl2pPr marL="548640" indent="0">
              <a:buNone/>
              <a:defRPr sz="3400"/>
            </a:lvl2pPr>
            <a:lvl3pPr marL="1097280" indent="0">
              <a:buNone/>
              <a:defRPr sz="290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205" indent="0">
              <a:buNone/>
              <a:defRPr sz="2400"/>
            </a:lvl7pPr>
            <a:lvl8pPr marL="3839845" indent="0">
              <a:buNone/>
              <a:defRPr sz="2400"/>
            </a:lvl8pPr>
            <a:lvl9pPr marL="4388485" indent="0">
              <a:buNone/>
              <a:defRPr sz="24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19589" y="5367339"/>
            <a:ext cx="7406640" cy="804862"/>
          </a:xfrm>
        </p:spPr>
        <p:txBody>
          <a:bodyPr/>
          <a:lstStyle>
            <a:lvl1pPr marL="0" indent="0">
              <a:buNone/>
              <a:defRPr sz="1600"/>
            </a:lvl1pPr>
            <a:lvl2pPr marL="548640" indent="0">
              <a:buNone/>
              <a:defRPr sz="1500"/>
            </a:lvl2pPr>
            <a:lvl3pPr marL="1097280" indent="0">
              <a:buNone/>
              <a:defRPr sz="1200"/>
            </a:lvl3pPr>
            <a:lvl4pPr marL="1645920" indent="0">
              <a:buNone/>
              <a:defRPr sz="1100"/>
            </a:lvl4pPr>
            <a:lvl5pPr marL="2194560" indent="0">
              <a:buNone/>
              <a:defRPr sz="1100"/>
            </a:lvl5pPr>
            <a:lvl6pPr marL="2743200" indent="0">
              <a:buNone/>
              <a:defRPr sz="1100"/>
            </a:lvl6pPr>
            <a:lvl7pPr marL="3291205" indent="0">
              <a:buNone/>
              <a:defRPr sz="1100"/>
            </a:lvl7pPr>
            <a:lvl8pPr marL="3839845" indent="0">
              <a:buNone/>
              <a:defRPr sz="1100"/>
            </a:lvl8pPr>
            <a:lvl9pPr marL="4388485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9A35D6-7913-4956-AAFF-E08DE6F91455}" type="datetime1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3E03B9-EF25-46D7-A241-737F6F7A977B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9A35D6-7913-4956-AAFF-E08DE6F91455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3E03B9-EF25-46D7-A241-737F6F7A977B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49690" y="274639"/>
            <a:ext cx="277749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7220" y="274639"/>
            <a:ext cx="812673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9A35D6-7913-4956-AAFF-E08DE6F91455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3E03B9-EF25-46D7-A241-737F6F7A977B}" type="slidenum">
              <a:rPr lang="en-US" smtClean="0"/>
            </a:fld>
            <a:endParaRPr lang="en-US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0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3" Type="http://schemas.openxmlformats.org/officeDocument/2006/relationships/theme" Target="../theme/theme2.xml"/><Relationship Id="rId12" Type="http://schemas.openxmlformats.org/officeDocument/2006/relationships/image" Target="../media/image2.GIF"/><Relationship Id="rId11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3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" y="6356352"/>
            <a:ext cx="2880360" cy="365125"/>
          </a:xfrm>
          <a:prstGeom prst="rect">
            <a:avLst/>
          </a:prstGeom>
        </p:spPr>
        <p:txBody>
          <a:bodyPr vert="horz" lIns="92176" tIns="46087" rIns="92176" bIns="46087" rtlCol="0" anchor="ctr"/>
          <a:lstStyle>
            <a:lvl1pPr algn="l">
              <a:defRPr sz="1200">
                <a:solidFill>
                  <a:srgbClr val="002060"/>
                </a:solidFill>
                <a:latin typeface="Cambria" panose="02040503050406030204" pitchFamily="18" charset="0"/>
              </a:defRPr>
            </a:lvl1pPr>
          </a:lstStyle>
          <a:p>
            <a:pPr>
              <a:defRPr/>
            </a:pPr>
            <a:fld id="{6D9A35D6-7913-4956-AAFF-E08DE6F91455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17671" y="6356352"/>
            <a:ext cx="3909060" cy="365125"/>
          </a:xfrm>
          <a:prstGeom prst="rect">
            <a:avLst/>
          </a:prstGeom>
        </p:spPr>
        <p:txBody>
          <a:bodyPr vert="horz" lIns="92176" tIns="46087" rIns="92176" bIns="46087" rtlCol="0" anchor="ctr"/>
          <a:lstStyle>
            <a:lvl1pPr algn="ctr">
              <a:defRPr sz="1200">
                <a:solidFill>
                  <a:srgbClr val="002060"/>
                </a:solidFill>
                <a:latin typeface="Cambria" panose="020405030504060302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46821" y="6356352"/>
            <a:ext cx="2880360" cy="365125"/>
          </a:xfrm>
          <a:prstGeom prst="rect">
            <a:avLst/>
          </a:prstGeom>
        </p:spPr>
        <p:txBody>
          <a:bodyPr vert="horz" lIns="92176" tIns="46087" rIns="92176" bIns="46087" rtlCol="0" anchor="ctr"/>
          <a:lstStyle>
            <a:lvl1pPr algn="r">
              <a:defRPr sz="1200">
                <a:solidFill>
                  <a:srgbClr val="002060"/>
                </a:solidFill>
                <a:latin typeface="Cambria" panose="02040503050406030204" pitchFamily="18" charset="0"/>
              </a:defRPr>
            </a:lvl1pPr>
          </a:lstStyle>
          <a:p>
            <a:pPr>
              <a:defRPr/>
            </a:pPr>
            <a:fld id="{FF3E03B9-EF25-46D7-A241-737F6F7A977B}" type="slidenum">
              <a:rPr lang="en-US" smtClean="0"/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310326" y="0"/>
            <a:ext cx="8501333" cy="932688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176" tIns="46087" rIns="92176" bIns="46087"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73" y="1"/>
            <a:ext cx="1155981" cy="892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6673" y="994046"/>
            <a:ext cx="12347616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176" tIns="46087" rIns="92176" bIns="46087" rtlCol="0" anchor="ctr"/>
          <a:lstStyle/>
          <a:p>
            <a:pPr algn="ctr"/>
            <a:endParaRPr lang="en-IN"/>
          </a:p>
        </p:txBody>
      </p:sp>
      <p:sp>
        <p:nvSpPr>
          <p:cNvPr id="10" name="TextBox 9"/>
          <p:cNvSpPr txBox="1"/>
          <p:nvPr/>
        </p:nvSpPr>
        <p:spPr>
          <a:xfrm>
            <a:off x="9791091" y="0"/>
            <a:ext cx="2553310" cy="1004475"/>
          </a:xfrm>
          <a:prstGeom prst="rect">
            <a:avLst/>
          </a:prstGeom>
          <a:noFill/>
        </p:spPr>
        <p:txBody>
          <a:bodyPr wrap="square" lIns="92176" tIns="46087" rIns="92176" bIns="46087" rtlCol="0">
            <a:spAutoFit/>
          </a:bodyPr>
          <a:lstStyle/>
          <a:p>
            <a:r>
              <a:rPr lang="en-IN" sz="1900" dirty="0">
                <a:solidFill>
                  <a:srgbClr val="002060"/>
                </a:solidFill>
                <a:latin typeface="Nyala" pitchFamily="2" charset="0"/>
                <a:cs typeface="Arial" panose="020B0604020202020204" pitchFamily="34" charset="0"/>
              </a:rPr>
              <a:t>VIDYA VIKAS INSTITUTE OF ENGINEERING &amp; TECHNOLOGY</a:t>
            </a:r>
            <a:endParaRPr lang="en-IN" sz="1900" dirty="0">
              <a:solidFill>
                <a:srgbClr val="002060"/>
              </a:solidFill>
              <a:latin typeface="Nyala" pitchFamily="2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-3814" y="1088011"/>
            <a:ext cx="12347616" cy="119217"/>
          </a:xfrm>
          <a:prstGeom prst="rect">
            <a:avLst/>
          </a:prstGeom>
          <a:solidFill>
            <a:srgbClr val="D60093"/>
          </a:solidFill>
        </p:spPr>
        <p:txBody>
          <a:bodyPr wrap="square" lIns="0" tIns="0" rIns="0" bIns="0" rtlCol="0"/>
          <a:lstStyle/>
          <a:p>
            <a:endParaRPr lang="en-IN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ctr" defTabSz="922020" rtl="0" eaLnBrk="1" latinLnBrk="0" hangingPunct="1"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5440" indent="-345440" algn="l" defTabSz="92202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8665" indent="-288290" algn="l" defTabSz="92202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51890" indent="-230505" algn="l" defTabSz="9220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12900" indent="-230505" algn="l" defTabSz="92202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73910" indent="-230505" algn="l" defTabSz="92202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34920" indent="-230505" algn="l" defTabSz="9220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95930" indent="-230505" algn="l" defTabSz="9220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56305" indent="-230505" algn="l" defTabSz="9220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17315" indent="-230505" algn="l" defTabSz="9220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220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1010" algn="l" defTabSz="9220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22020" algn="l" defTabSz="9220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82395" algn="l" defTabSz="9220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43405" algn="l" defTabSz="9220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04415" algn="l" defTabSz="9220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65425" algn="l" defTabSz="9220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26435" algn="l" defTabSz="9220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86810" algn="l" defTabSz="9220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7220" y="274638"/>
            <a:ext cx="11109960" cy="1143000"/>
          </a:xfrm>
          <a:prstGeom prst="rect">
            <a:avLst/>
          </a:prstGeom>
        </p:spPr>
        <p:txBody>
          <a:bodyPr vert="horz" lIns="109715" tIns="54858" rIns="109715" bIns="5485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7220" y="1600200"/>
            <a:ext cx="11109960" cy="4525963"/>
          </a:xfrm>
          <a:prstGeom prst="rect">
            <a:avLst/>
          </a:prstGeom>
        </p:spPr>
        <p:txBody>
          <a:bodyPr vert="horz" lIns="109715" tIns="54858" rIns="109715" bIns="5485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" y="6356351"/>
            <a:ext cx="2880360" cy="365125"/>
          </a:xfrm>
          <a:prstGeom prst="rect">
            <a:avLst/>
          </a:prstGeom>
        </p:spPr>
        <p:txBody>
          <a:bodyPr vert="horz" lIns="109715" tIns="54858" rIns="109715" bIns="54858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D9A35D6-7913-4956-AAFF-E08DE6F91455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17670" y="6356351"/>
            <a:ext cx="3909060" cy="365125"/>
          </a:xfrm>
          <a:prstGeom prst="rect">
            <a:avLst/>
          </a:prstGeom>
        </p:spPr>
        <p:txBody>
          <a:bodyPr vert="horz" lIns="109715" tIns="54858" rIns="109715" bIns="54858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46820" y="6356351"/>
            <a:ext cx="2880360" cy="365125"/>
          </a:xfrm>
          <a:prstGeom prst="rect">
            <a:avLst/>
          </a:prstGeom>
        </p:spPr>
        <p:txBody>
          <a:bodyPr vert="horz" lIns="109715" tIns="54858" rIns="109715" bIns="54858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F3E03B9-EF25-46D7-A241-737F6F7A977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hf hdr="0" ftr="0" dt="0"/>
  <p:txStyles>
    <p:titleStyle>
      <a:lvl1pPr algn="ctr" defTabSz="1097280" rtl="0" eaLnBrk="1" latinLnBrk="0" hangingPunct="1">
        <a:spcBef>
          <a:spcPct val="0"/>
        </a:spcBef>
        <a:buNone/>
        <a:defRPr sz="5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1480" indent="-411480" algn="l" defTabSz="1097280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91540" indent="-342900" algn="l" defTabSz="1097280" rtl="0" eaLnBrk="1" latinLnBrk="0" hangingPunct="1">
        <a:spcBef>
          <a:spcPct val="20000"/>
        </a:spcBef>
        <a:buFont typeface="Arial" panose="020B0604020202020204" pitchFamily="34" charset="0"/>
        <a:buChar char="–"/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16885" indent="-274320" algn="l" defTabSz="10972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5525" indent="-274320" algn="l" defTabSz="10972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165" indent="-274320" algn="l" defTabSz="10972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2805" indent="-274320" algn="l" defTabSz="10972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1205" algn="l" defTabSz="109728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39845" algn="l" defTabSz="109728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8485" algn="l" defTabSz="109728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9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GIF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52EB8-249B-4CFB-9F48-92F3E85E3706}" type="slidenum">
              <a:rPr lang="en-US" smtClean="0"/>
            </a:fld>
            <a:endParaRPr lang="en-US" dirty="0"/>
          </a:p>
        </p:txBody>
      </p:sp>
      <p:pic>
        <p:nvPicPr>
          <p:cNvPr id="1026" name="Picture 2" descr="C:\Users\Admin\Desktop\NAACAlogo-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705" y="1"/>
            <a:ext cx="1238727" cy="91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6553200"/>
            <a:ext cx="12344400" cy="3048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5" tIns="54858" rIns="109715" bIns="54858" spcCol="0" rtlCol="0" anchor="ctr"/>
          <a:lstStyle/>
          <a:p>
            <a:pPr algn="ctr"/>
            <a:r>
              <a:rPr lang="en-US" dirty="0" smtClean="0">
                <a:latin typeface="Cambria" panose="02040503050406030204" pitchFamily="18" charset="0"/>
                <a:sym typeface="+mn-ea"/>
              </a:rPr>
              <a:t>Department of Computer Science and Engineering - </a:t>
            </a:r>
            <a:r>
              <a:rPr lang="en-IN" altLang="en-US" dirty="0" smtClean="0">
                <a:latin typeface="Cambria" panose="02040503050406030204" pitchFamily="18" charset="0"/>
                <a:sym typeface="+mn-ea"/>
              </a:rPr>
              <a:t>DS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5" name="Title 5"/>
          <p:cNvSpPr txBox="1"/>
          <p:nvPr/>
        </p:nvSpPr>
        <p:spPr>
          <a:xfrm>
            <a:off x="0" y="1752600"/>
            <a:ext cx="12344400" cy="928688"/>
          </a:xfrm>
          <a:prstGeom prst="rect">
            <a:avLst/>
          </a:prstGeom>
        </p:spPr>
        <p:txBody>
          <a:bodyPr vert="horz" lIns="109715" tIns="54858" rIns="109715" bIns="54858" rtlCol="0" anchor="ctr">
            <a:noAutofit/>
          </a:bodyPr>
          <a:lstStyle>
            <a:lvl1pPr algn="ctr" defTabSz="1201420" rtl="0" eaLnBrk="1" latinLnBrk="0" hangingPunct="1">
              <a:spcBef>
                <a:spcPct val="0"/>
              </a:spcBef>
              <a:buNone/>
              <a:defRPr sz="5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altLang="en-US" b="1" dirty="0">
                <a:solidFill>
                  <a:srgbClr val="D60093"/>
                </a:solidFill>
                <a:latin typeface="Cambria" panose="02040503050406030204" pitchFamily="18" charset="0"/>
              </a:rPr>
              <a:t>Introduction to Deep Learning</a:t>
            </a:r>
            <a:endParaRPr lang="en-IN" altLang="en-US" b="1" dirty="0">
              <a:solidFill>
                <a:srgbClr val="D60093"/>
              </a:solidFill>
              <a:latin typeface="Cambria" panose="02040503050406030204" pitchFamily="18" charset="0"/>
            </a:endParaRPr>
          </a:p>
        </p:txBody>
      </p:sp>
      <p:sp>
        <p:nvSpPr>
          <p:cNvPr id="6" name="Subtitle 6"/>
          <p:cNvSpPr txBox="1"/>
          <p:nvPr/>
        </p:nvSpPr>
        <p:spPr>
          <a:xfrm>
            <a:off x="6602732" y="3581400"/>
            <a:ext cx="5741668" cy="21336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450"/>
              </a:spcBef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1255" lvl="8" algn="l">
              <a:lnSpc>
                <a:spcPct val="150000"/>
              </a:lnSpc>
            </a:pPr>
            <a:r>
              <a:rPr lang="en-US" sz="24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IN" altLang="en-US" sz="2400" b="1" dirty="0" smtClean="0">
                <a:solidFill>
                  <a:srgbClr val="002060"/>
                </a:solidFill>
                <a:latin typeface="Cambria" panose="02040503050406030204" pitchFamily="18" charset="0"/>
                <a:sym typeface="+mn-ea"/>
              </a:rPr>
              <a:t>BY</a:t>
            </a:r>
            <a:r>
              <a:rPr lang="en-US" sz="2400" b="1" dirty="0" smtClean="0">
                <a:solidFill>
                  <a:srgbClr val="002060"/>
                </a:solidFill>
                <a:latin typeface="Cambria" panose="02040503050406030204" pitchFamily="18" charset="0"/>
                <a:sym typeface="+mn-ea"/>
              </a:rPr>
              <a:t>:</a:t>
            </a:r>
            <a:endParaRPr lang="en-US" sz="2400" b="1" dirty="0" smtClean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marL="1151255" lvl="8" algn="l">
              <a:lnSpc>
                <a:spcPct val="100000"/>
              </a:lnSpc>
            </a:pPr>
            <a:r>
              <a:rPr lang="en-US" sz="2400" b="1" dirty="0" smtClean="0">
                <a:solidFill>
                  <a:srgbClr val="002060"/>
                </a:solidFill>
                <a:latin typeface="Cambria" panose="02040503050406030204" pitchFamily="18" charset="0"/>
                <a:sym typeface="+mn-ea"/>
              </a:rPr>
              <a:t>                      Prof.</a:t>
            </a:r>
            <a:r>
              <a:rPr lang="en-IN" altLang="en-US" sz="2400" b="1" dirty="0" smtClean="0">
                <a:solidFill>
                  <a:srgbClr val="002060"/>
                </a:solidFill>
                <a:latin typeface="Cambria" panose="02040503050406030204" pitchFamily="18" charset="0"/>
                <a:sym typeface="+mn-ea"/>
              </a:rPr>
              <a:t> Neethi M V</a:t>
            </a:r>
            <a:endParaRPr lang="en-US" sz="2400" b="1" dirty="0" smtClean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marL="1151255" lvl="8" algn="l">
              <a:lnSpc>
                <a:spcPct val="100000"/>
              </a:lnSpc>
            </a:pPr>
            <a:r>
              <a:rPr lang="en-US" sz="2400" dirty="0" smtClean="0">
                <a:solidFill>
                  <a:srgbClr val="002060"/>
                </a:solidFill>
                <a:latin typeface="Cambria" panose="02040503050406030204" pitchFamily="18" charset="0"/>
                <a:sym typeface="+mn-ea"/>
              </a:rPr>
              <a:t>                      </a:t>
            </a:r>
            <a:r>
              <a:rPr lang="en-US" sz="2400" i="1" dirty="0" smtClean="0">
                <a:solidFill>
                  <a:srgbClr val="D60093"/>
                </a:solidFill>
                <a:latin typeface="Cambria" panose="02040503050406030204" pitchFamily="18" charset="0"/>
                <a:sym typeface="+mn-ea"/>
              </a:rPr>
              <a:t>Assistant Professor</a:t>
            </a:r>
            <a:endParaRPr lang="en-US" sz="2400" i="1" dirty="0" smtClean="0">
              <a:solidFill>
                <a:srgbClr val="D60093"/>
              </a:solidFill>
              <a:latin typeface="Cambria" panose="02040503050406030204" pitchFamily="18" charset="0"/>
            </a:endParaRPr>
          </a:p>
          <a:p>
            <a:pPr marL="1151255" lvl="8" algn="l">
              <a:lnSpc>
                <a:spcPct val="100000"/>
              </a:lnSpc>
            </a:pPr>
            <a:r>
              <a:rPr lang="en-US" sz="2400" i="1" dirty="0" smtClean="0">
                <a:solidFill>
                  <a:srgbClr val="D60093"/>
                </a:solidFill>
                <a:latin typeface="Cambria" panose="02040503050406030204" pitchFamily="18" charset="0"/>
                <a:sym typeface="+mn-ea"/>
              </a:rPr>
              <a:t>                     Dept. of C</a:t>
            </a:r>
            <a:r>
              <a:rPr lang="en-IN" altLang="en-US" sz="2400" i="1" dirty="0" smtClean="0">
                <a:solidFill>
                  <a:srgbClr val="D60093"/>
                </a:solidFill>
                <a:latin typeface="Cambria" panose="02040503050406030204" pitchFamily="18" charset="0"/>
                <a:sym typeface="+mn-ea"/>
              </a:rPr>
              <a:t>SE-DS</a:t>
            </a:r>
            <a:endParaRPr lang="en-US" sz="2400" i="1" dirty="0" smtClean="0">
              <a:solidFill>
                <a:srgbClr val="D60093"/>
              </a:solidFill>
              <a:latin typeface="Cambria" panose="02040503050406030204" pitchFamily="18" charset="0"/>
            </a:endParaRPr>
          </a:p>
          <a:p>
            <a:pPr marL="1151255" lvl="8" algn="l">
              <a:lnSpc>
                <a:spcPct val="100000"/>
              </a:lnSpc>
            </a:pPr>
            <a:r>
              <a:rPr lang="en-US" sz="2400" i="1" dirty="0">
                <a:solidFill>
                  <a:srgbClr val="D60093"/>
                </a:solidFill>
                <a:latin typeface="Cambria" panose="02040503050406030204" pitchFamily="18" charset="0"/>
                <a:sym typeface="+mn-ea"/>
              </a:rPr>
              <a:t> </a:t>
            </a:r>
            <a:r>
              <a:rPr lang="en-US" sz="2400" i="1" dirty="0" smtClean="0">
                <a:solidFill>
                  <a:srgbClr val="D60093"/>
                </a:solidFill>
                <a:latin typeface="Cambria" panose="02040503050406030204" pitchFamily="18" charset="0"/>
                <a:sym typeface="+mn-ea"/>
              </a:rPr>
              <a:t>                    ATMECE, Mysuru</a:t>
            </a:r>
            <a:endParaRPr lang="en-US" sz="2400" b="1" i="1" dirty="0">
              <a:solidFill>
                <a:srgbClr val="D60093"/>
              </a:solidFill>
              <a:latin typeface="+mj-lt"/>
            </a:endParaRPr>
          </a:p>
          <a:p>
            <a:pPr marL="1151255" lvl="8" algn="l">
              <a:lnSpc>
                <a:spcPct val="150000"/>
              </a:lnSpc>
            </a:pPr>
            <a:r>
              <a:rPr lang="en-US" sz="2400" i="1" dirty="0">
                <a:solidFill>
                  <a:srgbClr val="D60093"/>
                </a:solidFill>
                <a:latin typeface="Cambria" panose="02040503050406030204" pitchFamily="18" charset="0"/>
                <a:sym typeface="+mn-ea"/>
              </a:rPr>
              <a:t> </a:t>
            </a:r>
            <a:r>
              <a:rPr lang="en-US" sz="2400" i="1" dirty="0" smtClean="0">
                <a:solidFill>
                  <a:srgbClr val="D60093"/>
                </a:solidFill>
                <a:latin typeface="Cambria" panose="02040503050406030204" pitchFamily="18" charset="0"/>
                <a:sym typeface="+mn-ea"/>
              </a:rPr>
              <a:t>                                         </a:t>
            </a:r>
            <a:endParaRPr lang="en-US" sz="2100" b="1" i="1" dirty="0">
              <a:solidFill>
                <a:srgbClr val="D60093"/>
              </a:solidFill>
              <a:latin typeface="+mj-lt"/>
            </a:endParaRPr>
          </a:p>
        </p:txBody>
      </p:sp>
      <p:pic>
        <p:nvPicPr>
          <p:cNvPr id="4" name="Content Placeholder 3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5" y="0"/>
            <a:ext cx="12343765" cy="14185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17220" y="274955"/>
            <a:ext cx="11109960" cy="923290"/>
          </a:xfrm>
        </p:spPr>
        <p:txBody>
          <a:bodyPr>
            <a:normAutofit fontScale="90000"/>
          </a:bodyPr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52EB8-249B-4CFB-9F48-92F3E85E3706}" type="slidenum">
              <a:rPr lang="en-US" smtClean="0"/>
            </a:fld>
            <a:endParaRPr lang="en-US" dirty="0"/>
          </a:p>
        </p:txBody>
      </p:sp>
      <p:pic>
        <p:nvPicPr>
          <p:cNvPr id="1026" name="Picture 2" descr="C:\Users\Admin\Desktop\NAACAlogo-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705" y="1"/>
            <a:ext cx="1238727" cy="91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6553200"/>
            <a:ext cx="12344400" cy="3048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5" tIns="54858" rIns="109715" bIns="54858" spcCol="0" rtlCol="0" anchor="ctr"/>
          <a:lstStyle/>
          <a:p>
            <a:pPr algn="ctr"/>
            <a:r>
              <a:rPr lang="en-US" dirty="0" smtClean="0">
                <a:latin typeface="Cambria" panose="02040503050406030204" pitchFamily="18" charset="0"/>
                <a:sym typeface="+mn-ea"/>
              </a:rPr>
              <a:t>Department of Computer Science and Engineering - </a:t>
            </a:r>
            <a:r>
              <a:rPr lang="en-IN" altLang="en-US" dirty="0" smtClean="0">
                <a:latin typeface="Cambria" panose="02040503050406030204" pitchFamily="18" charset="0"/>
                <a:sym typeface="+mn-ea"/>
              </a:rPr>
              <a:t>DS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5" name="Title 5"/>
          <p:cNvSpPr txBox="1"/>
          <p:nvPr/>
        </p:nvSpPr>
        <p:spPr>
          <a:xfrm>
            <a:off x="0" y="1524000"/>
            <a:ext cx="12344400" cy="928688"/>
          </a:xfrm>
          <a:prstGeom prst="rect">
            <a:avLst/>
          </a:prstGeom>
        </p:spPr>
        <p:txBody>
          <a:bodyPr vert="horz" lIns="109715" tIns="54858" rIns="109715" bIns="54858" rtlCol="0" anchor="ctr">
            <a:noAutofit/>
          </a:bodyPr>
          <a:lstStyle>
            <a:lvl1pPr algn="ctr" defTabSz="1201420" rtl="0" eaLnBrk="1" latinLnBrk="0" hangingPunct="1">
              <a:spcBef>
                <a:spcPct val="0"/>
              </a:spcBef>
              <a:buNone/>
              <a:defRPr sz="5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7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Module 1 – </a:t>
            </a:r>
            <a:r>
              <a:rPr lang="en-US" sz="3700" b="1" dirty="0">
                <a:solidFill>
                  <a:srgbClr val="D60093"/>
                </a:solidFill>
                <a:latin typeface="Cambria" panose="02040503050406030204" pitchFamily="18" charset="0"/>
              </a:rPr>
              <a:t>Introduction</a:t>
            </a:r>
            <a:endParaRPr lang="en-US" sz="3700" b="1" dirty="0">
              <a:solidFill>
                <a:srgbClr val="D60093"/>
              </a:solidFill>
              <a:latin typeface="Cambria" panose="020405030504060302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2895600"/>
            <a:ext cx="11324590" cy="209486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/>
            <a:r>
              <a:rPr sz="2800" b="1" dirty="0">
                <a:solidFill>
                  <a:srgbClr val="002060"/>
                </a:solidFill>
                <a:latin typeface="Cambria" panose="02040503050406030204" pitchFamily="18" charset="0"/>
              </a:rPr>
              <a:t>Introduction to Deep Learning</a:t>
            </a:r>
            <a:r>
              <a:rPr sz="2800" dirty="0">
                <a:solidFill>
                  <a:srgbClr val="002060"/>
                </a:solidFill>
                <a:latin typeface="Cambria" panose="02040503050406030204" pitchFamily="18" charset="0"/>
              </a:rPr>
              <a:t>: Introduction, Deep learning Model, Historical Trends in Deep Learning, </a:t>
            </a:r>
            <a:endParaRPr sz="2800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algn="just"/>
            <a:r>
              <a:rPr sz="2800" b="1" dirty="0">
                <a:solidFill>
                  <a:srgbClr val="002060"/>
                </a:solidFill>
                <a:latin typeface="Cambria" panose="02040503050406030204" pitchFamily="18" charset="0"/>
              </a:rPr>
              <a:t>Machine Learning Basics</a:t>
            </a:r>
            <a:r>
              <a:rPr sz="2800" dirty="0">
                <a:solidFill>
                  <a:srgbClr val="002060"/>
                </a:solidFill>
                <a:latin typeface="Cambria" panose="02040503050406030204" pitchFamily="18" charset="0"/>
              </a:rPr>
              <a:t>: Learning Algorithms, Supervised Learning Algorithms, Unsupervised Learning Algorithms.</a:t>
            </a:r>
            <a:endParaRPr sz="28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pic>
        <p:nvPicPr>
          <p:cNvPr id="7" name="Content Placeholder 6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50165"/>
            <a:ext cx="12344400" cy="13830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52EB8-249B-4CFB-9F48-92F3E85E3706}" type="slidenum">
              <a:rPr lang="en-US" smtClean="0"/>
            </a:fld>
            <a:endParaRPr lang="en-US" dirty="0"/>
          </a:p>
        </p:txBody>
      </p:sp>
      <p:pic>
        <p:nvPicPr>
          <p:cNvPr id="1026" name="Picture 2" descr="C:\Users\Admin\Desktop\NAACAlogo-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705" y="1"/>
            <a:ext cx="1238727" cy="91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6553200"/>
            <a:ext cx="12344400" cy="3048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5" tIns="54858" rIns="109715" bIns="54858" spcCol="0" rtlCol="0" anchor="ctr"/>
          <a:lstStyle/>
          <a:p>
            <a:pPr algn="ctr"/>
            <a:r>
              <a:rPr lang="en-US" dirty="0" smtClean="0">
                <a:latin typeface="Cambria" panose="02040503050406030204" pitchFamily="18" charset="0"/>
                <a:sym typeface="+mn-ea"/>
              </a:rPr>
              <a:t>Department of Computer Science and Engineering - </a:t>
            </a:r>
            <a:r>
              <a:rPr lang="en-IN" altLang="en-US" dirty="0" smtClean="0">
                <a:latin typeface="Cambria" panose="02040503050406030204" pitchFamily="18" charset="0"/>
                <a:sym typeface="+mn-ea"/>
              </a:rPr>
              <a:t>DS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5" name="Title 5"/>
          <p:cNvSpPr txBox="1"/>
          <p:nvPr/>
        </p:nvSpPr>
        <p:spPr>
          <a:xfrm>
            <a:off x="381000" y="1204912"/>
            <a:ext cx="12344400" cy="623888"/>
          </a:xfrm>
          <a:prstGeom prst="rect">
            <a:avLst/>
          </a:prstGeom>
        </p:spPr>
        <p:txBody>
          <a:bodyPr vert="horz" lIns="109715" tIns="54858" rIns="109715" bIns="54858" rtlCol="0" anchor="ctr">
            <a:noAutofit/>
          </a:bodyPr>
          <a:lstStyle>
            <a:lvl1pPr algn="ctr" defTabSz="1201420" rtl="0" eaLnBrk="1" latinLnBrk="0" hangingPunct="1">
              <a:spcBef>
                <a:spcPct val="0"/>
              </a:spcBef>
              <a:buNone/>
              <a:defRPr sz="5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altLang="en-GB" sz="3200" b="1" dirty="0">
                <a:solidFill>
                  <a:srgbClr val="002060"/>
                </a:solidFill>
                <a:latin typeface="Cambria" panose="02040503050406030204" pitchFamily="18" charset="0"/>
              </a:rPr>
              <a:t>Introduction</a:t>
            </a:r>
            <a:endParaRPr lang="en-IN" altLang="en-GB" sz="3200" b="1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2063115"/>
            <a:ext cx="11277600" cy="371221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sz="2400" dirty="0">
                <a:solidFill>
                  <a:srgbClr val="002060"/>
                </a:solidFill>
                <a:latin typeface="Cambria" panose="02040503050406030204" pitchFamily="18" charset="0"/>
              </a:rPr>
              <a:t>Today, artificial intelligence (AI) is a thriving field with</a:t>
            </a:r>
            <a:r>
              <a:rPr lang="en-IN" sz="24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sz="2400" dirty="0">
                <a:solidFill>
                  <a:srgbClr val="002060"/>
                </a:solidFill>
                <a:latin typeface="Cambria" panose="02040503050406030204" pitchFamily="18" charset="0"/>
              </a:rPr>
              <a:t>many practical applications and active research topics. </a:t>
            </a:r>
            <a:endParaRPr sz="2400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sz="2400" dirty="0">
                <a:solidFill>
                  <a:srgbClr val="002060"/>
                </a:solidFill>
                <a:latin typeface="Cambria" panose="02040503050406030204" pitchFamily="18" charset="0"/>
              </a:rPr>
              <a:t>We look to intelligent</a:t>
            </a:r>
            <a:r>
              <a:rPr lang="en-IN" sz="24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sz="2400" dirty="0">
                <a:solidFill>
                  <a:srgbClr val="002060"/>
                </a:solidFill>
                <a:latin typeface="Cambria" panose="02040503050406030204" pitchFamily="18" charset="0"/>
              </a:rPr>
              <a:t>software to automate routine labor, understand speech or images, make diagnoses</a:t>
            </a:r>
            <a:r>
              <a:rPr lang="en-IN" sz="24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sz="2400" dirty="0">
                <a:solidFill>
                  <a:srgbClr val="002060"/>
                </a:solidFill>
                <a:latin typeface="Cambria" panose="02040503050406030204" pitchFamily="18" charset="0"/>
              </a:rPr>
              <a:t>in medicine and support basic scientific research</a:t>
            </a:r>
            <a:endParaRPr sz="2400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sz="2400" dirty="0">
                <a:solidFill>
                  <a:srgbClr val="002060"/>
                </a:solidFill>
                <a:latin typeface="Cambria" panose="02040503050406030204" pitchFamily="18" charset="0"/>
              </a:rPr>
              <a:t>The true challenge to artificial intelligence proved to be solving</a:t>
            </a:r>
            <a:r>
              <a:rPr lang="en-IN" sz="24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sz="2400" dirty="0">
                <a:solidFill>
                  <a:srgbClr val="002060"/>
                </a:solidFill>
                <a:latin typeface="Cambria" panose="02040503050406030204" pitchFamily="18" charset="0"/>
              </a:rPr>
              <a:t>the tasks that are easy for people to perform but hard for people to describe</a:t>
            </a:r>
            <a:r>
              <a:rPr lang="en-IN" sz="24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sz="2400" dirty="0">
                <a:solidFill>
                  <a:srgbClr val="002060"/>
                </a:solidFill>
                <a:latin typeface="Cambria" panose="02040503050406030204" pitchFamily="18" charset="0"/>
              </a:rPr>
              <a:t>formally—problems that we solve intuitively, that feel automatic, like recognizing</a:t>
            </a:r>
            <a:r>
              <a:rPr lang="en-IN" sz="24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sz="2400" dirty="0">
                <a:solidFill>
                  <a:srgbClr val="002060"/>
                </a:solidFill>
                <a:latin typeface="Cambria" panose="02040503050406030204" pitchFamily="18" charset="0"/>
              </a:rPr>
              <a:t>spoken words or faces in images</a:t>
            </a:r>
            <a:endParaRPr sz="2400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marL="0" indent="0" algn="r">
              <a:buNone/>
            </a:pPr>
            <a:endParaRPr lang="en-US" sz="24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pic>
        <p:nvPicPr>
          <p:cNvPr id="8" name="Content Placeholder 7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76200"/>
            <a:ext cx="12358370" cy="12433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52EB8-249B-4CFB-9F48-92F3E85E3706}" type="slidenum">
              <a:rPr lang="en-US" smtClean="0"/>
            </a:fld>
            <a:endParaRPr lang="en-US" dirty="0"/>
          </a:p>
        </p:txBody>
      </p:sp>
      <p:pic>
        <p:nvPicPr>
          <p:cNvPr id="1026" name="Picture 2" descr="C:\Users\Admin\Desktop\NAACAlogo-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705" y="1"/>
            <a:ext cx="1238727" cy="91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6553200"/>
            <a:ext cx="12344400" cy="3048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5" tIns="54858" rIns="109715" bIns="54858" spcCol="0" rtlCol="0" anchor="ctr"/>
          <a:lstStyle/>
          <a:p>
            <a:pPr algn="ctr"/>
            <a:r>
              <a:rPr lang="en-US" dirty="0" smtClean="0">
                <a:latin typeface="Cambria" panose="02040503050406030204" pitchFamily="18" charset="0"/>
                <a:sym typeface="+mn-ea"/>
              </a:rPr>
              <a:t>Department of Computer Science and Engineering - </a:t>
            </a:r>
            <a:r>
              <a:rPr lang="en-IN" altLang="en-US" dirty="0" smtClean="0">
                <a:latin typeface="Cambria" panose="02040503050406030204" pitchFamily="18" charset="0"/>
                <a:sym typeface="+mn-ea"/>
              </a:rPr>
              <a:t>DS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5" name="Title 5"/>
          <p:cNvSpPr txBox="1"/>
          <p:nvPr/>
        </p:nvSpPr>
        <p:spPr>
          <a:xfrm>
            <a:off x="0" y="917892"/>
            <a:ext cx="12344400" cy="623888"/>
          </a:xfrm>
          <a:prstGeom prst="rect">
            <a:avLst/>
          </a:prstGeom>
        </p:spPr>
        <p:txBody>
          <a:bodyPr vert="horz" lIns="109715" tIns="54858" rIns="109715" bIns="54858" rtlCol="0" anchor="ctr">
            <a:noAutofit/>
          </a:bodyPr>
          <a:lstStyle>
            <a:lvl1pPr algn="ctr" defTabSz="1201420" rtl="0" eaLnBrk="1" latinLnBrk="0" hangingPunct="1">
              <a:spcBef>
                <a:spcPct val="0"/>
              </a:spcBef>
              <a:buNone/>
              <a:defRPr sz="5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altLang="en-GB" sz="3200" b="1" dirty="0">
                <a:solidFill>
                  <a:srgbClr val="002060"/>
                </a:solidFill>
                <a:latin typeface="Cambria" panose="02040503050406030204" pitchFamily="18" charset="0"/>
                <a:sym typeface="+mn-ea"/>
              </a:rPr>
              <a:t>Introduction</a:t>
            </a:r>
            <a:endParaRPr lang="en-GB" sz="3200" b="1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7" name="Content Placeholder 6"/>
          <p:cNvSpPr/>
          <p:nvPr>
            <p:ph sz="half" idx="1"/>
          </p:nvPr>
        </p:nvSpPr>
        <p:spPr>
          <a:xfrm>
            <a:off x="152400" y="1539875"/>
            <a:ext cx="11506835" cy="5083810"/>
          </a:xfrm>
        </p:spPr>
        <p:txBody>
          <a:bodyPr>
            <a:normAutofit lnSpcReduction="10000"/>
          </a:bodyPr>
          <a:p>
            <a:pPr algn="just"/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A computer can reason about statements in these</a:t>
            </a:r>
            <a:r>
              <a:rPr lang="en-IN" alt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formal languages automatically using logical inference rules. This is known as the</a:t>
            </a:r>
            <a:r>
              <a:rPr lang="en-IN" alt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2400" b="1" dirty="0">
                <a:solidFill>
                  <a:srgbClr val="002060"/>
                </a:solidFill>
                <a:latin typeface="Cambria" panose="02040503050406030204" pitchFamily="18" charset="0"/>
              </a:rPr>
              <a:t>knowledge base </a:t>
            </a: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approach to artificial intelligenc</a:t>
            </a:r>
            <a:endParaRPr lang="en-US" sz="2400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algn="just"/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 A simple</a:t>
            </a:r>
            <a:r>
              <a:rPr lang="en-IN" alt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machine learning algorithm called </a:t>
            </a:r>
            <a:r>
              <a:rPr lang="en-US" sz="2400" b="1" dirty="0">
                <a:solidFill>
                  <a:srgbClr val="002060"/>
                </a:solidFill>
                <a:latin typeface="Cambria" panose="02040503050406030204" pitchFamily="18" charset="0"/>
              </a:rPr>
              <a:t>logistic regression</a:t>
            </a: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 can determine whether to</a:t>
            </a:r>
            <a:r>
              <a:rPr lang="en-IN" alt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recommend cesarean delivery</a:t>
            </a:r>
            <a:endParaRPr lang="en-US" sz="2400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algn="just"/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The performance of these simple </a:t>
            </a:r>
            <a:r>
              <a:rPr lang="en-US" sz="2400" b="1" dirty="0">
                <a:solidFill>
                  <a:srgbClr val="002060"/>
                </a:solidFill>
                <a:latin typeface="Cambria" panose="02040503050406030204" pitchFamily="18" charset="0"/>
              </a:rPr>
              <a:t>machine learning algorithms </a:t>
            </a: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depends heavily</a:t>
            </a:r>
            <a:r>
              <a:rPr lang="en-IN" alt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on the representation of the data they are given</a:t>
            </a:r>
            <a:endParaRPr lang="en-US" sz="2400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algn="just"/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The quintessential example of a representation learning algorithm is the </a:t>
            </a:r>
            <a:r>
              <a:rPr lang="en-US" sz="2400" b="1" dirty="0">
                <a:solidFill>
                  <a:srgbClr val="002060"/>
                </a:solidFill>
                <a:latin typeface="Cambria" panose="02040503050406030204" pitchFamily="18" charset="0"/>
              </a:rPr>
              <a:t>auto</a:t>
            </a:r>
            <a:r>
              <a:rPr lang="en-IN" altLang="en-US" sz="2400" b="1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2400" b="1" dirty="0">
                <a:solidFill>
                  <a:srgbClr val="002060"/>
                </a:solidFill>
                <a:latin typeface="Cambria" panose="02040503050406030204" pitchFamily="18" charset="0"/>
              </a:rPr>
              <a:t>encoder.</a:t>
            </a:r>
            <a:endParaRPr lang="en-US" sz="2400" b="1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algn="just"/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An autoencoder is the combination of an </a:t>
            </a:r>
            <a:r>
              <a:rPr lang="en-US" sz="2400" b="1" dirty="0">
                <a:solidFill>
                  <a:srgbClr val="002060"/>
                </a:solidFill>
                <a:latin typeface="Cambria" panose="02040503050406030204" pitchFamily="18" charset="0"/>
              </a:rPr>
              <a:t>encoder</a:t>
            </a: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 function that</a:t>
            </a:r>
            <a:r>
              <a:rPr lang="en-IN" alt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converts the input data into a different representation, and a </a:t>
            </a:r>
            <a:r>
              <a:rPr lang="en-US" sz="2400" b="1" dirty="0">
                <a:solidFill>
                  <a:srgbClr val="002060"/>
                </a:solidFill>
                <a:latin typeface="Cambria" panose="02040503050406030204" pitchFamily="18" charset="0"/>
              </a:rPr>
              <a:t>decoder</a:t>
            </a: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 function</a:t>
            </a:r>
            <a:r>
              <a:rPr lang="en-IN" alt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that converts the new representation back into the original format.</a:t>
            </a:r>
            <a:endParaRPr lang="en-US" sz="24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pic>
        <p:nvPicPr>
          <p:cNvPr id="4" name="Content Placeholder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0165"/>
            <a:ext cx="12344400" cy="10737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52EB8-249B-4CFB-9F48-92F3E85E3706}" type="slidenum">
              <a:rPr lang="en-US" smtClean="0"/>
            </a:fld>
            <a:endParaRPr lang="en-US" dirty="0"/>
          </a:p>
        </p:txBody>
      </p:sp>
      <p:pic>
        <p:nvPicPr>
          <p:cNvPr id="1026" name="Picture 2" descr="C:\Users\Admin\Desktop\NAACAlogo-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705" y="1"/>
            <a:ext cx="1238727" cy="91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6553200"/>
            <a:ext cx="12344400" cy="3048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5" tIns="54858" rIns="109715" bIns="54858" spcCol="0" rtlCol="0" anchor="ctr"/>
          <a:lstStyle/>
          <a:p>
            <a:pPr algn="ctr"/>
            <a:r>
              <a:rPr lang="en-US" dirty="0" smtClean="0">
                <a:latin typeface="Cambria" panose="02040503050406030204" pitchFamily="18" charset="0"/>
                <a:sym typeface="+mn-ea"/>
              </a:rPr>
              <a:t>Department of Computer Science and Engineering - </a:t>
            </a:r>
            <a:r>
              <a:rPr lang="en-IN" altLang="en-US" dirty="0" smtClean="0">
                <a:latin typeface="Cambria" panose="02040503050406030204" pitchFamily="18" charset="0"/>
                <a:sym typeface="+mn-ea"/>
              </a:rPr>
              <a:t>DS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5" name="Title 5"/>
          <p:cNvSpPr txBox="1"/>
          <p:nvPr/>
        </p:nvSpPr>
        <p:spPr>
          <a:xfrm>
            <a:off x="155575" y="990917"/>
            <a:ext cx="12344400" cy="623888"/>
          </a:xfrm>
          <a:prstGeom prst="rect">
            <a:avLst/>
          </a:prstGeom>
        </p:spPr>
        <p:txBody>
          <a:bodyPr vert="horz" lIns="109715" tIns="54858" rIns="109715" bIns="54858" rtlCol="0" anchor="ctr">
            <a:noAutofit/>
          </a:bodyPr>
          <a:lstStyle>
            <a:lvl1pPr algn="ctr" defTabSz="1201420" rtl="0" eaLnBrk="1" latinLnBrk="0" hangingPunct="1">
              <a:spcBef>
                <a:spcPct val="0"/>
              </a:spcBef>
              <a:buNone/>
              <a:defRPr sz="5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altLang="en-GB" sz="3200" b="1" dirty="0">
                <a:solidFill>
                  <a:srgbClr val="002060"/>
                </a:solidFill>
                <a:latin typeface="Cambria" panose="02040503050406030204" pitchFamily="18" charset="0"/>
                <a:sym typeface="+mn-ea"/>
              </a:rPr>
              <a:t>Introduction</a:t>
            </a:r>
            <a:endParaRPr lang="en-US" sz="3200" b="1" dirty="0">
              <a:solidFill>
                <a:schemeClr val="tx2"/>
              </a:solidFill>
              <a:latin typeface="Times-Bold"/>
              <a:sym typeface="+mn-ea"/>
            </a:endParaRPr>
          </a:p>
        </p:txBody>
      </p:sp>
      <p:sp>
        <p:nvSpPr>
          <p:cNvPr id="7" name="AutoShape 2" descr="System Programs and Calls | PadaKuu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pic>
        <p:nvPicPr>
          <p:cNvPr id="4" name="Content Placeholder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0165"/>
            <a:ext cx="12344400" cy="1155065"/>
          </a:xfrm>
          <a:prstGeom prst="rect">
            <a:avLst/>
          </a:prstGeom>
        </p:spPr>
      </p:pic>
      <p:pic>
        <p:nvPicPr>
          <p:cNvPr id="11" name="Content Placeholder 6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6200" y="-76200"/>
            <a:ext cx="12192000" cy="1137285"/>
          </a:xfrm>
          <a:prstGeom prst="rect">
            <a:avLst/>
          </a:prstGeom>
        </p:spPr>
      </p:pic>
      <p:sp>
        <p:nvSpPr>
          <p:cNvPr id="8" name="Content Placeholder 7"/>
          <p:cNvSpPr/>
          <p:nvPr>
            <p:ph sz="half" idx="1"/>
          </p:nvPr>
        </p:nvSpPr>
        <p:spPr>
          <a:xfrm>
            <a:off x="617220" y="1600200"/>
            <a:ext cx="4594225" cy="4526280"/>
          </a:xfrm>
        </p:spPr>
        <p:txBody>
          <a:bodyPr/>
          <a:p>
            <a:pPr algn="just">
              <a:buClrTx/>
              <a:buSzTx/>
            </a:pPr>
            <a:r>
              <a:rPr lang="en-US" sz="2400" b="1" dirty="0">
                <a:solidFill>
                  <a:srgbClr val="002060"/>
                </a:solidFill>
                <a:latin typeface="Cambria" panose="02040503050406030204" pitchFamily="18" charset="0"/>
              </a:rPr>
              <a:t>Deep learning</a:t>
            </a: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 solves this central problem in representation learning by introducing representations that are expressed in terms of other, simpler representations.</a:t>
            </a:r>
            <a:endParaRPr lang="en-US" sz="2400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algn="just">
              <a:buClrTx/>
              <a:buSzTx/>
            </a:pP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The quintessential example of a deep learning model is the feedforward deep</a:t>
            </a:r>
            <a:r>
              <a:rPr lang="en-IN" alt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network or </a:t>
            </a:r>
            <a:r>
              <a:rPr lang="en-US" sz="2400" b="1" dirty="0">
                <a:solidFill>
                  <a:srgbClr val="002060"/>
                </a:solidFill>
                <a:latin typeface="Cambria" panose="02040503050406030204" pitchFamily="18" charset="0"/>
              </a:rPr>
              <a:t>multilayer perceptron (MLP)</a:t>
            </a: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.</a:t>
            </a:r>
            <a:endParaRPr lang="en-US" sz="24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1828800"/>
            <a:ext cx="6306185" cy="43046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52EB8-249B-4CFB-9F48-92F3E85E3706}" type="slidenum">
              <a:rPr lang="en-US" smtClean="0"/>
            </a:fld>
            <a:endParaRPr lang="en-US" dirty="0"/>
          </a:p>
        </p:txBody>
      </p:sp>
      <p:pic>
        <p:nvPicPr>
          <p:cNvPr id="1026" name="Picture 2" descr="C:\Users\Admin\Desktop\NAACAlogo-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705" y="1"/>
            <a:ext cx="1238727" cy="91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6553200"/>
            <a:ext cx="12344400" cy="3048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5" tIns="54858" rIns="109715" bIns="54858" spcCol="0" rtlCol="0" anchor="ctr"/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Department of Computer Science and Engineering - AIML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5" name="Title 5"/>
          <p:cNvSpPr txBox="1"/>
          <p:nvPr/>
        </p:nvSpPr>
        <p:spPr>
          <a:xfrm>
            <a:off x="76200" y="1259522"/>
            <a:ext cx="12344400" cy="623888"/>
          </a:xfrm>
          <a:prstGeom prst="rect">
            <a:avLst/>
          </a:prstGeom>
        </p:spPr>
        <p:txBody>
          <a:bodyPr vert="horz" lIns="109715" tIns="54858" rIns="109715" bIns="54858" rtlCol="0" anchor="ctr">
            <a:noAutofit/>
          </a:bodyPr>
          <a:lstStyle>
            <a:lvl1pPr algn="ctr" defTabSz="1201420" rtl="0" eaLnBrk="1" latinLnBrk="0" hangingPunct="1">
              <a:spcBef>
                <a:spcPct val="0"/>
              </a:spcBef>
              <a:buNone/>
              <a:defRPr sz="5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altLang="en-GB" sz="3200" b="1" dirty="0">
                <a:solidFill>
                  <a:srgbClr val="002060"/>
                </a:solidFill>
                <a:latin typeface="Cambria" panose="02040503050406030204" pitchFamily="18" charset="0"/>
                <a:sym typeface="+mn-ea"/>
              </a:rPr>
              <a:t>Introduction</a:t>
            </a:r>
            <a:endParaRPr lang="en-GB" sz="3200" b="1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304800" y="1981200"/>
            <a:ext cx="5957570" cy="42875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457200" indent="-457200" algn="just">
              <a:buClrTx/>
              <a:buSzTx/>
              <a:buFont typeface="Arial" panose="020B0604020202020204" pitchFamily="34" charset="0"/>
              <a:buChar char="•"/>
            </a:pPr>
            <a:r>
              <a:rPr sz="2000" dirty="0">
                <a:solidFill>
                  <a:srgbClr val="002060"/>
                </a:solidFill>
                <a:latin typeface="Cambria" panose="02040503050406030204" pitchFamily="18" charset="0"/>
              </a:rPr>
              <a:t>The</a:t>
            </a:r>
            <a:r>
              <a:rPr lang="en-IN" sz="20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sz="2000" dirty="0">
                <a:solidFill>
                  <a:srgbClr val="002060"/>
                </a:solidFill>
                <a:latin typeface="Cambria" panose="02040503050406030204" pitchFamily="18" charset="0"/>
              </a:rPr>
              <a:t>input is presented at the </a:t>
            </a:r>
            <a:r>
              <a:rPr sz="2000" b="1" dirty="0">
                <a:solidFill>
                  <a:srgbClr val="002060"/>
                </a:solidFill>
                <a:latin typeface="Cambria" panose="02040503050406030204" pitchFamily="18" charset="0"/>
              </a:rPr>
              <a:t>visible layer</a:t>
            </a:r>
            <a:r>
              <a:rPr sz="2000" dirty="0">
                <a:solidFill>
                  <a:srgbClr val="002060"/>
                </a:solidFill>
                <a:latin typeface="Cambria" panose="02040503050406030204" pitchFamily="18" charset="0"/>
              </a:rPr>
              <a:t>, so named because it contains the variables that</a:t>
            </a:r>
            <a:r>
              <a:rPr lang="en-IN" sz="20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sz="2000" dirty="0">
                <a:solidFill>
                  <a:srgbClr val="002060"/>
                </a:solidFill>
                <a:latin typeface="Cambria" panose="02040503050406030204" pitchFamily="18" charset="0"/>
              </a:rPr>
              <a:t>we are able to observe.</a:t>
            </a:r>
            <a:r>
              <a:rPr lang="en-US" sz="2000" dirty="0">
                <a:solidFill>
                  <a:srgbClr val="002060"/>
                </a:solidFill>
                <a:latin typeface="Cambria" panose="02040503050406030204" pitchFamily="18" charset="0"/>
              </a:rPr>
              <a:t>. </a:t>
            </a:r>
            <a:endParaRPr lang="en-US" sz="2000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marL="457200" indent="-457200" algn="just">
              <a:buClrTx/>
              <a:buSzTx/>
              <a:buFont typeface="Arial" panose="020B0604020202020204" pitchFamily="34" charset="0"/>
              <a:buChar char="•"/>
            </a:pPr>
            <a:r>
              <a:rPr sz="2000" dirty="0">
                <a:solidFill>
                  <a:srgbClr val="002060"/>
                </a:solidFill>
                <a:latin typeface="Cambria" panose="02040503050406030204" pitchFamily="18" charset="0"/>
              </a:rPr>
              <a:t>Then a series of </a:t>
            </a:r>
            <a:r>
              <a:rPr sz="2000" b="1" dirty="0">
                <a:solidFill>
                  <a:srgbClr val="002060"/>
                </a:solidFill>
                <a:latin typeface="Cambria" panose="02040503050406030204" pitchFamily="18" charset="0"/>
              </a:rPr>
              <a:t>hidden layers</a:t>
            </a:r>
            <a:r>
              <a:rPr sz="2000" dirty="0">
                <a:solidFill>
                  <a:srgbClr val="002060"/>
                </a:solidFill>
                <a:latin typeface="Cambria" panose="02040503050406030204" pitchFamily="18" charset="0"/>
              </a:rPr>
              <a:t> extracts increasingly abstract</a:t>
            </a:r>
            <a:r>
              <a:rPr lang="en-IN" sz="20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sz="2000" dirty="0">
                <a:solidFill>
                  <a:srgbClr val="002060"/>
                </a:solidFill>
                <a:latin typeface="Cambria" panose="02040503050406030204" pitchFamily="18" charset="0"/>
              </a:rPr>
              <a:t>features from the image.</a:t>
            </a:r>
            <a:endParaRPr sz="20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10" name="Text Box 9"/>
          <p:cNvSpPr txBox="1"/>
          <p:nvPr/>
        </p:nvSpPr>
        <p:spPr>
          <a:xfrm>
            <a:off x="6172200" y="5562600"/>
            <a:ext cx="617220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algn="ctr">
              <a:buClrTx/>
              <a:buSzTx/>
              <a:buNone/>
            </a:pPr>
            <a:r>
              <a:rPr lang="en-US" sz="2000" dirty="0">
                <a:solidFill>
                  <a:srgbClr val="002060"/>
                </a:solidFill>
                <a:latin typeface="Cambria" panose="02040503050406030204" pitchFamily="18" charset="0"/>
              </a:rPr>
              <a:t>Figure 1.3: Illustration of computational graphs mapping an input to an output where</a:t>
            </a:r>
            <a:endParaRPr lang="en-US" sz="2000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marL="0" indent="0" algn="ctr">
              <a:buClrTx/>
              <a:buSzTx/>
              <a:buNone/>
            </a:pPr>
            <a:r>
              <a:rPr lang="en-US" sz="2000" dirty="0">
                <a:solidFill>
                  <a:srgbClr val="002060"/>
                </a:solidFill>
                <a:latin typeface="Cambria" panose="02040503050406030204" pitchFamily="18" charset="0"/>
              </a:rPr>
              <a:t>each node performs an operation.</a:t>
            </a:r>
            <a:endParaRPr lang="en-US" sz="20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Content Placeholder 5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50165"/>
            <a:ext cx="12344400" cy="1383030"/>
          </a:xfrm>
          <a:prstGeom prst="rect">
            <a:avLst/>
          </a:prstGeom>
        </p:spPr>
      </p:pic>
      <p:pic>
        <p:nvPicPr>
          <p:cNvPr id="9" name="Content Placeholder 8"/>
          <p:cNvPicPr>
            <a:picLocks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55080" y="2132965"/>
            <a:ext cx="5372100" cy="3060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Content Placeholder 5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699770" y="831850"/>
            <a:ext cx="11266805" cy="5586095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FF3E03B9-EF25-46D7-A241-737F6F7A977B}" type="slidenum">
              <a:rPr lang="en-US" smtClean="0"/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52EB8-249B-4CFB-9F48-92F3E85E3706}" type="slidenum">
              <a:rPr lang="en-US" smtClean="0"/>
            </a:fld>
            <a:endParaRPr lang="en-US" dirty="0"/>
          </a:p>
        </p:txBody>
      </p:sp>
      <p:pic>
        <p:nvPicPr>
          <p:cNvPr id="1026" name="Picture 2" descr="C:\Users\Admin\Desktop\NAACAlogo-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705" y="1"/>
            <a:ext cx="1238727" cy="91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6553200"/>
            <a:ext cx="12344400" cy="3048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5" tIns="54858" rIns="109715" bIns="54858" spcCol="0" rtlCol="0" anchor="ctr"/>
          <a:lstStyle/>
          <a:p>
            <a:pPr algn="ctr"/>
            <a:r>
              <a:rPr lang="en-US" dirty="0" smtClean="0">
                <a:latin typeface="Cambria" panose="02040503050406030204" pitchFamily="18" charset="0"/>
                <a:sym typeface="+mn-ea"/>
              </a:rPr>
              <a:t>Department of Computer Science and Engineering - </a:t>
            </a:r>
            <a:r>
              <a:rPr lang="en-IN" altLang="en-US" dirty="0" smtClean="0">
                <a:latin typeface="Cambria" panose="02040503050406030204" pitchFamily="18" charset="0"/>
                <a:sym typeface="+mn-ea"/>
              </a:rPr>
              <a:t>DS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5" name="Title 5"/>
          <p:cNvSpPr txBox="1"/>
          <p:nvPr/>
        </p:nvSpPr>
        <p:spPr>
          <a:xfrm>
            <a:off x="457200" y="762317"/>
            <a:ext cx="12344400" cy="623888"/>
          </a:xfrm>
          <a:prstGeom prst="rect">
            <a:avLst/>
          </a:prstGeom>
        </p:spPr>
        <p:txBody>
          <a:bodyPr vert="horz" lIns="109715" tIns="54858" rIns="109715" bIns="54858" rtlCol="0" anchor="ctr">
            <a:noAutofit/>
          </a:bodyPr>
          <a:lstStyle>
            <a:lvl1pPr algn="ctr" defTabSz="1201420" rtl="0" eaLnBrk="1" latinLnBrk="0" hangingPunct="1">
              <a:spcBef>
                <a:spcPct val="0"/>
              </a:spcBef>
              <a:buNone/>
              <a:defRPr sz="5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dirty="0">
                <a:solidFill>
                  <a:srgbClr val="002060"/>
                </a:solidFill>
                <a:latin typeface="Cambria" panose="02040503050406030204" pitchFamily="18" charset="0"/>
                <a:sym typeface="+mn-ea"/>
              </a:rPr>
              <a:t>Historical Trends in Deep Learning</a:t>
            </a:r>
            <a:endParaRPr lang="en-GB" sz="3200" b="1" dirty="0">
              <a:solidFill>
                <a:srgbClr val="002060"/>
              </a:solidFill>
              <a:latin typeface="Cambria" panose="02040503050406030204" pitchFamily="18" charset="0"/>
              <a:sym typeface="+mn-e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1524000"/>
            <a:ext cx="11793855" cy="462915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sz="2400" dirty="0">
                <a:solidFill>
                  <a:srgbClr val="002060"/>
                </a:solidFill>
                <a:latin typeface="Cambria" panose="02040503050406030204" pitchFamily="18" charset="0"/>
              </a:rPr>
              <a:t>It is easiest to understand deep learning with some historical context. Rather than</a:t>
            </a:r>
            <a:r>
              <a:rPr lang="en-IN" sz="24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sz="2400" dirty="0">
                <a:solidFill>
                  <a:srgbClr val="002060"/>
                </a:solidFill>
                <a:latin typeface="Cambria" panose="02040503050406030204" pitchFamily="18" charset="0"/>
              </a:rPr>
              <a:t>providing a detailed history of deep learning, we identify a few key trends:</a:t>
            </a:r>
            <a:endParaRPr sz="2400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marL="312420" indent="27305" algn="just">
              <a:buNone/>
            </a:pPr>
            <a:endParaRPr sz="2400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marL="655320" indent="-342900" algn="just">
              <a:buFont typeface="Arial" panose="020B0604020202020204" pitchFamily="34" charset="0"/>
              <a:buChar char="•"/>
            </a:pPr>
            <a:r>
              <a:rPr sz="2400" dirty="0">
                <a:solidFill>
                  <a:srgbClr val="002060"/>
                </a:solidFill>
                <a:latin typeface="Cambria" panose="02040503050406030204" pitchFamily="18" charset="0"/>
              </a:rPr>
              <a:t>Deep learning has had a long and rich history, but has gone</a:t>
            </a:r>
            <a:r>
              <a:rPr lang="en-IN" sz="24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sz="2400" dirty="0">
                <a:solidFill>
                  <a:srgbClr val="002060"/>
                </a:solidFill>
                <a:latin typeface="Cambria" panose="02040503050406030204" pitchFamily="18" charset="0"/>
              </a:rPr>
              <a:t>reflecting different philosophical view</a:t>
            </a:r>
            <a:r>
              <a:rPr lang="en-IN" sz="24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sz="2400" dirty="0">
                <a:solidFill>
                  <a:srgbClr val="002060"/>
                </a:solidFill>
                <a:latin typeface="Cambria" panose="02040503050406030204" pitchFamily="18" charset="0"/>
              </a:rPr>
              <a:t>p</a:t>
            </a:r>
            <a:r>
              <a:rPr sz="2400" dirty="0">
                <a:solidFill>
                  <a:srgbClr val="002060"/>
                </a:solidFill>
                <a:latin typeface="Cambria" panose="02040503050406030204" pitchFamily="18" charset="0"/>
                <a:sym typeface="+mn-ea"/>
              </a:rPr>
              <a:t>oints, and has waxed and waned in</a:t>
            </a:r>
            <a:r>
              <a:rPr lang="en-IN" sz="2400" dirty="0">
                <a:solidFill>
                  <a:srgbClr val="002060"/>
                </a:solidFill>
                <a:latin typeface="Cambria" panose="02040503050406030204" pitchFamily="18" charset="0"/>
                <a:sym typeface="+mn-ea"/>
              </a:rPr>
              <a:t> </a:t>
            </a:r>
            <a:r>
              <a:rPr sz="2400" dirty="0">
                <a:solidFill>
                  <a:srgbClr val="002060"/>
                </a:solidFill>
                <a:latin typeface="Cambria" panose="02040503050406030204" pitchFamily="18" charset="0"/>
                <a:sym typeface="+mn-ea"/>
              </a:rPr>
              <a:t>popularity.</a:t>
            </a:r>
            <a:endParaRPr sz="2400" dirty="0">
              <a:solidFill>
                <a:srgbClr val="002060"/>
              </a:solidFill>
              <a:latin typeface="Cambria" panose="02040503050406030204" pitchFamily="18" charset="0"/>
              <a:sym typeface="+mn-ea"/>
            </a:endParaRPr>
          </a:p>
          <a:p>
            <a:pPr marL="655320" indent="-342900" algn="just">
              <a:buFont typeface="Arial" panose="020B0604020202020204" pitchFamily="34" charset="0"/>
              <a:buChar char="•"/>
            </a:pPr>
            <a:r>
              <a:rPr sz="2400" dirty="0">
                <a:solidFill>
                  <a:srgbClr val="002060"/>
                </a:solidFill>
                <a:latin typeface="Cambria" panose="02040503050406030204" pitchFamily="18" charset="0"/>
              </a:rPr>
              <a:t>Deep learning has</a:t>
            </a:r>
            <a:r>
              <a:rPr lang="en-IN" sz="2400" dirty="0">
                <a:solidFill>
                  <a:srgbClr val="002060"/>
                </a:solidFill>
                <a:latin typeface="Cambria" panose="02040503050406030204" pitchFamily="18" charset="0"/>
              </a:rPr>
              <a:t>  </a:t>
            </a:r>
            <a:r>
              <a:rPr sz="2400" dirty="0">
                <a:solidFill>
                  <a:srgbClr val="002060"/>
                </a:solidFill>
                <a:latin typeface="Cambria" panose="02040503050406030204" pitchFamily="18" charset="0"/>
              </a:rPr>
              <a:t>become more useful as the amount of available training</a:t>
            </a:r>
            <a:r>
              <a:rPr lang="en-IN" sz="2400" dirty="0">
                <a:solidFill>
                  <a:srgbClr val="002060"/>
                </a:solidFill>
                <a:latin typeface="Cambria" panose="02040503050406030204" pitchFamily="18" charset="0"/>
              </a:rPr>
              <a:t> data has incresed </a:t>
            </a:r>
            <a:endParaRPr lang="en-IN" sz="2400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marL="655320" indent="-342900" algn="just">
              <a:buFont typeface="Arial" panose="020B0604020202020204" pitchFamily="34" charset="0"/>
              <a:buChar char="•"/>
            </a:pPr>
            <a:r>
              <a:rPr sz="2400" dirty="0">
                <a:solidFill>
                  <a:srgbClr val="002060"/>
                </a:solidFill>
                <a:latin typeface="Cambria" panose="02040503050406030204" pitchFamily="18" charset="0"/>
              </a:rPr>
              <a:t>Deep learning models have grown in size over</a:t>
            </a:r>
            <a:r>
              <a:rPr lang="en-IN" sz="24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sz="2400" dirty="0">
                <a:solidFill>
                  <a:srgbClr val="002060"/>
                </a:solidFill>
                <a:latin typeface="Cambria" panose="02040503050406030204" pitchFamily="18" charset="0"/>
              </a:rPr>
              <a:t>time as computer infrastructure for deep learning has improved.</a:t>
            </a:r>
            <a:endParaRPr sz="2400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marL="655320" indent="-342900" algn="just">
              <a:buFont typeface="Arial" panose="020B0604020202020204" pitchFamily="34" charset="0"/>
              <a:buChar char="•"/>
            </a:pPr>
            <a:r>
              <a:rPr sz="2400" dirty="0">
                <a:solidFill>
                  <a:srgbClr val="002060"/>
                </a:solidFill>
                <a:latin typeface="Cambria" panose="02040503050406030204" pitchFamily="18" charset="0"/>
              </a:rPr>
              <a:t>Deep</a:t>
            </a:r>
            <a:r>
              <a:rPr lang="en-IN" sz="24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sz="2400" dirty="0">
                <a:solidFill>
                  <a:srgbClr val="002060"/>
                </a:solidFill>
                <a:latin typeface="Cambria" panose="02040503050406030204" pitchFamily="18" charset="0"/>
              </a:rPr>
              <a:t>accuracy</a:t>
            </a:r>
            <a:r>
              <a:rPr lang="en-IN" sz="24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sz="2400" dirty="0">
                <a:solidFill>
                  <a:srgbClr val="002060"/>
                </a:solidFill>
                <a:latin typeface="Cambria" panose="02040503050406030204" pitchFamily="18" charset="0"/>
              </a:rPr>
              <a:t>learning has solved increasingly complicated applications with increasing</a:t>
            </a:r>
            <a:r>
              <a:rPr lang="en-IN" sz="24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sz="2400" dirty="0">
                <a:solidFill>
                  <a:srgbClr val="002060"/>
                </a:solidFill>
                <a:latin typeface="Cambria" panose="02040503050406030204" pitchFamily="18" charset="0"/>
              </a:rPr>
              <a:t>over time.</a:t>
            </a:r>
            <a:endParaRPr sz="24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52EB8-249B-4CFB-9F48-92F3E85E3706}" type="slidenum">
              <a:rPr lang="en-US" smtClean="0"/>
            </a:fld>
            <a:endParaRPr lang="en-US" dirty="0"/>
          </a:p>
        </p:txBody>
      </p:sp>
      <p:pic>
        <p:nvPicPr>
          <p:cNvPr id="1026" name="Picture 2" descr="C:\Users\Admin\Desktop\NAACAlogo-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705" y="1"/>
            <a:ext cx="1238727" cy="91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6553200"/>
            <a:ext cx="12344400" cy="3048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5" tIns="54858" rIns="109715" bIns="54858" spcCol="0" rtlCol="0" anchor="ctr"/>
          <a:lstStyle/>
          <a:p>
            <a:pPr algn="ctr"/>
            <a:r>
              <a:rPr lang="en-US" dirty="0" smtClean="0">
                <a:latin typeface="Cambria" panose="02040503050406030204" pitchFamily="18" charset="0"/>
                <a:sym typeface="+mn-ea"/>
              </a:rPr>
              <a:t>Department of Computer Science and Engineering - </a:t>
            </a:r>
            <a:r>
              <a:rPr lang="en-IN" altLang="en-US" dirty="0" smtClean="0">
                <a:latin typeface="Cambria" panose="02040503050406030204" pitchFamily="18" charset="0"/>
                <a:sym typeface="+mn-ea"/>
              </a:rPr>
              <a:t>DS</a:t>
            </a:r>
            <a:endParaRPr lang="en-IN" altLang="en-US" dirty="0" smtClean="0">
              <a:latin typeface="Cambria" panose="02040503050406030204" pitchFamily="18" charset="0"/>
            </a:endParaRPr>
          </a:p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5" name="Title 5"/>
          <p:cNvSpPr txBox="1"/>
          <p:nvPr/>
        </p:nvSpPr>
        <p:spPr>
          <a:xfrm>
            <a:off x="152400" y="922972"/>
            <a:ext cx="12344400" cy="623888"/>
          </a:xfrm>
          <a:prstGeom prst="rect">
            <a:avLst/>
          </a:prstGeom>
        </p:spPr>
        <p:txBody>
          <a:bodyPr vert="horz" lIns="109715" tIns="54858" rIns="109715" bIns="54858" rtlCol="0" anchor="ctr">
            <a:noAutofit/>
          </a:bodyPr>
          <a:lstStyle>
            <a:lvl1pPr algn="ctr" defTabSz="1201420" rtl="0" eaLnBrk="1" latinLnBrk="0" hangingPunct="1">
              <a:spcBef>
                <a:spcPct val="0"/>
              </a:spcBef>
              <a:buNone/>
              <a:defRPr sz="5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dirty="0">
                <a:solidFill>
                  <a:srgbClr val="002060"/>
                </a:solidFill>
                <a:latin typeface="Cambria" panose="02040503050406030204" pitchFamily="18" charset="0"/>
                <a:sym typeface="+mn-ea"/>
              </a:rPr>
              <a:t>The Many Names and Changing Fortunes of Neural Networks</a:t>
            </a:r>
            <a:endParaRPr lang="en-GB" sz="3200" b="1" dirty="0">
              <a:solidFill>
                <a:srgbClr val="002060"/>
              </a:solidFill>
              <a:latin typeface="Cambria" panose="02040503050406030204" pitchFamily="18" charset="0"/>
              <a:sym typeface="+mn-e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" y="1676400"/>
            <a:ext cx="6708775" cy="298831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Broadly</a:t>
            </a:r>
            <a:r>
              <a:rPr lang="en-IN" alt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speaking, there have been three waves of development of deep learning:</a:t>
            </a:r>
            <a:endParaRPr lang="en-US" sz="2400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alt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D</a:t>
            </a: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eep</a:t>
            </a:r>
            <a:r>
              <a:rPr lang="en-IN" alt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learning known as </a:t>
            </a:r>
            <a:r>
              <a:rPr lang="en-US" sz="2400" b="1" dirty="0">
                <a:solidFill>
                  <a:srgbClr val="002060"/>
                </a:solidFill>
                <a:latin typeface="Cambria" panose="02040503050406030204" pitchFamily="18" charset="0"/>
              </a:rPr>
              <a:t>cybernetics</a:t>
            </a: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 in the 1940s–1960s, </a:t>
            </a:r>
            <a:endParaRPr lang="en-US" sz="2400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alt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D</a:t>
            </a: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eep learning known as</a:t>
            </a:r>
            <a:r>
              <a:rPr lang="en-IN" alt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2400" b="1" dirty="0">
                <a:solidFill>
                  <a:srgbClr val="002060"/>
                </a:solidFill>
                <a:latin typeface="Cambria" panose="02040503050406030204" pitchFamily="18" charset="0"/>
              </a:rPr>
              <a:t>connectionism</a:t>
            </a: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 in the 1980s–1990s, and the current resurgence under the name</a:t>
            </a:r>
            <a:endParaRPr lang="en-US" sz="2400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altLang="en-US" sz="2400" b="1" dirty="0">
                <a:solidFill>
                  <a:srgbClr val="002060"/>
                </a:solidFill>
                <a:latin typeface="Cambria" panose="02040503050406030204" pitchFamily="18" charset="0"/>
              </a:rPr>
              <a:t>D</a:t>
            </a:r>
            <a:r>
              <a:rPr lang="en-US" sz="2400" b="1" dirty="0">
                <a:solidFill>
                  <a:srgbClr val="002060"/>
                </a:solidFill>
                <a:latin typeface="Cambria" panose="02040503050406030204" pitchFamily="18" charset="0"/>
              </a:rPr>
              <a:t>eep learning</a:t>
            </a: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 beginning in 2006.</a:t>
            </a:r>
            <a:endParaRPr lang="en-US" sz="2400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As a result, one of the names that deep</a:t>
            </a:r>
            <a:r>
              <a:rPr lang="en-IN" alt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learning has gone by is a</a:t>
            </a:r>
            <a:r>
              <a:rPr lang="en-US" sz="2400" b="1" dirty="0">
                <a:solidFill>
                  <a:srgbClr val="002060"/>
                </a:solidFill>
                <a:latin typeface="Cambria" panose="02040503050406030204" pitchFamily="18" charset="0"/>
              </a:rPr>
              <a:t>rtificial neural networks (ANNs)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</a:rPr>
              <a:t>.</a:t>
            </a:r>
            <a:endParaRPr lang="en-US" sz="2800" b="1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pic>
        <p:nvPicPr>
          <p:cNvPr id="7" name="Content Placeholder 6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50165"/>
            <a:ext cx="12344400" cy="10147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800" y="1981200"/>
            <a:ext cx="4959350" cy="41471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52EB8-249B-4CFB-9F48-92F3E85E3706}" type="slidenum">
              <a:rPr lang="en-US" smtClean="0"/>
            </a:fld>
            <a:endParaRPr lang="en-US" dirty="0"/>
          </a:p>
        </p:txBody>
      </p:sp>
      <p:pic>
        <p:nvPicPr>
          <p:cNvPr id="1026" name="Picture 2" descr="C:\Users\Admin\Desktop\NAACAlogo-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705" y="1"/>
            <a:ext cx="1238727" cy="91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6553200"/>
            <a:ext cx="12344400" cy="3048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5" tIns="54858" rIns="109715" bIns="54858" spcCol="0" rtlCol="0" anchor="ctr"/>
          <a:lstStyle/>
          <a:p>
            <a:pPr algn="ctr"/>
            <a:r>
              <a:rPr lang="en-US" dirty="0" smtClean="0">
                <a:latin typeface="Cambria" panose="02040503050406030204" pitchFamily="18" charset="0"/>
                <a:sym typeface="+mn-ea"/>
              </a:rPr>
              <a:t>Department of Computer Science and Engineering - </a:t>
            </a:r>
            <a:r>
              <a:rPr lang="en-IN" altLang="en-US" dirty="0" smtClean="0">
                <a:latin typeface="Cambria" panose="02040503050406030204" pitchFamily="18" charset="0"/>
                <a:sym typeface="+mn-ea"/>
              </a:rPr>
              <a:t>DS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5" name="Title 5"/>
          <p:cNvSpPr txBox="1"/>
          <p:nvPr/>
        </p:nvSpPr>
        <p:spPr>
          <a:xfrm>
            <a:off x="76200" y="990917"/>
            <a:ext cx="12344400" cy="623888"/>
          </a:xfrm>
          <a:prstGeom prst="rect">
            <a:avLst/>
          </a:prstGeom>
        </p:spPr>
        <p:txBody>
          <a:bodyPr vert="horz" lIns="109715" tIns="54858" rIns="109715" bIns="54858" rtlCol="0" anchor="ctr">
            <a:noAutofit/>
          </a:bodyPr>
          <a:lstStyle>
            <a:lvl1pPr algn="ctr" defTabSz="1201420" rtl="0" eaLnBrk="1" latinLnBrk="0" hangingPunct="1">
              <a:spcBef>
                <a:spcPct val="0"/>
              </a:spcBef>
              <a:buNone/>
              <a:defRPr sz="5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ClrTx/>
              <a:buSzTx/>
              <a:buFontTx/>
            </a:pPr>
            <a:r>
              <a:rPr lang="en-GB" sz="3200" b="1" dirty="0">
                <a:solidFill>
                  <a:srgbClr val="002060"/>
                </a:solidFill>
                <a:latin typeface="Cambria" panose="02040503050406030204" pitchFamily="18" charset="0"/>
              </a:rPr>
              <a:t>Increasing Dataset Sizes</a:t>
            </a:r>
            <a:endParaRPr lang="en-GB" sz="3200" b="1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400" y="1600200"/>
            <a:ext cx="6332220" cy="482409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sz="2400" dirty="0">
                <a:solidFill>
                  <a:srgbClr val="002060"/>
                </a:solidFill>
                <a:latin typeface="Cambria" panose="02040503050406030204" pitchFamily="18" charset="0"/>
              </a:rPr>
              <a:t>Deep learning has been successfully used in commercial</a:t>
            </a:r>
            <a:r>
              <a:rPr lang="en-IN" sz="24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sz="2400" dirty="0">
                <a:solidFill>
                  <a:srgbClr val="002060"/>
                </a:solidFill>
                <a:latin typeface="Cambria" panose="02040503050406030204" pitchFamily="18" charset="0"/>
              </a:rPr>
              <a:t>applications since the 1990s</a:t>
            </a:r>
            <a:endParaRPr sz="2400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This trend is driven by the increasing</a:t>
            </a:r>
            <a:r>
              <a:rPr lang="en-IN" alt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digitization of society. </a:t>
            </a:r>
            <a:endParaRPr lang="en-US" sz="2400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As more and more of our activities take place on computers,more and more of what we do is recorded</a:t>
            </a:r>
            <a:endParaRPr lang="en-US" sz="2400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The age of “Big</a:t>
            </a:r>
            <a:r>
              <a:rPr lang="en-IN" alt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Data” has made machine learning much easier because the key burden of statistical</a:t>
            </a:r>
            <a:endParaRPr lang="en-US" sz="2400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estimation—generalizing well to new data after observing only a small amount</a:t>
            </a:r>
            <a:r>
              <a:rPr lang="en-IN" alt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of data—has been considerably lightened</a:t>
            </a:r>
            <a:endParaRPr lang="en-US" sz="24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pic>
        <p:nvPicPr>
          <p:cNvPr id="7" name="Content Placeholder 6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50165"/>
            <a:ext cx="12344400" cy="11722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6255" y="1524000"/>
            <a:ext cx="5392420" cy="48317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7A5B184B-8EF6-49D3-9BE1-3CDDFAD5E658}" type="slidenum">
              <a:rPr lang="en-US" smtClean="0"/>
            </a:fld>
            <a:endParaRPr lang="en-US"/>
          </a:p>
        </p:txBody>
      </p:sp>
      <p:pic>
        <p:nvPicPr>
          <p:cNvPr id="4" name="Content Placeholder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86765" y="1278255"/>
            <a:ext cx="11443335" cy="4445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52EB8-249B-4CFB-9F48-92F3E85E3706}" type="slidenum">
              <a:rPr lang="en-US" smtClean="0"/>
            </a:fld>
            <a:endParaRPr lang="en-US" dirty="0"/>
          </a:p>
        </p:txBody>
      </p:sp>
      <p:pic>
        <p:nvPicPr>
          <p:cNvPr id="1026" name="Picture 2" descr="C:\Users\Admin\Desktop\NAACAlogo-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705" y="1"/>
            <a:ext cx="1238727" cy="91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6553200"/>
            <a:ext cx="12344400" cy="3048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5" tIns="54858" rIns="109715" bIns="54858" spcCol="0" rtlCol="0" anchor="ctr"/>
          <a:lstStyle/>
          <a:p>
            <a:pPr algn="ctr"/>
            <a:r>
              <a:rPr lang="en-US" dirty="0" smtClean="0">
                <a:latin typeface="Cambria" panose="02040503050406030204" pitchFamily="18" charset="0"/>
                <a:sym typeface="+mn-ea"/>
              </a:rPr>
              <a:t>Department of Computer Science and Engineering - </a:t>
            </a:r>
            <a:r>
              <a:rPr lang="en-IN" altLang="en-US" dirty="0" smtClean="0">
                <a:latin typeface="Cambria" panose="02040503050406030204" pitchFamily="18" charset="0"/>
                <a:sym typeface="+mn-ea"/>
              </a:rPr>
              <a:t>DS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5" name="Title 5"/>
          <p:cNvSpPr txBox="1"/>
          <p:nvPr/>
        </p:nvSpPr>
        <p:spPr>
          <a:xfrm>
            <a:off x="0" y="1143317"/>
            <a:ext cx="12344400" cy="623888"/>
          </a:xfrm>
          <a:prstGeom prst="rect">
            <a:avLst/>
          </a:prstGeom>
        </p:spPr>
        <p:txBody>
          <a:bodyPr vert="horz" lIns="109715" tIns="54858" rIns="109715" bIns="54858" rtlCol="0" anchor="ctr">
            <a:noAutofit/>
          </a:bodyPr>
          <a:lstStyle>
            <a:lvl1pPr algn="ctr" defTabSz="1201420" rtl="0" eaLnBrk="1" latinLnBrk="0" hangingPunct="1">
              <a:spcBef>
                <a:spcPct val="0"/>
              </a:spcBef>
              <a:buNone/>
              <a:defRPr sz="5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dirty="0">
                <a:solidFill>
                  <a:srgbClr val="002060"/>
                </a:solidFill>
                <a:latin typeface="Cambria" panose="02040503050406030204" pitchFamily="18" charset="0"/>
              </a:rPr>
              <a:t></a:t>
            </a:r>
            <a:endParaRPr lang="en-GB" sz="3200" b="1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r>
              <a:rPr lang="en-GB" sz="3200" b="1" dirty="0">
                <a:solidFill>
                  <a:srgbClr val="002060"/>
                </a:solidFill>
                <a:latin typeface="Cambria" panose="02040503050406030204" pitchFamily="18" charset="0"/>
              </a:rPr>
              <a:t>Increasing Model Sizes</a:t>
            </a:r>
            <a:endParaRPr lang="en-GB" sz="3200" b="1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4" name="Content Placeholder 3"/>
          <p:cNvSpPr/>
          <p:nvPr>
            <p:ph sz="half" idx="1"/>
          </p:nvPr>
        </p:nvSpPr>
        <p:spPr>
          <a:xfrm>
            <a:off x="-76200" y="2053590"/>
            <a:ext cx="7694930" cy="4526280"/>
          </a:xfrm>
        </p:spPr>
        <p:txBody>
          <a:bodyPr>
            <a:normAutofit fontScale="60000"/>
          </a:bodyPr>
          <a:p>
            <a:pPr marL="457200" indent="-457200" algn="just" fontAlgn="base">
              <a:buClrTx/>
              <a:buSzTx/>
            </a:pPr>
            <a:r>
              <a:rPr lang="en-US" sz="3000" dirty="0">
                <a:solidFill>
                  <a:srgbClr val="002060"/>
                </a:solidFill>
                <a:latin typeface="Cambria" panose="02040503050406030204" pitchFamily="18" charset="0"/>
              </a:rPr>
              <a:t>One of the main insights of connection_x0002_ism is that animals become intelligent when many of their neurons work together.</a:t>
            </a:r>
            <a:endParaRPr lang="en-US" sz="3000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marL="457200" indent="-457200" algn="just" fontAlgn="base">
              <a:buClrTx/>
              <a:buSzTx/>
            </a:pPr>
            <a:r>
              <a:rPr lang="en-US" sz="3000" dirty="0">
                <a:solidFill>
                  <a:srgbClr val="002060"/>
                </a:solidFill>
                <a:latin typeface="Cambria" panose="02040503050406030204" pitchFamily="18" charset="0"/>
              </a:rPr>
              <a:t>Since the introduction of hidden</a:t>
            </a:r>
            <a:r>
              <a:rPr lang="en-IN" altLang="en-US" sz="30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3000" dirty="0">
                <a:solidFill>
                  <a:srgbClr val="002060"/>
                </a:solidFill>
                <a:latin typeface="Cambria" panose="02040503050406030204" pitchFamily="18" charset="0"/>
              </a:rPr>
              <a:t>units, artificial neural networks have doubled in size roughly every 2.4 years. </a:t>
            </a:r>
            <a:endParaRPr lang="en-US" sz="3000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marL="457200" indent="-457200" algn="just" fontAlgn="base">
              <a:buClrTx/>
              <a:buSzTx/>
            </a:pPr>
            <a:r>
              <a:rPr lang="en-US" sz="3000" dirty="0">
                <a:solidFill>
                  <a:srgbClr val="002060"/>
                </a:solidFill>
                <a:latin typeface="Cambria" panose="02040503050406030204" pitchFamily="18" charset="0"/>
              </a:rPr>
              <a:t>This</a:t>
            </a:r>
            <a:r>
              <a:rPr lang="en-IN" altLang="en-US" sz="30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3000" dirty="0">
                <a:solidFill>
                  <a:srgbClr val="002060"/>
                </a:solidFill>
                <a:latin typeface="Cambria" panose="02040503050406030204" pitchFamily="18" charset="0"/>
              </a:rPr>
              <a:t>growth is driven by faster computers with larger memory and by the availability</a:t>
            </a:r>
            <a:r>
              <a:rPr lang="en-IN" altLang="en-US" sz="30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3000" dirty="0">
                <a:solidFill>
                  <a:srgbClr val="002060"/>
                </a:solidFill>
                <a:latin typeface="Cambria" panose="02040503050406030204" pitchFamily="18" charset="0"/>
              </a:rPr>
              <a:t>of larger datasets</a:t>
            </a:r>
            <a:endParaRPr lang="en-US" sz="3000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marL="457200" indent="-457200" algn="just" fontAlgn="base">
              <a:buClrTx/>
              <a:buSzTx/>
            </a:pPr>
            <a:r>
              <a:rPr lang="en-US" sz="3000" dirty="0">
                <a:solidFill>
                  <a:srgbClr val="002060"/>
                </a:solidFill>
                <a:latin typeface="Cambria" panose="02040503050406030204" pitchFamily="18" charset="0"/>
              </a:rPr>
              <a:t>Even today’s networks, which we consider quite large from a computational</a:t>
            </a:r>
            <a:r>
              <a:rPr lang="en-IN" altLang="en-US" sz="30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3000" dirty="0">
                <a:solidFill>
                  <a:srgbClr val="002060"/>
                </a:solidFill>
                <a:latin typeface="Cambria" panose="02040503050406030204" pitchFamily="18" charset="0"/>
              </a:rPr>
              <a:t>systems point of view, are smaller than the nervous system of even relatively</a:t>
            </a:r>
            <a:r>
              <a:rPr lang="en-IN" altLang="en-US" sz="30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3000" dirty="0">
                <a:solidFill>
                  <a:srgbClr val="002060"/>
                </a:solidFill>
                <a:latin typeface="Cambria" panose="02040503050406030204" pitchFamily="18" charset="0"/>
              </a:rPr>
              <a:t>primitive vertebrate animals like frogs.</a:t>
            </a:r>
            <a:endParaRPr lang="en-US" sz="3000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marL="457200" indent="-457200" algn="just" fontAlgn="base">
              <a:buClrTx/>
              <a:buSzTx/>
            </a:pPr>
            <a:r>
              <a:rPr lang="en-US" sz="3000" dirty="0">
                <a:solidFill>
                  <a:srgbClr val="002060"/>
                </a:solidFill>
                <a:latin typeface="Cambria" panose="02040503050406030204" pitchFamily="18" charset="0"/>
              </a:rPr>
              <a:t>The increase in model size over time, due to the availability of faster CPUs,the advent of general purpose GPUs  faster network</a:t>
            </a:r>
            <a:r>
              <a:rPr lang="en-IN" altLang="en-US" sz="30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3000" dirty="0">
                <a:solidFill>
                  <a:srgbClr val="002060"/>
                </a:solidFill>
                <a:latin typeface="Cambria" panose="02040503050406030204" pitchFamily="18" charset="0"/>
              </a:rPr>
              <a:t>connectivity and better software infrastructure for distributed computing, is one of</a:t>
            </a:r>
            <a:r>
              <a:rPr lang="en-IN" altLang="en-US" sz="30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3000" dirty="0">
                <a:solidFill>
                  <a:srgbClr val="002060"/>
                </a:solidFill>
                <a:latin typeface="Cambria" panose="02040503050406030204" pitchFamily="18" charset="0"/>
              </a:rPr>
              <a:t>the most important trends in the history of deep learning</a:t>
            </a:r>
            <a:endParaRPr lang="en-US" sz="30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pic>
        <p:nvPicPr>
          <p:cNvPr id="7" name="Content Placeholder 6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0" y="-4445"/>
            <a:ext cx="12344400" cy="12941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1929765"/>
            <a:ext cx="5100320" cy="46520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452EB8-249B-4CFB-9F48-92F3E85E3706}" type="slidenum">
              <a:rPr lang="en-US" smtClean="0"/>
            </a:fld>
            <a:endParaRPr lang="en-US" dirty="0"/>
          </a:p>
        </p:txBody>
      </p:sp>
      <p:pic>
        <p:nvPicPr>
          <p:cNvPr id="1026" name="Picture 2" descr="C:\Users\Admin\Desktop\NAACAlogo-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705" y="1"/>
            <a:ext cx="1238727" cy="91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6553200"/>
            <a:ext cx="12344400" cy="3048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5" tIns="54858" rIns="109715" bIns="54858" spcCol="0" rtlCol="0" anchor="ctr"/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Department of Computer Science and Engineering - AIML</a:t>
            </a:r>
            <a:endParaRPr lang="en-US" dirty="0">
              <a:latin typeface="Cambria" panose="02040503050406030204" pitchFamily="18" charset="0"/>
            </a:endParaRPr>
          </a:p>
        </p:txBody>
      </p:sp>
      <p:pic>
        <p:nvPicPr>
          <p:cNvPr id="7" name="Picture 2" descr="Thank You Animated Gif 4 Excel Design Technologies Cute Thank You ...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1600200"/>
            <a:ext cx="7239000" cy="4114800"/>
          </a:xfrm>
          <a:prstGeom prst="rect">
            <a:avLst/>
          </a:prstGeom>
          <a:noFill/>
        </p:spPr>
      </p:pic>
      <p:pic>
        <p:nvPicPr>
          <p:cNvPr id="10" name="Content Placeholder 8"/>
          <p:cNvPicPr>
            <a:picLocks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-29845" y="6553200"/>
            <a:ext cx="12374245" cy="333375"/>
          </a:xfrm>
          <a:prstGeom prst="rect">
            <a:avLst/>
          </a:prstGeom>
        </p:spPr>
      </p:pic>
      <p:pic>
        <p:nvPicPr>
          <p:cNvPr id="8" name="Content Placeholder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6200"/>
            <a:ext cx="12397105" cy="13188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5283</Words>
  <Application>WPS Presentation</Application>
  <PresentationFormat>Custom</PresentationFormat>
  <Paragraphs>125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5" baseType="lpstr">
      <vt:lpstr>Arial</vt:lpstr>
      <vt:lpstr>SimSun</vt:lpstr>
      <vt:lpstr>Wingdings</vt:lpstr>
      <vt:lpstr>Cambria</vt:lpstr>
      <vt:lpstr>Nyala</vt:lpstr>
      <vt:lpstr>Segoe Print</vt:lpstr>
      <vt:lpstr>Times-Bold</vt:lpstr>
      <vt:lpstr>Calibri</vt:lpstr>
      <vt:lpstr>Microsoft YaHei</vt:lpstr>
      <vt:lpstr>Arial Unicode MS</vt:lpstr>
      <vt:lpstr>Theme1</vt:lpstr>
      <vt:lpstr>Theme2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RVRJC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sriya</dc:creator>
  <cp:lastModifiedBy>Lenovo</cp:lastModifiedBy>
  <cp:revision>501</cp:revision>
  <dcterms:created xsi:type="dcterms:W3CDTF">2011-02-19T03:28:00Z</dcterms:created>
  <dcterms:modified xsi:type="dcterms:W3CDTF">2024-09-13T11:05:46Z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0x010100715B3A1E0319304782F9BBF8EF550171</vt:lpwstr>
  </property>
  <property fmtid="{D5CDD505-2E9C-101B-9397-08002B2CF9AE}" pid="3" name="ICV">
    <vt:lpwstr>8A08AD2D56FC43B1ACDB83336ABC2620_13</vt:lpwstr>
  </property>
  <property fmtid="{D5CDD505-2E9C-101B-9397-08002B2CF9AE}" pid="4" name="KSOProductBuildVer">
    <vt:lpwstr>1033-12.2.0.17562</vt:lpwstr>
  </property>
</Properties>
</file>