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8"/>
  </p:notesMasterIdLst>
  <p:sldIdLst>
    <p:sldId id="256" r:id="rId2"/>
    <p:sldId id="287" r:id="rId3"/>
    <p:sldId id="288" r:id="rId4"/>
    <p:sldId id="301" r:id="rId5"/>
    <p:sldId id="302" r:id="rId6"/>
    <p:sldId id="379" r:id="rId7"/>
    <p:sldId id="373" r:id="rId8"/>
    <p:sldId id="374" r:id="rId9"/>
    <p:sldId id="364" r:id="rId10"/>
    <p:sldId id="382" r:id="rId11"/>
    <p:sldId id="375" r:id="rId12"/>
    <p:sldId id="371" r:id="rId13"/>
    <p:sldId id="372" r:id="rId14"/>
    <p:sldId id="384" r:id="rId15"/>
    <p:sldId id="366" r:id="rId16"/>
    <p:sldId id="367" r:id="rId17"/>
    <p:sldId id="368" r:id="rId18"/>
    <p:sldId id="385" r:id="rId19"/>
    <p:sldId id="369" r:id="rId20"/>
    <p:sldId id="386" r:id="rId21"/>
    <p:sldId id="387" r:id="rId22"/>
    <p:sldId id="388" r:id="rId23"/>
    <p:sldId id="389" r:id="rId24"/>
    <p:sldId id="390" r:id="rId25"/>
    <p:sldId id="391" r:id="rId26"/>
    <p:sldId id="392" r:id="rId27"/>
    <p:sldId id="393" r:id="rId28"/>
    <p:sldId id="383" r:id="rId29"/>
    <p:sldId id="394" r:id="rId30"/>
    <p:sldId id="428" r:id="rId31"/>
    <p:sldId id="429" r:id="rId32"/>
    <p:sldId id="430" r:id="rId33"/>
    <p:sldId id="431" r:id="rId34"/>
    <p:sldId id="432" r:id="rId35"/>
    <p:sldId id="433" r:id="rId36"/>
    <p:sldId id="434" r:id="rId37"/>
    <p:sldId id="427" r:id="rId38"/>
    <p:sldId id="303" r:id="rId39"/>
    <p:sldId id="353" r:id="rId40"/>
    <p:sldId id="305" r:id="rId41"/>
    <p:sldId id="435" r:id="rId42"/>
    <p:sldId id="306" r:id="rId43"/>
    <p:sldId id="309" r:id="rId44"/>
    <p:sldId id="436" r:id="rId45"/>
    <p:sldId id="359" r:id="rId46"/>
    <p:sldId id="360" r:id="rId47"/>
    <p:sldId id="358" r:id="rId48"/>
    <p:sldId id="311" r:id="rId49"/>
    <p:sldId id="312" r:id="rId50"/>
    <p:sldId id="313" r:id="rId51"/>
    <p:sldId id="314" r:id="rId52"/>
    <p:sldId id="315" r:id="rId53"/>
    <p:sldId id="317" r:id="rId54"/>
    <p:sldId id="320" r:id="rId55"/>
    <p:sldId id="334" r:id="rId56"/>
    <p:sldId id="323" r:id="rId57"/>
    <p:sldId id="324" r:id="rId58"/>
    <p:sldId id="325" r:id="rId59"/>
    <p:sldId id="327" r:id="rId60"/>
    <p:sldId id="326" r:id="rId61"/>
    <p:sldId id="395" r:id="rId62"/>
    <p:sldId id="397" r:id="rId63"/>
    <p:sldId id="398" r:id="rId64"/>
    <p:sldId id="328" r:id="rId65"/>
    <p:sldId id="333" r:id="rId66"/>
    <p:sldId id="330" r:id="rId67"/>
    <p:sldId id="400" r:id="rId68"/>
    <p:sldId id="405" r:id="rId69"/>
    <p:sldId id="406" r:id="rId70"/>
    <p:sldId id="408" r:id="rId71"/>
    <p:sldId id="409" r:id="rId72"/>
    <p:sldId id="410" r:id="rId73"/>
    <p:sldId id="411" r:id="rId74"/>
    <p:sldId id="412" r:id="rId75"/>
    <p:sldId id="413" r:id="rId76"/>
    <p:sldId id="414" r:id="rId77"/>
    <p:sldId id="415" r:id="rId78"/>
    <p:sldId id="416" r:id="rId79"/>
    <p:sldId id="418" r:id="rId80"/>
    <p:sldId id="419" r:id="rId81"/>
    <p:sldId id="420" r:id="rId82"/>
    <p:sldId id="421" r:id="rId83"/>
    <p:sldId id="422" r:id="rId84"/>
    <p:sldId id="423" r:id="rId85"/>
    <p:sldId id="424" r:id="rId86"/>
    <p:sldId id="331"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7070"/>
    <a:srgbClr val="FFE8CB"/>
    <a:srgbClr val="C3C3C3"/>
    <a:srgbClr val="2F42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86" d="100"/>
          <a:sy n="86" d="100"/>
        </p:scale>
        <p:origin x="562" y="67"/>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A0A41B-276F-415F-BDB1-89B36C4CC8D7}" type="doc">
      <dgm:prSet loTypeId="urn:microsoft.com/office/officeart/2005/8/layout/hierarchy6" loCatId="hierarchy" qsTypeId="urn:microsoft.com/office/officeart/2005/8/quickstyle/simple1" qsCatId="simple" csTypeId="urn:microsoft.com/office/officeart/2005/8/colors/accent3_1" csCatId="accent3" phldr="1"/>
      <dgm:spPr/>
      <dgm:t>
        <a:bodyPr/>
        <a:lstStyle/>
        <a:p>
          <a:endParaRPr lang="en-IN"/>
        </a:p>
      </dgm:t>
    </dgm:pt>
    <dgm:pt modelId="{057BF262-629D-40A9-AFC0-660474F69257}">
      <dgm:prSet phldrT="[Text]"/>
      <dgm:spPr/>
      <dgm:t>
        <a:bodyPr/>
        <a:lstStyle/>
        <a:p>
          <a:r>
            <a:rPr lang="en-US" b="1" dirty="0">
              <a:latin typeface="Cambria" panose="02040503050406030204" pitchFamily="18" charset="0"/>
              <a:ea typeface="Cambria" panose="02040503050406030204" pitchFamily="18" charset="0"/>
            </a:rPr>
            <a:t>Water </a:t>
          </a:r>
        </a:p>
        <a:p>
          <a:r>
            <a:rPr lang="en-US" b="1" dirty="0">
              <a:latin typeface="Cambria" panose="02040503050406030204" pitchFamily="18" charset="0"/>
              <a:ea typeface="Cambria" panose="02040503050406030204" pitchFamily="18" charset="0"/>
            </a:rPr>
            <a:t>Pumps</a:t>
          </a:r>
          <a:endParaRPr lang="en-IN" b="1" dirty="0">
            <a:latin typeface="Cambria" panose="02040503050406030204" pitchFamily="18" charset="0"/>
            <a:ea typeface="Cambria" panose="02040503050406030204" pitchFamily="18" charset="0"/>
          </a:endParaRPr>
        </a:p>
      </dgm:t>
    </dgm:pt>
    <dgm:pt modelId="{6D65487F-A304-4441-8D80-87A2247BD546}" type="parTrans" cxnId="{49C0C71A-6DF6-4B5A-BDCA-BA29C6C12305}">
      <dgm:prSet/>
      <dgm:spPr/>
      <dgm:t>
        <a:bodyPr/>
        <a:lstStyle/>
        <a:p>
          <a:endParaRPr lang="en-IN" b="1">
            <a:latin typeface="Cambria" panose="02040503050406030204" pitchFamily="18" charset="0"/>
            <a:ea typeface="Cambria" panose="02040503050406030204" pitchFamily="18" charset="0"/>
          </a:endParaRPr>
        </a:p>
      </dgm:t>
    </dgm:pt>
    <dgm:pt modelId="{7C704666-E070-4FA8-A104-E39904878A5B}" type="sibTrans" cxnId="{49C0C71A-6DF6-4B5A-BDCA-BA29C6C12305}">
      <dgm:prSet/>
      <dgm:spPr/>
      <dgm:t>
        <a:bodyPr/>
        <a:lstStyle/>
        <a:p>
          <a:endParaRPr lang="en-IN" b="1">
            <a:latin typeface="Cambria" panose="02040503050406030204" pitchFamily="18" charset="0"/>
            <a:ea typeface="Cambria" panose="02040503050406030204" pitchFamily="18" charset="0"/>
          </a:endParaRPr>
        </a:p>
      </dgm:t>
    </dgm:pt>
    <dgm:pt modelId="{F5FA5E0B-0727-4572-99B2-DFCABB9EEC3B}" type="asst">
      <dgm:prSet phldrT="[Text]"/>
      <dgm:spPr>
        <a:ln>
          <a:solidFill>
            <a:schemeClr val="accent1"/>
          </a:solidFill>
        </a:ln>
      </dgm:spPr>
      <dgm:t>
        <a:bodyPr/>
        <a:lstStyle/>
        <a:p>
          <a:r>
            <a:rPr lang="en-US" b="1" dirty="0">
              <a:latin typeface="Cambria" panose="02040503050406030204" pitchFamily="18" charset="0"/>
              <a:ea typeface="Cambria" panose="02040503050406030204" pitchFamily="18" charset="0"/>
            </a:rPr>
            <a:t>Dynamic pressure Pumps</a:t>
          </a:r>
          <a:endParaRPr lang="en-IN" b="1" dirty="0">
            <a:latin typeface="Cambria" panose="02040503050406030204" pitchFamily="18" charset="0"/>
            <a:ea typeface="Cambria" panose="02040503050406030204" pitchFamily="18" charset="0"/>
          </a:endParaRPr>
        </a:p>
      </dgm:t>
    </dgm:pt>
    <dgm:pt modelId="{670ED128-0123-49F1-9057-179BF588D486}" type="parTrans" cxnId="{3D9EE99A-4696-4BA0-8E69-AB1F37192BF4}">
      <dgm:prSet>
        <dgm:style>
          <a:lnRef idx="1">
            <a:schemeClr val="accent6"/>
          </a:lnRef>
          <a:fillRef idx="0">
            <a:schemeClr val="accent6"/>
          </a:fillRef>
          <a:effectRef idx="0">
            <a:schemeClr val="accent6"/>
          </a:effectRef>
          <a:fontRef idx="minor">
            <a:schemeClr val="tx1"/>
          </a:fontRef>
        </dgm:style>
      </dgm:prSet>
      <dgm:spPr>
        <a:ln w="28575">
          <a:solidFill>
            <a:schemeClr val="accent1"/>
          </a:solidFill>
        </a:ln>
      </dgm:spPr>
      <dgm:t>
        <a:bodyPr/>
        <a:lstStyle/>
        <a:p>
          <a:endParaRPr lang="en-IN" b="1">
            <a:latin typeface="Cambria" panose="02040503050406030204" pitchFamily="18" charset="0"/>
            <a:ea typeface="Cambria" panose="02040503050406030204" pitchFamily="18" charset="0"/>
          </a:endParaRPr>
        </a:p>
      </dgm:t>
    </dgm:pt>
    <dgm:pt modelId="{28522AB1-0D43-4453-8B4D-C5C7BF8AA6A6}" type="sibTrans" cxnId="{3D9EE99A-4696-4BA0-8E69-AB1F37192BF4}">
      <dgm:prSet/>
      <dgm:spPr/>
      <dgm:t>
        <a:bodyPr/>
        <a:lstStyle/>
        <a:p>
          <a:endParaRPr lang="en-IN" b="1">
            <a:latin typeface="Cambria" panose="02040503050406030204" pitchFamily="18" charset="0"/>
            <a:ea typeface="Cambria" panose="02040503050406030204" pitchFamily="18" charset="0"/>
          </a:endParaRPr>
        </a:p>
      </dgm:t>
    </dgm:pt>
    <dgm:pt modelId="{821D230E-493C-4016-B404-9C551C11D300}" type="asst">
      <dgm:prSet/>
      <dgm:spPr>
        <a:ln>
          <a:solidFill>
            <a:srgbClr val="00B050"/>
          </a:solidFill>
        </a:ln>
      </dgm:spPr>
      <dgm:t>
        <a:bodyPr/>
        <a:lstStyle/>
        <a:p>
          <a:r>
            <a:rPr lang="en-US" b="1" dirty="0">
              <a:latin typeface="Cambria" panose="02040503050406030204" pitchFamily="18" charset="0"/>
              <a:ea typeface="Cambria" panose="02040503050406030204" pitchFamily="18" charset="0"/>
            </a:rPr>
            <a:t>Positive Displacement Pump</a:t>
          </a:r>
          <a:endParaRPr lang="en-IN" b="1" dirty="0">
            <a:latin typeface="Cambria" panose="02040503050406030204" pitchFamily="18" charset="0"/>
            <a:ea typeface="Cambria" panose="02040503050406030204" pitchFamily="18" charset="0"/>
          </a:endParaRPr>
        </a:p>
      </dgm:t>
    </dgm:pt>
    <dgm:pt modelId="{04894F81-F3BF-40EA-A493-F1189FDC7424}" type="parTrans" cxnId="{B4E585DA-CE2D-4049-833E-C6FA4B75552D}">
      <dgm:prSet/>
      <dgm:spPr>
        <a:ln>
          <a:solidFill>
            <a:srgbClr val="00B050"/>
          </a:solidFill>
        </a:ln>
      </dgm:spPr>
      <dgm:t>
        <a:bodyPr/>
        <a:lstStyle/>
        <a:p>
          <a:endParaRPr lang="en-IN" b="1">
            <a:latin typeface="Cambria" panose="02040503050406030204" pitchFamily="18" charset="0"/>
            <a:ea typeface="Cambria" panose="02040503050406030204" pitchFamily="18" charset="0"/>
          </a:endParaRPr>
        </a:p>
      </dgm:t>
    </dgm:pt>
    <dgm:pt modelId="{9DFEA0E3-C02C-4D4D-9E8E-B10D852876C3}" type="sibTrans" cxnId="{B4E585DA-CE2D-4049-833E-C6FA4B75552D}">
      <dgm:prSet/>
      <dgm:spPr/>
      <dgm:t>
        <a:bodyPr/>
        <a:lstStyle/>
        <a:p>
          <a:endParaRPr lang="en-IN" b="1">
            <a:latin typeface="Cambria" panose="02040503050406030204" pitchFamily="18" charset="0"/>
            <a:ea typeface="Cambria" panose="02040503050406030204" pitchFamily="18" charset="0"/>
          </a:endParaRPr>
        </a:p>
      </dgm:t>
    </dgm:pt>
    <dgm:pt modelId="{83542C5F-211F-4C90-887A-935A0AED2753}">
      <dgm:prSet/>
      <dgm:spPr>
        <a:ln>
          <a:solidFill>
            <a:schemeClr val="accent1"/>
          </a:solidFill>
        </a:ln>
      </dgm:spPr>
      <dgm:t>
        <a:bodyPr/>
        <a:lstStyle/>
        <a:p>
          <a:r>
            <a:rPr lang="en-US" b="1" dirty="0">
              <a:latin typeface="Cambria" panose="02040503050406030204" pitchFamily="18" charset="0"/>
              <a:ea typeface="Cambria" panose="02040503050406030204" pitchFamily="18" charset="0"/>
            </a:rPr>
            <a:t>Centrifugal Pump</a:t>
          </a:r>
          <a:endParaRPr lang="en-IN" b="1" dirty="0">
            <a:latin typeface="Cambria" panose="02040503050406030204" pitchFamily="18" charset="0"/>
            <a:ea typeface="Cambria" panose="02040503050406030204" pitchFamily="18" charset="0"/>
          </a:endParaRPr>
        </a:p>
      </dgm:t>
    </dgm:pt>
    <dgm:pt modelId="{BA9DA50D-625D-4A01-B2B4-9F4D82420663}" type="parTrans" cxnId="{D51F64FE-2241-477D-B91D-AE520F3C07D3}">
      <dgm:prSet/>
      <dgm:spPr>
        <a:ln>
          <a:solidFill>
            <a:schemeClr val="accent1"/>
          </a:solidFill>
        </a:ln>
      </dgm:spPr>
      <dgm:t>
        <a:bodyPr/>
        <a:lstStyle/>
        <a:p>
          <a:endParaRPr lang="en-IN" b="1">
            <a:latin typeface="Cambria" panose="02040503050406030204" pitchFamily="18" charset="0"/>
            <a:ea typeface="Cambria" panose="02040503050406030204" pitchFamily="18" charset="0"/>
          </a:endParaRPr>
        </a:p>
      </dgm:t>
    </dgm:pt>
    <dgm:pt modelId="{EC7E7F4D-9E1F-4D13-BE1E-63BB6D5A6E64}" type="sibTrans" cxnId="{D51F64FE-2241-477D-B91D-AE520F3C07D3}">
      <dgm:prSet/>
      <dgm:spPr/>
      <dgm:t>
        <a:bodyPr/>
        <a:lstStyle/>
        <a:p>
          <a:endParaRPr lang="en-IN" b="1">
            <a:latin typeface="Cambria" panose="02040503050406030204" pitchFamily="18" charset="0"/>
            <a:ea typeface="Cambria" panose="02040503050406030204" pitchFamily="18" charset="0"/>
          </a:endParaRPr>
        </a:p>
      </dgm:t>
    </dgm:pt>
    <dgm:pt modelId="{85457D84-F74D-4741-8DC7-5D9921CC725A}">
      <dgm:prSet/>
      <dgm:spPr>
        <a:ln>
          <a:solidFill>
            <a:schemeClr val="accent1"/>
          </a:solidFill>
        </a:ln>
      </dgm:spPr>
      <dgm:t>
        <a:bodyPr/>
        <a:lstStyle/>
        <a:p>
          <a:r>
            <a:rPr lang="en-US" b="1" dirty="0">
              <a:latin typeface="Cambria" panose="02040503050406030204" pitchFamily="18" charset="0"/>
              <a:ea typeface="Cambria" panose="02040503050406030204" pitchFamily="18" charset="0"/>
            </a:rPr>
            <a:t>Jet Pump</a:t>
          </a:r>
          <a:endParaRPr lang="en-IN" b="1" dirty="0">
            <a:latin typeface="Cambria" panose="02040503050406030204" pitchFamily="18" charset="0"/>
            <a:ea typeface="Cambria" panose="02040503050406030204" pitchFamily="18" charset="0"/>
          </a:endParaRPr>
        </a:p>
      </dgm:t>
    </dgm:pt>
    <dgm:pt modelId="{3D0BCEAE-E288-4965-A742-AA0A4DCFED51}" type="parTrans" cxnId="{FE3A582F-FE23-48E5-B039-0B4A11B91B8C}">
      <dgm:prSet/>
      <dgm:spPr>
        <a:ln>
          <a:solidFill>
            <a:schemeClr val="accent1"/>
          </a:solidFill>
        </a:ln>
      </dgm:spPr>
      <dgm:t>
        <a:bodyPr/>
        <a:lstStyle/>
        <a:p>
          <a:endParaRPr lang="en-IN" b="1">
            <a:latin typeface="Cambria" panose="02040503050406030204" pitchFamily="18" charset="0"/>
            <a:ea typeface="Cambria" panose="02040503050406030204" pitchFamily="18" charset="0"/>
          </a:endParaRPr>
        </a:p>
      </dgm:t>
    </dgm:pt>
    <dgm:pt modelId="{B9FB4670-08AA-4CFB-9DD8-96904E96E977}" type="sibTrans" cxnId="{FE3A582F-FE23-48E5-B039-0B4A11B91B8C}">
      <dgm:prSet/>
      <dgm:spPr/>
      <dgm:t>
        <a:bodyPr/>
        <a:lstStyle/>
        <a:p>
          <a:endParaRPr lang="en-IN" b="1">
            <a:latin typeface="Cambria" panose="02040503050406030204" pitchFamily="18" charset="0"/>
            <a:ea typeface="Cambria" panose="02040503050406030204" pitchFamily="18" charset="0"/>
          </a:endParaRPr>
        </a:p>
      </dgm:t>
    </dgm:pt>
    <dgm:pt modelId="{1873B091-BE5B-442C-87C8-639765986889}">
      <dgm:prSet/>
      <dgm:spPr>
        <a:ln>
          <a:solidFill>
            <a:srgbClr val="C00000"/>
          </a:solidFill>
        </a:ln>
      </dgm:spPr>
      <dgm:t>
        <a:bodyPr/>
        <a:lstStyle/>
        <a:p>
          <a:r>
            <a:rPr lang="en-US" b="1" dirty="0">
              <a:latin typeface="Cambria" panose="02040503050406030204" pitchFamily="18" charset="0"/>
              <a:ea typeface="Cambria" panose="02040503050406030204" pitchFamily="18" charset="0"/>
            </a:rPr>
            <a:t>Reciprocating Pump</a:t>
          </a:r>
          <a:endParaRPr lang="en-IN" b="1" dirty="0">
            <a:latin typeface="Cambria" panose="02040503050406030204" pitchFamily="18" charset="0"/>
            <a:ea typeface="Cambria" panose="02040503050406030204" pitchFamily="18" charset="0"/>
          </a:endParaRPr>
        </a:p>
      </dgm:t>
    </dgm:pt>
    <dgm:pt modelId="{384FA02C-7694-4A56-9D04-7D4BA50178A2}" type="parTrans" cxnId="{C71CA558-DDA6-4092-BD5B-31FBA251EADA}">
      <dgm:prSet/>
      <dgm:spPr>
        <a:ln>
          <a:solidFill>
            <a:srgbClr val="C00000"/>
          </a:solidFill>
        </a:ln>
      </dgm:spPr>
      <dgm:t>
        <a:bodyPr/>
        <a:lstStyle/>
        <a:p>
          <a:endParaRPr lang="en-IN" b="1">
            <a:latin typeface="Cambria" panose="02040503050406030204" pitchFamily="18" charset="0"/>
            <a:ea typeface="Cambria" panose="02040503050406030204" pitchFamily="18" charset="0"/>
          </a:endParaRPr>
        </a:p>
      </dgm:t>
    </dgm:pt>
    <dgm:pt modelId="{73B2FE0D-FE20-4E70-852C-B2492D646475}" type="sibTrans" cxnId="{C71CA558-DDA6-4092-BD5B-31FBA251EADA}">
      <dgm:prSet/>
      <dgm:spPr/>
      <dgm:t>
        <a:bodyPr/>
        <a:lstStyle/>
        <a:p>
          <a:endParaRPr lang="en-IN" b="1">
            <a:latin typeface="Cambria" panose="02040503050406030204" pitchFamily="18" charset="0"/>
            <a:ea typeface="Cambria" panose="02040503050406030204" pitchFamily="18" charset="0"/>
          </a:endParaRPr>
        </a:p>
      </dgm:t>
    </dgm:pt>
    <dgm:pt modelId="{DA2F1839-947A-4A52-9832-E84489356552}">
      <dgm:prSet/>
      <dgm:spPr>
        <a:ln>
          <a:solidFill>
            <a:srgbClr val="C00000"/>
          </a:solidFill>
        </a:ln>
      </dgm:spPr>
      <dgm:t>
        <a:bodyPr/>
        <a:lstStyle/>
        <a:p>
          <a:r>
            <a:rPr lang="en-US" b="1" dirty="0">
              <a:latin typeface="Cambria" panose="02040503050406030204" pitchFamily="18" charset="0"/>
              <a:ea typeface="Cambria" panose="02040503050406030204" pitchFamily="18" charset="0"/>
            </a:rPr>
            <a:t>Piston Plunger Pump</a:t>
          </a:r>
          <a:endParaRPr lang="en-IN" b="1" dirty="0">
            <a:latin typeface="Cambria" panose="02040503050406030204" pitchFamily="18" charset="0"/>
            <a:ea typeface="Cambria" panose="02040503050406030204" pitchFamily="18" charset="0"/>
          </a:endParaRPr>
        </a:p>
      </dgm:t>
    </dgm:pt>
    <dgm:pt modelId="{DD7AF1F1-AD59-47B7-BBE9-0ED02238FFDC}" type="parTrans" cxnId="{B9A87936-BC42-4C10-A044-8A152A45D4CB}">
      <dgm:prSet/>
      <dgm:spPr>
        <a:ln>
          <a:solidFill>
            <a:srgbClr val="C00000"/>
          </a:solidFill>
        </a:ln>
      </dgm:spPr>
      <dgm:t>
        <a:bodyPr/>
        <a:lstStyle/>
        <a:p>
          <a:endParaRPr lang="en-IN" b="1">
            <a:latin typeface="Cambria" panose="02040503050406030204" pitchFamily="18" charset="0"/>
            <a:ea typeface="Cambria" panose="02040503050406030204" pitchFamily="18" charset="0"/>
          </a:endParaRPr>
        </a:p>
      </dgm:t>
    </dgm:pt>
    <dgm:pt modelId="{8C685000-86DA-4035-A63D-D64D3119C922}" type="sibTrans" cxnId="{B9A87936-BC42-4C10-A044-8A152A45D4CB}">
      <dgm:prSet/>
      <dgm:spPr/>
      <dgm:t>
        <a:bodyPr/>
        <a:lstStyle/>
        <a:p>
          <a:endParaRPr lang="en-IN" b="1">
            <a:latin typeface="Cambria" panose="02040503050406030204" pitchFamily="18" charset="0"/>
            <a:ea typeface="Cambria" panose="02040503050406030204" pitchFamily="18" charset="0"/>
          </a:endParaRPr>
        </a:p>
      </dgm:t>
    </dgm:pt>
    <dgm:pt modelId="{CBA03E77-EBF9-4045-B09B-37FF5CA290B7}">
      <dgm:prSet/>
      <dgm:spPr>
        <a:ln>
          <a:solidFill>
            <a:srgbClr val="00B050"/>
          </a:solidFill>
        </a:ln>
      </dgm:spPr>
      <dgm:t>
        <a:bodyPr/>
        <a:lstStyle/>
        <a:p>
          <a:r>
            <a:rPr lang="en-US" b="1" dirty="0">
              <a:latin typeface="Cambria" panose="02040503050406030204" pitchFamily="18" charset="0"/>
              <a:ea typeface="Cambria" panose="02040503050406030204" pitchFamily="18" charset="0"/>
            </a:rPr>
            <a:t>Rotary Pump</a:t>
          </a:r>
          <a:endParaRPr lang="en-IN" b="1" dirty="0">
            <a:latin typeface="Cambria" panose="02040503050406030204" pitchFamily="18" charset="0"/>
            <a:ea typeface="Cambria" panose="02040503050406030204" pitchFamily="18" charset="0"/>
          </a:endParaRPr>
        </a:p>
      </dgm:t>
    </dgm:pt>
    <dgm:pt modelId="{A63C96BF-5F53-4B5B-89A6-49AE7AE45480}" type="parTrans" cxnId="{6C290AD2-7325-4BB7-B696-85BA680061AA}">
      <dgm:prSet/>
      <dgm:spPr>
        <a:ln>
          <a:solidFill>
            <a:srgbClr val="00B050"/>
          </a:solidFill>
        </a:ln>
      </dgm:spPr>
      <dgm:t>
        <a:bodyPr/>
        <a:lstStyle/>
        <a:p>
          <a:endParaRPr lang="en-IN" b="1">
            <a:latin typeface="Cambria" panose="02040503050406030204" pitchFamily="18" charset="0"/>
            <a:ea typeface="Cambria" panose="02040503050406030204" pitchFamily="18" charset="0"/>
          </a:endParaRPr>
        </a:p>
      </dgm:t>
    </dgm:pt>
    <dgm:pt modelId="{60AE2D42-BAEA-46F2-BFF1-68C0222DF713}" type="sibTrans" cxnId="{6C290AD2-7325-4BB7-B696-85BA680061AA}">
      <dgm:prSet/>
      <dgm:spPr/>
      <dgm:t>
        <a:bodyPr/>
        <a:lstStyle/>
        <a:p>
          <a:endParaRPr lang="en-IN" b="1">
            <a:latin typeface="Cambria" panose="02040503050406030204" pitchFamily="18" charset="0"/>
            <a:ea typeface="Cambria" panose="02040503050406030204" pitchFamily="18" charset="0"/>
          </a:endParaRPr>
        </a:p>
      </dgm:t>
    </dgm:pt>
    <dgm:pt modelId="{4D061A6E-0130-47A2-A396-4487F7D35BD8}">
      <dgm:prSet/>
      <dgm:spPr>
        <a:ln>
          <a:solidFill>
            <a:srgbClr val="C00000"/>
          </a:solidFill>
        </a:ln>
      </dgm:spPr>
      <dgm:t>
        <a:bodyPr/>
        <a:lstStyle/>
        <a:p>
          <a:r>
            <a:rPr lang="en-US" b="1" dirty="0">
              <a:latin typeface="Cambria" panose="02040503050406030204" pitchFamily="18" charset="0"/>
              <a:ea typeface="Cambria" panose="02040503050406030204" pitchFamily="18" charset="0"/>
            </a:rPr>
            <a:t>Diaphragm Pump</a:t>
          </a:r>
          <a:endParaRPr lang="en-IN" b="1" dirty="0">
            <a:latin typeface="Cambria" panose="02040503050406030204" pitchFamily="18" charset="0"/>
            <a:ea typeface="Cambria" panose="02040503050406030204" pitchFamily="18" charset="0"/>
          </a:endParaRPr>
        </a:p>
      </dgm:t>
    </dgm:pt>
    <dgm:pt modelId="{B6EEBE7D-A230-4893-A6E6-664984A2489B}" type="parTrans" cxnId="{F4089659-B6F8-46B5-8B56-A1802D71331C}">
      <dgm:prSet/>
      <dgm:spPr>
        <a:ln>
          <a:solidFill>
            <a:srgbClr val="C00000"/>
          </a:solidFill>
        </a:ln>
      </dgm:spPr>
      <dgm:t>
        <a:bodyPr/>
        <a:lstStyle/>
        <a:p>
          <a:endParaRPr lang="en-IN" b="1">
            <a:latin typeface="Cambria" panose="02040503050406030204" pitchFamily="18" charset="0"/>
            <a:ea typeface="Cambria" panose="02040503050406030204" pitchFamily="18" charset="0"/>
          </a:endParaRPr>
        </a:p>
      </dgm:t>
    </dgm:pt>
    <dgm:pt modelId="{E56392CA-8ABA-4DB8-9CAD-B841620707D0}" type="sibTrans" cxnId="{F4089659-B6F8-46B5-8B56-A1802D71331C}">
      <dgm:prSet/>
      <dgm:spPr/>
      <dgm:t>
        <a:bodyPr/>
        <a:lstStyle/>
        <a:p>
          <a:endParaRPr lang="en-IN" b="1">
            <a:latin typeface="Cambria" panose="02040503050406030204" pitchFamily="18" charset="0"/>
            <a:ea typeface="Cambria" panose="02040503050406030204" pitchFamily="18" charset="0"/>
          </a:endParaRPr>
        </a:p>
      </dgm:t>
    </dgm:pt>
    <dgm:pt modelId="{4330ADC3-3B3F-4A1B-913C-73B72152728E}">
      <dgm:prSet/>
      <dgm:spPr>
        <a:ln>
          <a:solidFill>
            <a:srgbClr val="00B050"/>
          </a:solidFill>
        </a:ln>
      </dgm:spPr>
      <dgm:t>
        <a:bodyPr/>
        <a:lstStyle/>
        <a:p>
          <a:r>
            <a:rPr lang="en-US" b="1" dirty="0">
              <a:latin typeface="Cambria" panose="02040503050406030204" pitchFamily="18" charset="0"/>
              <a:ea typeface="Cambria" panose="02040503050406030204" pitchFamily="18" charset="0"/>
            </a:rPr>
            <a:t>Gear Pump</a:t>
          </a:r>
          <a:endParaRPr lang="en-IN" b="1" dirty="0">
            <a:latin typeface="Cambria" panose="02040503050406030204" pitchFamily="18" charset="0"/>
            <a:ea typeface="Cambria" panose="02040503050406030204" pitchFamily="18" charset="0"/>
          </a:endParaRPr>
        </a:p>
      </dgm:t>
    </dgm:pt>
    <dgm:pt modelId="{E9E06052-0164-48FD-87A5-37A1052DFC46}" type="parTrans" cxnId="{FD24EA7B-FE4D-4818-8D28-84CBA2DAC148}">
      <dgm:prSet/>
      <dgm:spPr>
        <a:ln>
          <a:solidFill>
            <a:srgbClr val="00B050"/>
          </a:solidFill>
        </a:ln>
      </dgm:spPr>
      <dgm:t>
        <a:bodyPr/>
        <a:lstStyle/>
        <a:p>
          <a:endParaRPr lang="en-IN" b="1">
            <a:latin typeface="Cambria" panose="02040503050406030204" pitchFamily="18" charset="0"/>
            <a:ea typeface="Cambria" panose="02040503050406030204" pitchFamily="18" charset="0"/>
          </a:endParaRPr>
        </a:p>
      </dgm:t>
    </dgm:pt>
    <dgm:pt modelId="{05A4C596-1D93-494F-AA1C-905DA8CDFD09}" type="sibTrans" cxnId="{FD24EA7B-FE4D-4818-8D28-84CBA2DAC148}">
      <dgm:prSet/>
      <dgm:spPr/>
      <dgm:t>
        <a:bodyPr/>
        <a:lstStyle/>
        <a:p>
          <a:endParaRPr lang="en-IN" b="1">
            <a:latin typeface="Cambria" panose="02040503050406030204" pitchFamily="18" charset="0"/>
            <a:ea typeface="Cambria" panose="02040503050406030204" pitchFamily="18" charset="0"/>
          </a:endParaRPr>
        </a:p>
      </dgm:t>
    </dgm:pt>
    <dgm:pt modelId="{61585586-28C3-4EF1-B033-ABD0A190B8C2}">
      <dgm:prSet/>
      <dgm:spPr>
        <a:ln>
          <a:solidFill>
            <a:srgbClr val="00B050"/>
          </a:solidFill>
        </a:ln>
      </dgm:spPr>
      <dgm:t>
        <a:bodyPr/>
        <a:lstStyle/>
        <a:p>
          <a:r>
            <a:rPr lang="en-US" b="1" dirty="0">
              <a:latin typeface="Cambria" panose="02040503050406030204" pitchFamily="18" charset="0"/>
              <a:ea typeface="Cambria" panose="02040503050406030204" pitchFamily="18" charset="0"/>
            </a:rPr>
            <a:t>Lobe Pump</a:t>
          </a:r>
          <a:endParaRPr lang="en-IN" b="1" dirty="0">
            <a:latin typeface="Cambria" panose="02040503050406030204" pitchFamily="18" charset="0"/>
            <a:ea typeface="Cambria" panose="02040503050406030204" pitchFamily="18" charset="0"/>
          </a:endParaRPr>
        </a:p>
      </dgm:t>
    </dgm:pt>
    <dgm:pt modelId="{F5048A5D-13EB-4BFE-AC61-BC014FC3AF59}" type="parTrans" cxnId="{75C610B6-DC4D-4286-9062-3DD9D3DB026C}">
      <dgm:prSet/>
      <dgm:spPr/>
      <dgm:t>
        <a:bodyPr/>
        <a:lstStyle/>
        <a:p>
          <a:endParaRPr lang="en-IN" b="1">
            <a:latin typeface="Cambria" panose="02040503050406030204" pitchFamily="18" charset="0"/>
            <a:ea typeface="Cambria" panose="02040503050406030204" pitchFamily="18" charset="0"/>
          </a:endParaRPr>
        </a:p>
      </dgm:t>
    </dgm:pt>
    <dgm:pt modelId="{A62484AE-C7E1-42A7-8B89-8DE1A4C581F6}" type="sibTrans" cxnId="{75C610B6-DC4D-4286-9062-3DD9D3DB026C}">
      <dgm:prSet/>
      <dgm:spPr/>
      <dgm:t>
        <a:bodyPr/>
        <a:lstStyle/>
        <a:p>
          <a:endParaRPr lang="en-IN" b="1">
            <a:latin typeface="Cambria" panose="02040503050406030204" pitchFamily="18" charset="0"/>
            <a:ea typeface="Cambria" panose="02040503050406030204" pitchFamily="18" charset="0"/>
          </a:endParaRPr>
        </a:p>
      </dgm:t>
    </dgm:pt>
    <dgm:pt modelId="{59092430-6BD5-497F-9CA3-E116D6A51D7A}">
      <dgm:prSet/>
      <dgm:spPr>
        <a:ln>
          <a:solidFill>
            <a:srgbClr val="00B050"/>
          </a:solidFill>
        </a:ln>
      </dgm:spPr>
      <dgm:t>
        <a:bodyPr/>
        <a:lstStyle/>
        <a:p>
          <a:r>
            <a:rPr lang="en-US" b="1" dirty="0">
              <a:latin typeface="Cambria" panose="02040503050406030204" pitchFamily="18" charset="0"/>
              <a:ea typeface="Cambria" panose="02040503050406030204" pitchFamily="18" charset="0"/>
            </a:rPr>
            <a:t>Vane pump</a:t>
          </a:r>
          <a:endParaRPr lang="en-IN" b="1" dirty="0">
            <a:latin typeface="Cambria" panose="02040503050406030204" pitchFamily="18" charset="0"/>
            <a:ea typeface="Cambria" panose="02040503050406030204" pitchFamily="18" charset="0"/>
          </a:endParaRPr>
        </a:p>
      </dgm:t>
    </dgm:pt>
    <dgm:pt modelId="{43BB112E-3E87-4D9C-9B33-EC6C8FD82D2A}" type="parTrans" cxnId="{039EBDA1-CAE2-4CBA-B046-D6C803D5ADEC}">
      <dgm:prSet/>
      <dgm:spPr>
        <a:ln>
          <a:solidFill>
            <a:srgbClr val="00B050"/>
          </a:solidFill>
        </a:ln>
      </dgm:spPr>
      <dgm:t>
        <a:bodyPr/>
        <a:lstStyle/>
        <a:p>
          <a:endParaRPr lang="en-IN" b="1">
            <a:latin typeface="Cambria" panose="02040503050406030204" pitchFamily="18" charset="0"/>
            <a:ea typeface="Cambria" panose="02040503050406030204" pitchFamily="18" charset="0"/>
          </a:endParaRPr>
        </a:p>
      </dgm:t>
    </dgm:pt>
    <dgm:pt modelId="{68165F89-6F89-4325-9001-3AC3421D5B9D}" type="sibTrans" cxnId="{039EBDA1-CAE2-4CBA-B046-D6C803D5ADEC}">
      <dgm:prSet/>
      <dgm:spPr/>
      <dgm:t>
        <a:bodyPr/>
        <a:lstStyle/>
        <a:p>
          <a:endParaRPr lang="en-IN" b="1">
            <a:latin typeface="Cambria" panose="02040503050406030204" pitchFamily="18" charset="0"/>
            <a:ea typeface="Cambria" panose="02040503050406030204" pitchFamily="18" charset="0"/>
          </a:endParaRPr>
        </a:p>
      </dgm:t>
    </dgm:pt>
    <dgm:pt modelId="{75D3F6DE-A850-4FC9-A93E-F750A25BD8A3}" type="pres">
      <dgm:prSet presAssocID="{B3A0A41B-276F-415F-BDB1-89B36C4CC8D7}" presName="mainComposite" presStyleCnt="0">
        <dgm:presLayoutVars>
          <dgm:chPref val="1"/>
          <dgm:dir/>
          <dgm:animOne val="branch"/>
          <dgm:animLvl val="lvl"/>
          <dgm:resizeHandles val="exact"/>
        </dgm:presLayoutVars>
      </dgm:prSet>
      <dgm:spPr/>
    </dgm:pt>
    <dgm:pt modelId="{F09D2EF0-1EE3-478A-80C2-38AA22C469BB}" type="pres">
      <dgm:prSet presAssocID="{B3A0A41B-276F-415F-BDB1-89B36C4CC8D7}" presName="hierFlow" presStyleCnt="0"/>
      <dgm:spPr/>
    </dgm:pt>
    <dgm:pt modelId="{712D08BF-3137-44CA-A70D-C746A4B3C588}" type="pres">
      <dgm:prSet presAssocID="{B3A0A41B-276F-415F-BDB1-89B36C4CC8D7}" presName="hierChild1" presStyleCnt="0">
        <dgm:presLayoutVars>
          <dgm:chPref val="1"/>
          <dgm:animOne val="branch"/>
          <dgm:animLvl val="lvl"/>
        </dgm:presLayoutVars>
      </dgm:prSet>
      <dgm:spPr/>
    </dgm:pt>
    <dgm:pt modelId="{B089EE77-47BC-46C4-95A1-655497C0ACBE}" type="pres">
      <dgm:prSet presAssocID="{057BF262-629D-40A9-AFC0-660474F69257}" presName="Name14" presStyleCnt="0"/>
      <dgm:spPr/>
    </dgm:pt>
    <dgm:pt modelId="{EF59FC20-C439-4DBA-A298-566E7B5BAAF9}" type="pres">
      <dgm:prSet presAssocID="{057BF262-629D-40A9-AFC0-660474F69257}" presName="level1Shape" presStyleLbl="node0" presStyleIdx="0" presStyleCnt="1">
        <dgm:presLayoutVars>
          <dgm:chPref val="3"/>
        </dgm:presLayoutVars>
      </dgm:prSet>
      <dgm:spPr/>
    </dgm:pt>
    <dgm:pt modelId="{87B9F178-4502-4F10-A036-15159C8E232D}" type="pres">
      <dgm:prSet presAssocID="{057BF262-629D-40A9-AFC0-660474F69257}" presName="hierChild2" presStyleCnt="0"/>
      <dgm:spPr/>
    </dgm:pt>
    <dgm:pt modelId="{7567FFE9-1203-4D6E-A78A-C1F142CF4642}" type="pres">
      <dgm:prSet presAssocID="{670ED128-0123-49F1-9057-179BF588D486}" presName="Name19" presStyleLbl="parChTrans1D2" presStyleIdx="0" presStyleCnt="2"/>
      <dgm:spPr/>
    </dgm:pt>
    <dgm:pt modelId="{19E14052-5B49-4A2E-8A26-862D4D9BEF5F}" type="pres">
      <dgm:prSet presAssocID="{F5FA5E0B-0727-4572-99B2-DFCABB9EEC3B}" presName="Name21" presStyleCnt="0"/>
      <dgm:spPr/>
    </dgm:pt>
    <dgm:pt modelId="{6F003981-18B6-4C51-B80A-2807629F0CB5}" type="pres">
      <dgm:prSet presAssocID="{F5FA5E0B-0727-4572-99B2-DFCABB9EEC3B}" presName="level2Shape" presStyleLbl="asst1" presStyleIdx="0" presStyleCnt="2"/>
      <dgm:spPr/>
    </dgm:pt>
    <dgm:pt modelId="{A7AF5A04-FE45-48FC-9EA0-477D7C78F846}" type="pres">
      <dgm:prSet presAssocID="{F5FA5E0B-0727-4572-99B2-DFCABB9EEC3B}" presName="hierChild3" presStyleCnt="0"/>
      <dgm:spPr/>
    </dgm:pt>
    <dgm:pt modelId="{7126BBC1-4017-4F9F-A893-6D60AF625B95}" type="pres">
      <dgm:prSet presAssocID="{BA9DA50D-625D-4A01-B2B4-9F4D82420663}" presName="Name19" presStyleLbl="parChTrans1D3" presStyleIdx="0" presStyleCnt="4"/>
      <dgm:spPr/>
    </dgm:pt>
    <dgm:pt modelId="{E117866C-B4CF-4D58-AE2F-6832AC5A8616}" type="pres">
      <dgm:prSet presAssocID="{83542C5F-211F-4C90-887A-935A0AED2753}" presName="Name21" presStyleCnt="0"/>
      <dgm:spPr/>
    </dgm:pt>
    <dgm:pt modelId="{ECC97629-6396-4879-9FC4-905A99EF05C6}" type="pres">
      <dgm:prSet presAssocID="{83542C5F-211F-4C90-887A-935A0AED2753}" presName="level2Shape" presStyleLbl="node3" presStyleIdx="0" presStyleCnt="4" custLinFactNeighborX="1248" custLinFactNeighborY="-5614"/>
      <dgm:spPr/>
    </dgm:pt>
    <dgm:pt modelId="{273B5B51-B702-4616-A956-107F73EDCEBF}" type="pres">
      <dgm:prSet presAssocID="{83542C5F-211F-4C90-887A-935A0AED2753}" presName="hierChild3" presStyleCnt="0"/>
      <dgm:spPr/>
    </dgm:pt>
    <dgm:pt modelId="{3B8B2549-2FED-4FD3-9232-886095032011}" type="pres">
      <dgm:prSet presAssocID="{3D0BCEAE-E288-4965-A742-AA0A4DCFED51}" presName="Name19" presStyleLbl="parChTrans1D3" presStyleIdx="1" presStyleCnt="4"/>
      <dgm:spPr/>
    </dgm:pt>
    <dgm:pt modelId="{C774BAE7-6A96-48AE-82C7-D763440343FF}" type="pres">
      <dgm:prSet presAssocID="{85457D84-F74D-4741-8DC7-5D9921CC725A}" presName="Name21" presStyleCnt="0"/>
      <dgm:spPr/>
    </dgm:pt>
    <dgm:pt modelId="{A2DA4078-6CC0-4FD3-8DC0-95988D945524}" type="pres">
      <dgm:prSet presAssocID="{85457D84-F74D-4741-8DC7-5D9921CC725A}" presName="level2Shape" presStyleLbl="node3" presStyleIdx="1" presStyleCnt="4" custLinFactNeighborX="1248" custLinFactNeighborY="-5614"/>
      <dgm:spPr/>
    </dgm:pt>
    <dgm:pt modelId="{7B8B1A4F-97F1-4667-845F-1BACA09DB169}" type="pres">
      <dgm:prSet presAssocID="{85457D84-F74D-4741-8DC7-5D9921CC725A}" presName="hierChild3" presStyleCnt="0"/>
      <dgm:spPr/>
    </dgm:pt>
    <dgm:pt modelId="{5F697E28-9800-4C63-9925-07B51290AB51}" type="pres">
      <dgm:prSet presAssocID="{04894F81-F3BF-40EA-A493-F1189FDC7424}" presName="Name19" presStyleLbl="parChTrans1D2" presStyleIdx="1" presStyleCnt="2"/>
      <dgm:spPr/>
    </dgm:pt>
    <dgm:pt modelId="{15E392AF-D34D-4251-A696-64BE3CA8BA26}" type="pres">
      <dgm:prSet presAssocID="{821D230E-493C-4016-B404-9C551C11D300}" presName="Name21" presStyleCnt="0"/>
      <dgm:spPr/>
    </dgm:pt>
    <dgm:pt modelId="{2B7BF371-7748-4AEF-8CEE-1CFD1EF5530C}" type="pres">
      <dgm:prSet presAssocID="{821D230E-493C-4016-B404-9C551C11D300}" presName="level2Shape" presStyleLbl="asst1" presStyleIdx="1" presStyleCnt="2"/>
      <dgm:spPr/>
    </dgm:pt>
    <dgm:pt modelId="{91EBD9B7-D23A-457D-8BCD-09A1E4A83663}" type="pres">
      <dgm:prSet presAssocID="{821D230E-493C-4016-B404-9C551C11D300}" presName="hierChild3" presStyleCnt="0"/>
      <dgm:spPr/>
    </dgm:pt>
    <dgm:pt modelId="{A1CDED0F-9F8A-4DFC-9903-47F4F28D0B23}" type="pres">
      <dgm:prSet presAssocID="{A63C96BF-5F53-4B5B-89A6-49AE7AE45480}" presName="Name19" presStyleLbl="parChTrans1D3" presStyleIdx="2" presStyleCnt="4"/>
      <dgm:spPr/>
    </dgm:pt>
    <dgm:pt modelId="{ED60E41E-752E-4D57-87EF-FDC08FFFA10D}" type="pres">
      <dgm:prSet presAssocID="{CBA03E77-EBF9-4045-B09B-37FF5CA290B7}" presName="Name21" presStyleCnt="0"/>
      <dgm:spPr/>
    </dgm:pt>
    <dgm:pt modelId="{39162869-975E-4F54-B8AC-3D391F1CBC74}" type="pres">
      <dgm:prSet presAssocID="{CBA03E77-EBF9-4045-B09B-37FF5CA290B7}" presName="level2Shape" presStyleLbl="node3" presStyleIdx="2" presStyleCnt="4"/>
      <dgm:spPr/>
    </dgm:pt>
    <dgm:pt modelId="{874CFA6B-6826-4D2E-A09E-84237876D7C6}" type="pres">
      <dgm:prSet presAssocID="{CBA03E77-EBF9-4045-B09B-37FF5CA290B7}" presName="hierChild3" presStyleCnt="0"/>
      <dgm:spPr/>
    </dgm:pt>
    <dgm:pt modelId="{D84EBD60-CFB5-4F0F-AB08-A506FFF08B63}" type="pres">
      <dgm:prSet presAssocID="{E9E06052-0164-48FD-87A5-37A1052DFC46}" presName="Name19" presStyleLbl="parChTrans1D4" presStyleIdx="0" presStyleCnt="5"/>
      <dgm:spPr/>
    </dgm:pt>
    <dgm:pt modelId="{85C268EA-5108-4EB8-AEFF-8C5C22F9CC1C}" type="pres">
      <dgm:prSet presAssocID="{4330ADC3-3B3F-4A1B-913C-73B72152728E}" presName="Name21" presStyleCnt="0"/>
      <dgm:spPr/>
    </dgm:pt>
    <dgm:pt modelId="{5D0D1DE2-897B-4303-A083-F42CD773E73A}" type="pres">
      <dgm:prSet presAssocID="{4330ADC3-3B3F-4A1B-913C-73B72152728E}" presName="level2Shape" presStyleLbl="node4" presStyleIdx="0" presStyleCnt="5"/>
      <dgm:spPr/>
    </dgm:pt>
    <dgm:pt modelId="{BBECFE06-DF40-4585-8052-766F76195A3E}" type="pres">
      <dgm:prSet presAssocID="{4330ADC3-3B3F-4A1B-913C-73B72152728E}" presName="hierChild3" presStyleCnt="0"/>
      <dgm:spPr/>
    </dgm:pt>
    <dgm:pt modelId="{778706F1-FC6D-4D8C-B218-40E1668225EC}" type="pres">
      <dgm:prSet presAssocID="{F5048A5D-13EB-4BFE-AC61-BC014FC3AF59}" presName="Name19" presStyleLbl="parChTrans1D4" presStyleIdx="1" presStyleCnt="5"/>
      <dgm:spPr/>
    </dgm:pt>
    <dgm:pt modelId="{355F126B-F6EA-4B5D-AE5B-600099AA3265}" type="pres">
      <dgm:prSet presAssocID="{61585586-28C3-4EF1-B033-ABD0A190B8C2}" presName="Name21" presStyleCnt="0"/>
      <dgm:spPr/>
    </dgm:pt>
    <dgm:pt modelId="{29FD5429-6C58-4446-96E4-1B0A344BD2CC}" type="pres">
      <dgm:prSet presAssocID="{61585586-28C3-4EF1-B033-ABD0A190B8C2}" presName="level2Shape" presStyleLbl="node4" presStyleIdx="1" presStyleCnt="5"/>
      <dgm:spPr/>
    </dgm:pt>
    <dgm:pt modelId="{2ACF247D-D459-4A08-9255-82F0D10D219D}" type="pres">
      <dgm:prSet presAssocID="{61585586-28C3-4EF1-B033-ABD0A190B8C2}" presName="hierChild3" presStyleCnt="0"/>
      <dgm:spPr/>
    </dgm:pt>
    <dgm:pt modelId="{DCB0E054-E2C3-4252-9BA3-15CECB1DDC5F}" type="pres">
      <dgm:prSet presAssocID="{43BB112E-3E87-4D9C-9B33-EC6C8FD82D2A}" presName="Name19" presStyleLbl="parChTrans1D4" presStyleIdx="2" presStyleCnt="5"/>
      <dgm:spPr/>
    </dgm:pt>
    <dgm:pt modelId="{D87BA8FF-2E79-4423-BF46-8DE0A0E6C2F1}" type="pres">
      <dgm:prSet presAssocID="{59092430-6BD5-497F-9CA3-E116D6A51D7A}" presName="Name21" presStyleCnt="0"/>
      <dgm:spPr/>
    </dgm:pt>
    <dgm:pt modelId="{A211CF9C-8BBB-4FAF-BCB6-6A9EC2755887}" type="pres">
      <dgm:prSet presAssocID="{59092430-6BD5-497F-9CA3-E116D6A51D7A}" presName="level2Shape" presStyleLbl="node4" presStyleIdx="2" presStyleCnt="5"/>
      <dgm:spPr/>
    </dgm:pt>
    <dgm:pt modelId="{6D42B4E6-5EE4-412D-BD35-5A6919E7A7F4}" type="pres">
      <dgm:prSet presAssocID="{59092430-6BD5-497F-9CA3-E116D6A51D7A}" presName="hierChild3" presStyleCnt="0"/>
      <dgm:spPr/>
    </dgm:pt>
    <dgm:pt modelId="{CACEB2DB-9BD6-4141-8E65-EF5E07BE6D43}" type="pres">
      <dgm:prSet presAssocID="{384FA02C-7694-4A56-9D04-7D4BA50178A2}" presName="Name19" presStyleLbl="parChTrans1D3" presStyleIdx="3" presStyleCnt="4"/>
      <dgm:spPr/>
    </dgm:pt>
    <dgm:pt modelId="{AA7FEC4C-7774-4036-81DB-9C84D6400668}" type="pres">
      <dgm:prSet presAssocID="{1873B091-BE5B-442C-87C8-639765986889}" presName="Name21" presStyleCnt="0"/>
      <dgm:spPr/>
    </dgm:pt>
    <dgm:pt modelId="{D6216E85-B8BB-418A-8D97-94C9B4A47853}" type="pres">
      <dgm:prSet presAssocID="{1873B091-BE5B-442C-87C8-639765986889}" presName="level2Shape" presStyleLbl="node3" presStyleIdx="3" presStyleCnt="4"/>
      <dgm:spPr/>
    </dgm:pt>
    <dgm:pt modelId="{1AF1FC06-323D-4E97-9FC6-E9E14299BA4F}" type="pres">
      <dgm:prSet presAssocID="{1873B091-BE5B-442C-87C8-639765986889}" presName="hierChild3" presStyleCnt="0"/>
      <dgm:spPr/>
    </dgm:pt>
    <dgm:pt modelId="{8D684618-7F75-4EE0-8289-CF252FF3096A}" type="pres">
      <dgm:prSet presAssocID="{B6EEBE7D-A230-4893-A6E6-664984A2489B}" presName="Name19" presStyleLbl="parChTrans1D4" presStyleIdx="3" presStyleCnt="5"/>
      <dgm:spPr/>
    </dgm:pt>
    <dgm:pt modelId="{35437EF8-BECE-44F3-BF15-EC94BB91C856}" type="pres">
      <dgm:prSet presAssocID="{4D061A6E-0130-47A2-A396-4487F7D35BD8}" presName="Name21" presStyleCnt="0"/>
      <dgm:spPr/>
    </dgm:pt>
    <dgm:pt modelId="{9AB00801-120E-4AD8-8BDD-97DB3D2C77E9}" type="pres">
      <dgm:prSet presAssocID="{4D061A6E-0130-47A2-A396-4487F7D35BD8}" presName="level2Shape" presStyleLbl="node4" presStyleIdx="3" presStyleCnt="5"/>
      <dgm:spPr/>
    </dgm:pt>
    <dgm:pt modelId="{8614D525-D943-482F-BF37-E039E7B7D15E}" type="pres">
      <dgm:prSet presAssocID="{4D061A6E-0130-47A2-A396-4487F7D35BD8}" presName="hierChild3" presStyleCnt="0"/>
      <dgm:spPr/>
    </dgm:pt>
    <dgm:pt modelId="{622F3752-E205-4F9D-9D0E-FD20E2321DCC}" type="pres">
      <dgm:prSet presAssocID="{DD7AF1F1-AD59-47B7-BBE9-0ED02238FFDC}" presName="Name19" presStyleLbl="parChTrans1D4" presStyleIdx="4" presStyleCnt="5"/>
      <dgm:spPr/>
    </dgm:pt>
    <dgm:pt modelId="{0C177E8F-B645-4EA2-8BCF-0009F92E067B}" type="pres">
      <dgm:prSet presAssocID="{DA2F1839-947A-4A52-9832-E84489356552}" presName="Name21" presStyleCnt="0"/>
      <dgm:spPr/>
    </dgm:pt>
    <dgm:pt modelId="{4EE5D8D1-E769-484C-A0CB-888C57B7F852}" type="pres">
      <dgm:prSet presAssocID="{DA2F1839-947A-4A52-9832-E84489356552}" presName="level2Shape" presStyleLbl="node4" presStyleIdx="4" presStyleCnt="5"/>
      <dgm:spPr/>
    </dgm:pt>
    <dgm:pt modelId="{6106162E-77BB-4CFD-997B-1749AC6CA236}" type="pres">
      <dgm:prSet presAssocID="{DA2F1839-947A-4A52-9832-E84489356552}" presName="hierChild3" presStyleCnt="0"/>
      <dgm:spPr/>
    </dgm:pt>
    <dgm:pt modelId="{5A8F54CD-5407-4382-AF3E-70A9ED2D171C}" type="pres">
      <dgm:prSet presAssocID="{B3A0A41B-276F-415F-BDB1-89B36C4CC8D7}" presName="bgShapesFlow" presStyleCnt="0"/>
      <dgm:spPr/>
    </dgm:pt>
  </dgm:ptLst>
  <dgm:cxnLst>
    <dgm:cxn modelId="{A159C214-BC63-4EC4-87E5-22FE132C58DB}" type="presOf" srcId="{3D0BCEAE-E288-4965-A742-AA0A4DCFED51}" destId="{3B8B2549-2FED-4FD3-9232-886095032011}" srcOrd="0" destOrd="0" presId="urn:microsoft.com/office/officeart/2005/8/layout/hierarchy6"/>
    <dgm:cxn modelId="{49C0C71A-6DF6-4B5A-BDCA-BA29C6C12305}" srcId="{B3A0A41B-276F-415F-BDB1-89B36C4CC8D7}" destId="{057BF262-629D-40A9-AFC0-660474F69257}" srcOrd="0" destOrd="0" parTransId="{6D65487F-A304-4441-8D80-87A2247BD546}" sibTransId="{7C704666-E070-4FA8-A104-E39904878A5B}"/>
    <dgm:cxn modelId="{28B58D21-CDA4-4639-B362-8DAA98E62195}" type="presOf" srcId="{CBA03E77-EBF9-4045-B09B-37FF5CA290B7}" destId="{39162869-975E-4F54-B8AC-3D391F1CBC74}" srcOrd="0" destOrd="0" presId="urn:microsoft.com/office/officeart/2005/8/layout/hierarchy6"/>
    <dgm:cxn modelId="{E3D5EF2C-7E65-4E70-A2D8-3CADDD69E2CE}" type="presOf" srcId="{A63C96BF-5F53-4B5B-89A6-49AE7AE45480}" destId="{A1CDED0F-9F8A-4DFC-9903-47F4F28D0B23}" srcOrd="0" destOrd="0" presId="urn:microsoft.com/office/officeart/2005/8/layout/hierarchy6"/>
    <dgm:cxn modelId="{FE3A582F-FE23-48E5-B039-0B4A11B91B8C}" srcId="{F5FA5E0B-0727-4572-99B2-DFCABB9EEC3B}" destId="{85457D84-F74D-4741-8DC7-5D9921CC725A}" srcOrd="1" destOrd="0" parTransId="{3D0BCEAE-E288-4965-A742-AA0A4DCFED51}" sibTransId="{B9FB4670-08AA-4CFB-9DD8-96904E96E977}"/>
    <dgm:cxn modelId="{B9A87936-BC42-4C10-A044-8A152A45D4CB}" srcId="{1873B091-BE5B-442C-87C8-639765986889}" destId="{DA2F1839-947A-4A52-9832-E84489356552}" srcOrd="1" destOrd="0" parTransId="{DD7AF1F1-AD59-47B7-BBE9-0ED02238FFDC}" sibTransId="{8C685000-86DA-4035-A63D-D64D3119C922}"/>
    <dgm:cxn modelId="{DE821C38-D2BA-4921-9A76-50516CFA353E}" type="presOf" srcId="{B3A0A41B-276F-415F-BDB1-89B36C4CC8D7}" destId="{75D3F6DE-A850-4FC9-A93E-F750A25BD8A3}" srcOrd="0" destOrd="0" presId="urn:microsoft.com/office/officeart/2005/8/layout/hierarchy6"/>
    <dgm:cxn modelId="{2A414F39-7CD1-48FE-B28B-E5000A262149}" type="presOf" srcId="{43BB112E-3E87-4D9C-9B33-EC6C8FD82D2A}" destId="{DCB0E054-E2C3-4252-9BA3-15CECB1DDC5F}" srcOrd="0" destOrd="0" presId="urn:microsoft.com/office/officeart/2005/8/layout/hierarchy6"/>
    <dgm:cxn modelId="{32A65B3D-7DEC-4744-B370-85357F5EABB1}" type="presOf" srcId="{04894F81-F3BF-40EA-A493-F1189FDC7424}" destId="{5F697E28-9800-4C63-9925-07B51290AB51}" srcOrd="0" destOrd="0" presId="urn:microsoft.com/office/officeart/2005/8/layout/hierarchy6"/>
    <dgm:cxn modelId="{95DD2A5B-1B8B-416F-B40A-528F3DEE2456}" type="presOf" srcId="{4330ADC3-3B3F-4A1B-913C-73B72152728E}" destId="{5D0D1DE2-897B-4303-A083-F42CD773E73A}" srcOrd="0" destOrd="0" presId="urn:microsoft.com/office/officeart/2005/8/layout/hierarchy6"/>
    <dgm:cxn modelId="{252D4963-83D5-4BE6-BF48-884C7E460FF9}" type="presOf" srcId="{DD7AF1F1-AD59-47B7-BBE9-0ED02238FFDC}" destId="{622F3752-E205-4F9D-9D0E-FD20E2321DCC}" srcOrd="0" destOrd="0" presId="urn:microsoft.com/office/officeart/2005/8/layout/hierarchy6"/>
    <dgm:cxn modelId="{03AFD246-90D7-4CBC-93AC-A3C7885D090C}" type="presOf" srcId="{85457D84-F74D-4741-8DC7-5D9921CC725A}" destId="{A2DA4078-6CC0-4FD3-8DC0-95988D945524}" srcOrd="0" destOrd="0" presId="urn:microsoft.com/office/officeart/2005/8/layout/hierarchy6"/>
    <dgm:cxn modelId="{E9912049-13F8-405C-BF7A-2D52E82F9C69}" type="presOf" srcId="{83542C5F-211F-4C90-887A-935A0AED2753}" destId="{ECC97629-6396-4879-9FC4-905A99EF05C6}" srcOrd="0" destOrd="0" presId="urn:microsoft.com/office/officeart/2005/8/layout/hierarchy6"/>
    <dgm:cxn modelId="{E9910E4A-878D-4FCC-BA6B-F357BB2EF91D}" type="presOf" srcId="{057BF262-629D-40A9-AFC0-660474F69257}" destId="{EF59FC20-C439-4DBA-A298-566E7B5BAAF9}" srcOrd="0" destOrd="0" presId="urn:microsoft.com/office/officeart/2005/8/layout/hierarchy6"/>
    <dgm:cxn modelId="{5E0D914F-1167-4AE0-9D7A-E83979BAE3A5}" type="presOf" srcId="{F5FA5E0B-0727-4572-99B2-DFCABB9EEC3B}" destId="{6F003981-18B6-4C51-B80A-2807629F0CB5}" srcOrd="0" destOrd="0" presId="urn:microsoft.com/office/officeart/2005/8/layout/hierarchy6"/>
    <dgm:cxn modelId="{8721FD4F-3AE2-4D41-B85C-E18404C15A96}" type="presOf" srcId="{1873B091-BE5B-442C-87C8-639765986889}" destId="{D6216E85-B8BB-418A-8D97-94C9B4A47853}" srcOrd="0" destOrd="0" presId="urn:microsoft.com/office/officeart/2005/8/layout/hierarchy6"/>
    <dgm:cxn modelId="{877E6150-FCC3-4120-8166-7755B587F4D1}" type="presOf" srcId="{DA2F1839-947A-4A52-9832-E84489356552}" destId="{4EE5D8D1-E769-484C-A0CB-888C57B7F852}" srcOrd="0" destOrd="0" presId="urn:microsoft.com/office/officeart/2005/8/layout/hierarchy6"/>
    <dgm:cxn modelId="{D4696E53-9167-45E7-BC64-069A99BFEABC}" type="presOf" srcId="{4D061A6E-0130-47A2-A396-4487F7D35BD8}" destId="{9AB00801-120E-4AD8-8BDD-97DB3D2C77E9}" srcOrd="0" destOrd="0" presId="urn:microsoft.com/office/officeart/2005/8/layout/hierarchy6"/>
    <dgm:cxn modelId="{5500B277-8893-4DAF-82BE-287D89C3CCF1}" type="presOf" srcId="{BA9DA50D-625D-4A01-B2B4-9F4D82420663}" destId="{7126BBC1-4017-4F9F-A893-6D60AF625B95}" srcOrd="0" destOrd="0" presId="urn:microsoft.com/office/officeart/2005/8/layout/hierarchy6"/>
    <dgm:cxn modelId="{C71CA558-DDA6-4092-BD5B-31FBA251EADA}" srcId="{821D230E-493C-4016-B404-9C551C11D300}" destId="{1873B091-BE5B-442C-87C8-639765986889}" srcOrd="1" destOrd="0" parTransId="{384FA02C-7694-4A56-9D04-7D4BA50178A2}" sibTransId="{73B2FE0D-FE20-4E70-852C-B2492D646475}"/>
    <dgm:cxn modelId="{F4089659-B6F8-46B5-8B56-A1802D71331C}" srcId="{1873B091-BE5B-442C-87C8-639765986889}" destId="{4D061A6E-0130-47A2-A396-4487F7D35BD8}" srcOrd="0" destOrd="0" parTransId="{B6EEBE7D-A230-4893-A6E6-664984A2489B}" sibTransId="{E56392CA-8ABA-4DB8-9CAD-B841620707D0}"/>
    <dgm:cxn modelId="{FD24EA7B-FE4D-4818-8D28-84CBA2DAC148}" srcId="{CBA03E77-EBF9-4045-B09B-37FF5CA290B7}" destId="{4330ADC3-3B3F-4A1B-913C-73B72152728E}" srcOrd="0" destOrd="0" parTransId="{E9E06052-0164-48FD-87A5-37A1052DFC46}" sibTransId="{05A4C596-1D93-494F-AA1C-905DA8CDFD09}"/>
    <dgm:cxn modelId="{95FCAB84-BC90-46A8-99B4-3163FFEEBF86}" type="presOf" srcId="{E9E06052-0164-48FD-87A5-37A1052DFC46}" destId="{D84EBD60-CFB5-4F0F-AB08-A506FFF08B63}" srcOrd="0" destOrd="0" presId="urn:microsoft.com/office/officeart/2005/8/layout/hierarchy6"/>
    <dgm:cxn modelId="{2005E587-4D0F-4531-AB52-667FFFABC077}" type="presOf" srcId="{670ED128-0123-49F1-9057-179BF588D486}" destId="{7567FFE9-1203-4D6E-A78A-C1F142CF4642}" srcOrd="0" destOrd="0" presId="urn:microsoft.com/office/officeart/2005/8/layout/hierarchy6"/>
    <dgm:cxn modelId="{3D9EE99A-4696-4BA0-8E69-AB1F37192BF4}" srcId="{057BF262-629D-40A9-AFC0-660474F69257}" destId="{F5FA5E0B-0727-4572-99B2-DFCABB9EEC3B}" srcOrd="0" destOrd="0" parTransId="{670ED128-0123-49F1-9057-179BF588D486}" sibTransId="{28522AB1-0D43-4453-8B4D-C5C7BF8AA6A6}"/>
    <dgm:cxn modelId="{3F8F059D-3B82-48FB-B4DD-53D57432A732}" type="presOf" srcId="{384FA02C-7694-4A56-9D04-7D4BA50178A2}" destId="{CACEB2DB-9BD6-4141-8E65-EF5E07BE6D43}" srcOrd="0" destOrd="0" presId="urn:microsoft.com/office/officeart/2005/8/layout/hierarchy6"/>
    <dgm:cxn modelId="{039EBDA1-CAE2-4CBA-B046-D6C803D5ADEC}" srcId="{CBA03E77-EBF9-4045-B09B-37FF5CA290B7}" destId="{59092430-6BD5-497F-9CA3-E116D6A51D7A}" srcOrd="2" destOrd="0" parTransId="{43BB112E-3E87-4D9C-9B33-EC6C8FD82D2A}" sibTransId="{68165F89-6F89-4325-9001-3AC3421D5B9D}"/>
    <dgm:cxn modelId="{328C1DA3-1A4C-4403-94F6-5955409040B2}" type="presOf" srcId="{59092430-6BD5-497F-9CA3-E116D6A51D7A}" destId="{A211CF9C-8BBB-4FAF-BCB6-6A9EC2755887}" srcOrd="0" destOrd="0" presId="urn:microsoft.com/office/officeart/2005/8/layout/hierarchy6"/>
    <dgm:cxn modelId="{75C610B6-DC4D-4286-9062-3DD9D3DB026C}" srcId="{CBA03E77-EBF9-4045-B09B-37FF5CA290B7}" destId="{61585586-28C3-4EF1-B033-ABD0A190B8C2}" srcOrd="1" destOrd="0" parTransId="{F5048A5D-13EB-4BFE-AC61-BC014FC3AF59}" sibTransId="{A62484AE-C7E1-42A7-8B89-8DE1A4C581F6}"/>
    <dgm:cxn modelId="{EBCAE9C6-DD2A-4DA1-8621-6CE9AEC112F4}" type="presOf" srcId="{B6EEBE7D-A230-4893-A6E6-664984A2489B}" destId="{8D684618-7F75-4EE0-8289-CF252FF3096A}" srcOrd="0" destOrd="0" presId="urn:microsoft.com/office/officeart/2005/8/layout/hierarchy6"/>
    <dgm:cxn modelId="{BBE593C9-F20B-47AB-BAF9-54F8D5434309}" type="presOf" srcId="{821D230E-493C-4016-B404-9C551C11D300}" destId="{2B7BF371-7748-4AEF-8CEE-1CFD1EF5530C}" srcOrd="0" destOrd="0" presId="urn:microsoft.com/office/officeart/2005/8/layout/hierarchy6"/>
    <dgm:cxn modelId="{6C290AD2-7325-4BB7-B696-85BA680061AA}" srcId="{821D230E-493C-4016-B404-9C551C11D300}" destId="{CBA03E77-EBF9-4045-B09B-37FF5CA290B7}" srcOrd="0" destOrd="0" parTransId="{A63C96BF-5F53-4B5B-89A6-49AE7AE45480}" sibTransId="{60AE2D42-BAEA-46F2-BFF1-68C0222DF713}"/>
    <dgm:cxn modelId="{B4E585DA-CE2D-4049-833E-C6FA4B75552D}" srcId="{057BF262-629D-40A9-AFC0-660474F69257}" destId="{821D230E-493C-4016-B404-9C551C11D300}" srcOrd="1" destOrd="0" parTransId="{04894F81-F3BF-40EA-A493-F1189FDC7424}" sibTransId="{9DFEA0E3-C02C-4D4D-9E8E-B10D852876C3}"/>
    <dgm:cxn modelId="{F7EE94FC-2A9D-429D-BDE2-A96B665D8719}" type="presOf" srcId="{61585586-28C3-4EF1-B033-ABD0A190B8C2}" destId="{29FD5429-6C58-4446-96E4-1B0A344BD2CC}" srcOrd="0" destOrd="0" presId="urn:microsoft.com/office/officeart/2005/8/layout/hierarchy6"/>
    <dgm:cxn modelId="{99C735FE-D745-4B98-99E3-56355681379A}" type="presOf" srcId="{F5048A5D-13EB-4BFE-AC61-BC014FC3AF59}" destId="{778706F1-FC6D-4D8C-B218-40E1668225EC}" srcOrd="0" destOrd="0" presId="urn:microsoft.com/office/officeart/2005/8/layout/hierarchy6"/>
    <dgm:cxn modelId="{D51F64FE-2241-477D-B91D-AE520F3C07D3}" srcId="{F5FA5E0B-0727-4572-99B2-DFCABB9EEC3B}" destId="{83542C5F-211F-4C90-887A-935A0AED2753}" srcOrd="0" destOrd="0" parTransId="{BA9DA50D-625D-4A01-B2B4-9F4D82420663}" sibTransId="{EC7E7F4D-9E1F-4D13-BE1E-63BB6D5A6E64}"/>
    <dgm:cxn modelId="{A73800A8-2453-4C6D-96C8-B5064A5E47CD}" type="presParOf" srcId="{75D3F6DE-A850-4FC9-A93E-F750A25BD8A3}" destId="{F09D2EF0-1EE3-478A-80C2-38AA22C469BB}" srcOrd="0" destOrd="0" presId="urn:microsoft.com/office/officeart/2005/8/layout/hierarchy6"/>
    <dgm:cxn modelId="{16E21A2E-5730-4E0C-B125-D44E229C34FC}" type="presParOf" srcId="{F09D2EF0-1EE3-478A-80C2-38AA22C469BB}" destId="{712D08BF-3137-44CA-A70D-C746A4B3C588}" srcOrd="0" destOrd="0" presId="urn:microsoft.com/office/officeart/2005/8/layout/hierarchy6"/>
    <dgm:cxn modelId="{2EBF713C-119A-4B42-A354-8A6572D657D7}" type="presParOf" srcId="{712D08BF-3137-44CA-A70D-C746A4B3C588}" destId="{B089EE77-47BC-46C4-95A1-655497C0ACBE}" srcOrd="0" destOrd="0" presId="urn:microsoft.com/office/officeart/2005/8/layout/hierarchy6"/>
    <dgm:cxn modelId="{F50EE2DB-21DE-4DE7-910D-2DC6F7A0A2E8}" type="presParOf" srcId="{B089EE77-47BC-46C4-95A1-655497C0ACBE}" destId="{EF59FC20-C439-4DBA-A298-566E7B5BAAF9}" srcOrd="0" destOrd="0" presId="urn:microsoft.com/office/officeart/2005/8/layout/hierarchy6"/>
    <dgm:cxn modelId="{CA874454-23D0-4873-9109-6EE7B8C056C0}" type="presParOf" srcId="{B089EE77-47BC-46C4-95A1-655497C0ACBE}" destId="{87B9F178-4502-4F10-A036-15159C8E232D}" srcOrd="1" destOrd="0" presId="urn:microsoft.com/office/officeart/2005/8/layout/hierarchy6"/>
    <dgm:cxn modelId="{2E6E2250-8BED-4B19-B877-45AF68BD4490}" type="presParOf" srcId="{87B9F178-4502-4F10-A036-15159C8E232D}" destId="{7567FFE9-1203-4D6E-A78A-C1F142CF4642}" srcOrd="0" destOrd="0" presId="urn:microsoft.com/office/officeart/2005/8/layout/hierarchy6"/>
    <dgm:cxn modelId="{D698ECBE-02B3-45DD-B10F-646D37C00E00}" type="presParOf" srcId="{87B9F178-4502-4F10-A036-15159C8E232D}" destId="{19E14052-5B49-4A2E-8A26-862D4D9BEF5F}" srcOrd="1" destOrd="0" presId="urn:microsoft.com/office/officeart/2005/8/layout/hierarchy6"/>
    <dgm:cxn modelId="{ECAB3356-CD29-4685-A0AB-FEE0682AA877}" type="presParOf" srcId="{19E14052-5B49-4A2E-8A26-862D4D9BEF5F}" destId="{6F003981-18B6-4C51-B80A-2807629F0CB5}" srcOrd="0" destOrd="0" presId="urn:microsoft.com/office/officeart/2005/8/layout/hierarchy6"/>
    <dgm:cxn modelId="{5CB10DA1-9D48-4FBF-ADCD-D09BC5EACE55}" type="presParOf" srcId="{19E14052-5B49-4A2E-8A26-862D4D9BEF5F}" destId="{A7AF5A04-FE45-48FC-9EA0-477D7C78F846}" srcOrd="1" destOrd="0" presId="urn:microsoft.com/office/officeart/2005/8/layout/hierarchy6"/>
    <dgm:cxn modelId="{7DBACCA7-2126-42AC-AD01-A219E1833B00}" type="presParOf" srcId="{A7AF5A04-FE45-48FC-9EA0-477D7C78F846}" destId="{7126BBC1-4017-4F9F-A893-6D60AF625B95}" srcOrd="0" destOrd="0" presId="urn:microsoft.com/office/officeart/2005/8/layout/hierarchy6"/>
    <dgm:cxn modelId="{65ED2907-CC29-4E80-9382-50F0FE0E83E0}" type="presParOf" srcId="{A7AF5A04-FE45-48FC-9EA0-477D7C78F846}" destId="{E117866C-B4CF-4D58-AE2F-6832AC5A8616}" srcOrd="1" destOrd="0" presId="urn:microsoft.com/office/officeart/2005/8/layout/hierarchy6"/>
    <dgm:cxn modelId="{56E3C213-1E39-4BB7-91D2-EC00B63AB95E}" type="presParOf" srcId="{E117866C-B4CF-4D58-AE2F-6832AC5A8616}" destId="{ECC97629-6396-4879-9FC4-905A99EF05C6}" srcOrd="0" destOrd="0" presId="urn:microsoft.com/office/officeart/2005/8/layout/hierarchy6"/>
    <dgm:cxn modelId="{2242DC56-55C8-42FD-9E58-B0E2EB6F1442}" type="presParOf" srcId="{E117866C-B4CF-4D58-AE2F-6832AC5A8616}" destId="{273B5B51-B702-4616-A956-107F73EDCEBF}" srcOrd="1" destOrd="0" presId="urn:microsoft.com/office/officeart/2005/8/layout/hierarchy6"/>
    <dgm:cxn modelId="{1F4358E5-7EA5-4088-A650-8AA00E804C6F}" type="presParOf" srcId="{A7AF5A04-FE45-48FC-9EA0-477D7C78F846}" destId="{3B8B2549-2FED-4FD3-9232-886095032011}" srcOrd="2" destOrd="0" presId="urn:microsoft.com/office/officeart/2005/8/layout/hierarchy6"/>
    <dgm:cxn modelId="{58E129A1-1935-4D45-9973-865A7BF20ACC}" type="presParOf" srcId="{A7AF5A04-FE45-48FC-9EA0-477D7C78F846}" destId="{C774BAE7-6A96-48AE-82C7-D763440343FF}" srcOrd="3" destOrd="0" presId="urn:microsoft.com/office/officeart/2005/8/layout/hierarchy6"/>
    <dgm:cxn modelId="{19740674-6313-42B6-9F25-A002701CB832}" type="presParOf" srcId="{C774BAE7-6A96-48AE-82C7-D763440343FF}" destId="{A2DA4078-6CC0-4FD3-8DC0-95988D945524}" srcOrd="0" destOrd="0" presId="urn:microsoft.com/office/officeart/2005/8/layout/hierarchy6"/>
    <dgm:cxn modelId="{D8DE6FE0-45A6-4E3E-8243-03FAD3FD7D21}" type="presParOf" srcId="{C774BAE7-6A96-48AE-82C7-D763440343FF}" destId="{7B8B1A4F-97F1-4667-845F-1BACA09DB169}" srcOrd="1" destOrd="0" presId="urn:microsoft.com/office/officeart/2005/8/layout/hierarchy6"/>
    <dgm:cxn modelId="{BFBD58D3-D5BD-47C8-AF14-394B61E52166}" type="presParOf" srcId="{87B9F178-4502-4F10-A036-15159C8E232D}" destId="{5F697E28-9800-4C63-9925-07B51290AB51}" srcOrd="2" destOrd="0" presId="urn:microsoft.com/office/officeart/2005/8/layout/hierarchy6"/>
    <dgm:cxn modelId="{D45CB485-FB52-43A0-B8D4-5F6E43790455}" type="presParOf" srcId="{87B9F178-4502-4F10-A036-15159C8E232D}" destId="{15E392AF-D34D-4251-A696-64BE3CA8BA26}" srcOrd="3" destOrd="0" presId="urn:microsoft.com/office/officeart/2005/8/layout/hierarchy6"/>
    <dgm:cxn modelId="{C7BBC7D1-928A-4F96-A040-9020685BDAC9}" type="presParOf" srcId="{15E392AF-D34D-4251-A696-64BE3CA8BA26}" destId="{2B7BF371-7748-4AEF-8CEE-1CFD1EF5530C}" srcOrd="0" destOrd="0" presId="urn:microsoft.com/office/officeart/2005/8/layout/hierarchy6"/>
    <dgm:cxn modelId="{C0EBED60-B3DC-4A4B-A553-DBE2CE277BF1}" type="presParOf" srcId="{15E392AF-D34D-4251-A696-64BE3CA8BA26}" destId="{91EBD9B7-D23A-457D-8BCD-09A1E4A83663}" srcOrd="1" destOrd="0" presId="urn:microsoft.com/office/officeart/2005/8/layout/hierarchy6"/>
    <dgm:cxn modelId="{A1C22C72-2B85-4CD4-9642-819068564CD4}" type="presParOf" srcId="{91EBD9B7-D23A-457D-8BCD-09A1E4A83663}" destId="{A1CDED0F-9F8A-4DFC-9903-47F4F28D0B23}" srcOrd="0" destOrd="0" presId="urn:microsoft.com/office/officeart/2005/8/layout/hierarchy6"/>
    <dgm:cxn modelId="{9E4D610F-0A22-499B-8AB6-118FF49D04BC}" type="presParOf" srcId="{91EBD9B7-D23A-457D-8BCD-09A1E4A83663}" destId="{ED60E41E-752E-4D57-87EF-FDC08FFFA10D}" srcOrd="1" destOrd="0" presId="urn:microsoft.com/office/officeart/2005/8/layout/hierarchy6"/>
    <dgm:cxn modelId="{C5D0A4FB-4C58-4B1E-BD11-B93BE79F9AE6}" type="presParOf" srcId="{ED60E41E-752E-4D57-87EF-FDC08FFFA10D}" destId="{39162869-975E-4F54-B8AC-3D391F1CBC74}" srcOrd="0" destOrd="0" presId="urn:microsoft.com/office/officeart/2005/8/layout/hierarchy6"/>
    <dgm:cxn modelId="{87E9CC81-F564-4B49-AF95-A7A69B8D130F}" type="presParOf" srcId="{ED60E41E-752E-4D57-87EF-FDC08FFFA10D}" destId="{874CFA6B-6826-4D2E-A09E-84237876D7C6}" srcOrd="1" destOrd="0" presId="urn:microsoft.com/office/officeart/2005/8/layout/hierarchy6"/>
    <dgm:cxn modelId="{5EB4D15C-F227-4E79-8CB1-9EF8D101B1E6}" type="presParOf" srcId="{874CFA6B-6826-4D2E-A09E-84237876D7C6}" destId="{D84EBD60-CFB5-4F0F-AB08-A506FFF08B63}" srcOrd="0" destOrd="0" presId="urn:microsoft.com/office/officeart/2005/8/layout/hierarchy6"/>
    <dgm:cxn modelId="{E06CCB18-F8E1-41C9-8795-B497448453D8}" type="presParOf" srcId="{874CFA6B-6826-4D2E-A09E-84237876D7C6}" destId="{85C268EA-5108-4EB8-AEFF-8C5C22F9CC1C}" srcOrd="1" destOrd="0" presId="urn:microsoft.com/office/officeart/2005/8/layout/hierarchy6"/>
    <dgm:cxn modelId="{06F26FAF-3401-4F5F-89ED-AF6691598391}" type="presParOf" srcId="{85C268EA-5108-4EB8-AEFF-8C5C22F9CC1C}" destId="{5D0D1DE2-897B-4303-A083-F42CD773E73A}" srcOrd="0" destOrd="0" presId="urn:microsoft.com/office/officeart/2005/8/layout/hierarchy6"/>
    <dgm:cxn modelId="{4DD5C9FC-2188-49C5-850D-A883EFEC188B}" type="presParOf" srcId="{85C268EA-5108-4EB8-AEFF-8C5C22F9CC1C}" destId="{BBECFE06-DF40-4585-8052-766F76195A3E}" srcOrd="1" destOrd="0" presId="urn:microsoft.com/office/officeart/2005/8/layout/hierarchy6"/>
    <dgm:cxn modelId="{3339B220-42AE-4B55-827E-85B2938DB633}" type="presParOf" srcId="{874CFA6B-6826-4D2E-A09E-84237876D7C6}" destId="{778706F1-FC6D-4D8C-B218-40E1668225EC}" srcOrd="2" destOrd="0" presId="urn:microsoft.com/office/officeart/2005/8/layout/hierarchy6"/>
    <dgm:cxn modelId="{8D35C101-806A-4767-AEA3-3BACB1AAD383}" type="presParOf" srcId="{874CFA6B-6826-4D2E-A09E-84237876D7C6}" destId="{355F126B-F6EA-4B5D-AE5B-600099AA3265}" srcOrd="3" destOrd="0" presId="urn:microsoft.com/office/officeart/2005/8/layout/hierarchy6"/>
    <dgm:cxn modelId="{539F8521-CEE9-4950-AD89-CCB1DE46D778}" type="presParOf" srcId="{355F126B-F6EA-4B5D-AE5B-600099AA3265}" destId="{29FD5429-6C58-4446-96E4-1B0A344BD2CC}" srcOrd="0" destOrd="0" presId="urn:microsoft.com/office/officeart/2005/8/layout/hierarchy6"/>
    <dgm:cxn modelId="{C070AA3A-CE53-48E7-AAC9-4B60A82410D4}" type="presParOf" srcId="{355F126B-F6EA-4B5D-AE5B-600099AA3265}" destId="{2ACF247D-D459-4A08-9255-82F0D10D219D}" srcOrd="1" destOrd="0" presId="urn:microsoft.com/office/officeart/2005/8/layout/hierarchy6"/>
    <dgm:cxn modelId="{CC5F3993-63D4-491E-838D-8B9AF095D9B8}" type="presParOf" srcId="{874CFA6B-6826-4D2E-A09E-84237876D7C6}" destId="{DCB0E054-E2C3-4252-9BA3-15CECB1DDC5F}" srcOrd="4" destOrd="0" presId="urn:microsoft.com/office/officeart/2005/8/layout/hierarchy6"/>
    <dgm:cxn modelId="{D9F546E6-D784-4568-9D7C-5CCE777D8C22}" type="presParOf" srcId="{874CFA6B-6826-4D2E-A09E-84237876D7C6}" destId="{D87BA8FF-2E79-4423-BF46-8DE0A0E6C2F1}" srcOrd="5" destOrd="0" presId="urn:microsoft.com/office/officeart/2005/8/layout/hierarchy6"/>
    <dgm:cxn modelId="{F5545528-ABEB-4663-84BC-E447D192485D}" type="presParOf" srcId="{D87BA8FF-2E79-4423-BF46-8DE0A0E6C2F1}" destId="{A211CF9C-8BBB-4FAF-BCB6-6A9EC2755887}" srcOrd="0" destOrd="0" presId="urn:microsoft.com/office/officeart/2005/8/layout/hierarchy6"/>
    <dgm:cxn modelId="{F5C6B0B0-38E4-42FE-8A0C-CFD33D381A14}" type="presParOf" srcId="{D87BA8FF-2E79-4423-BF46-8DE0A0E6C2F1}" destId="{6D42B4E6-5EE4-412D-BD35-5A6919E7A7F4}" srcOrd="1" destOrd="0" presId="urn:microsoft.com/office/officeart/2005/8/layout/hierarchy6"/>
    <dgm:cxn modelId="{645F2FB2-E67D-4E29-9FF6-9D218E03A712}" type="presParOf" srcId="{91EBD9B7-D23A-457D-8BCD-09A1E4A83663}" destId="{CACEB2DB-9BD6-4141-8E65-EF5E07BE6D43}" srcOrd="2" destOrd="0" presId="urn:microsoft.com/office/officeart/2005/8/layout/hierarchy6"/>
    <dgm:cxn modelId="{1FDAE0DC-8159-45CE-B6A6-1E5ADC9FC77B}" type="presParOf" srcId="{91EBD9B7-D23A-457D-8BCD-09A1E4A83663}" destId="{AA7FEC4C-7774-4036-81DB-9C84D6400668}" srcOrd="3" destOrd="0" presId="urn:microsoft.com/office/officeart/2005/8/layout/hierarchy6"/>
    <dgm:cxn modelId="{6E9A92C0-3258-4693-AC3C-B3BD322B836E}" type="presParOf" srcId="{AA7FEC4C-7774-4036-81DB-9C84D6400668}" destId="{D6216E85-B8BB-418A-8D97-94C9B4A47853}" srcOrd="0" destOrd="0" presId="urn:microsoft.com/office/officeart/2005/8/layout/hierarchy6"/>
    <dgm:cxn modelId="{30BCB3F2-CD71-412C-82F4-AAE22140259C}" type="presParOf" srcId="{AA7FEC4C-7774-4036-81DB-9C84D6400668}" destId="{1AF1FC06-323D-4E97-9FC6-E9E14299BA4F}" srcOrd="1" destOrd="0" presId="urn:microsoft.com/office/officeart/2005/8/layout/hierarchy6"/>
    <dgm:cxn modelId="{FA84E52E-7962-4478-878A-772960781CCB}" type="presParOf" srcId="{1AF1FC06-323D-4E97-9FC6-E9E14299BA4F}" destId="{8D684618-7F75-4EE0-8289-CF252FF3096A}" srcOrd="0" destOrd="0" presId="urn:microsoft.com/office/officeart/2005/8/layout/hierarchy6"/>
    <dgm:cxn modelId="{DB51E398-4A83-4154-B28C-B74AE5530421}" type="presParOf" srcId="{1AF1FC06-323D-4E97-9FC6-E9E14299BA4F}" destId="{35437EF8-BECE-44F3-BF15-EC94BB91C856}" srcOrd="1" destOrd="0" presId="urn:microsoft.com/office/officeart/2005/8/layout/hierarchy6"/>
    <dgm:cxn modelId="{2D2893DA-5B9E-4EB2-9E1F-4B80A800E38E}" type="presParOf" srcId="{35437EF8-BECE-44F3-BF15-EC94BB91C856}" destId="{9AB00801-120E-4AD8-8BDD-97DB3D2C77E9}" srcOrd="0" destOrd="0" presId="urn:microsoft.com/office/officeart/2005/8/layout/hierarchy6"/>
    <dgm:cxn modelId="{D8AB6DF9-B859-455D-A2E1-DF09FFE74126}" type="presParOf" srcId="{35437EF8-BECE-44F3-BF15-EC94BB91C856}" destId="{8614D525-D943-482F-BF37-E039E7B7D15E}" srcOrd="1" destOrd="0" presId="urn:microsoft.com/office/officeart/2005/8/layout/hierarchy6"/>
    <dgm:cxn modelId="{7D2609B8-33FA-4532-AE78-D2FCDEB72AA6}" type="presParOf" srcId="{1AF1FC06-323D-4E97-9FC6-E9E14299BA4F}" destId="{622F3752-E205-4F9D-9D0E-FD20E2321DCC}" srcOrd="2" destOrd="0" presId="urn:microsoft.com/office/officeart/2005/8/layout/hierarchy6"/>
    <dgm:cxn modelId="{E6E7C186-9641-4C67-B0D0-66BA058821AC}" type="presParOf" srcId="{1AF1FC06-323D-4E97-9FC6-E9E14299BA4F}" destId="{0C177E8F-B645-4EA2-8BCF-0009F92E067B}" srcOrd="3" destOrd="0" presId="urn:microsoft.com/office/officeart/2005/8/layout/hierarchy6"/>
    <dgm:cxn modelId="{CF259162-64BC-496E-9C22-B46FEA068FEC}" type="presParOf" srcId="{0C177E8F-B645-4EA2-8BCF-0009F92E067B}" destId="{4EE5D8D1-E769-484C-A0CB-888C57B7F852}" srcOrd="0" destOrd="0" presId="urn:microsoft.com/office/officeart/2005/8/layout/hierarchy6"/>
    <dgm:cxn modelId="{4976517D-4751-4F06-9DA8-B6ABBEB4ACD4}" type="presParOf" srcId="{0C177E8F-B645-4EA2-8BCF-0009F92E067B}" destId="{6106162E-77BB-4CFD-997B-1749AC6CA236}" srcOrd="1" destOrd="0" presId="urn:microsoft.com/office/officeart/2005/8/layout/hierarchy6"/>
    <dgm:cxn modelId="{D4FCCB27-7D6E-4EC0-8E67-AA0CFBD90101}" type="presParOf" srcId="{75D3F6DE-A850-4FC9-A93E-F750A25BD8A3}" destId="{5A8F54CD-5407-4382-AF3E-70A9ED2D171C}"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59FC20-C439-4DBA-A298-566E7B5BAAF9}">
      <dsp:nvSpPr>
        <dsp:cNvPr id="0" name=""/>
        <dsp:cNvSpPr/>
      </dsp:nvSpPr>
      <dsp:spPr>
        <a:xfrm>
          <a:off x="3541115" y="1104752"/>
          <a:ext cx="1145324" cy="763549"/>
        </a:xfrm>
        <a:prstGeom prst="roundRect">
          <a:avLst>
            <a:gd name="adj" fmla="val 10000"/>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Water </a:t>
          </a:r>
        </a:p>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Pumps</a:t>
          </a:r>
          <a:endParaRPr lang="en-IN" sz="1200" b="1" kern="1200" dirty="0">
            <a:latin typeface="Cambria" panose="02040503050406030204" pitchFamily="18" charset="0"/>
            <a:ea typeface="Cambria" panose="02040503050406030204" pitchFamily="18" charset="0"/>
          </a:endParaRPr>
        </a:p>
      </dsp:txBody>
      <dsp:txXfrm>
        <a:off x="3563479" y="1127116"/>
        <a:ext cx="1100596" cy="718821"/>
      </dsp:txXfrm>
    </dsp:sp>
    <dsp:sp modelId="{7567FFE9-1203-4D6E-A78A-C1F142CF4642}">
      <dsp:nvSpPr>
        <dsp:cNvPr id="0" name=""/>
        <dsp:cNvSpPr/>
      </dsp:nvSpPr>
      <dsp:spPr>
        <a:xfrm>
          <a:off x="1322049" y="1868301"/>
          <a:ext cx="2791728" cy="305419"/>
        </a:xfrm>
        <a:custGeom>
          <a:avLst/>
          <a:gdLst/>
          <a:ahLst/>
          <a:cxnLst/>
          <a:rect l="0" t="0" r="0" b="0"/>
          <a:pathLst>
            <a:path>
              <a:moveTo>
                <a:pt x="2791728" y="0"/>
              </a:moveTo>
              <a:lnTo>
                <a:pt x="2791728" y="152709"/>
              </a:lnTo>
              <a:lnTo>
                <a:pt x="0" y="152709"/>
              </a:lnTo>
              <a:lnTo>
                <a:pt x="0" y="305419"/>
              </a:lnTo>
            </a:path>
          </a:pathLst>
        </a:custGeom>
        <a:noFill/>
        <a:ln w="28575" cap="flat" cmpd="sng" algn="ctr">
          <a:solidFill>
            <a:schemeClr val="accent1"/>
          </a:solidFill>
          <a:prstDash val="solid"/>
          <a:miter lim="800000"/>
        </a:ln>
        <a:effectLst/>
      </dsp:spPr>
      <dsp:style>
        <a:lnRef idx="1">
          <a:schemeClr val="accent6"/>
        </a:lnRef>
        <a:fillRef idx="0">
          <a:schemeClr val="accent6"/>
        </a:fillRef>
        <a:effectRef idx="0">
          <a:schemeClr val="accent6"/>
        </a:effectRef>
        <a:fontRef idx="minor">
          <a:schemeClr val="tx1"/>
        </a:fontRef>
      </dsp:style>
    </dsp:sp>
    <dsp:sp modelId="{6F003981-18B6-4C51-B80A-2807629F0CB5}">
      <dsp:nvSpPr>
        <dsp:cNvPr id="0" name=""/>
        <dsp:cNvSpPr/>
      </dsp:nvSpPr>
      <dsp:spPr>
        <a:xfrm>
          <a:off x="749386" y="2173721"/>
          <a:ext cx="1145324" cy="763549"/>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Dynamic pressure Pumps</a:t>
          </a:r>
          <a:endParaRPr lang="en-IN" sz="1200" b="1" kern="1200" dirty="0">
            <a:latin typeface="Cambria" panose="02040503050406030204" pitchFamily="18" charset="0"/>
            <a:ea typeface="Cambria" panose="02040503050406030204" pitchFamily="18" charset="0"/>
          </a:endParaRPr>
        </a:p>
      </dsp:txBody>
      <dsp:txXfrm>
        <a:off x="771750" y="2196085"/>
        <a:ext cx="1100596" cy="718821"/>
      </dsp:txXfrm>
    </dsp:sp>
    <dsp:sp modelId="{7126BBC1-4017-4F9F-A893-6D60AF625B95}">
      <dsp:nvSpPr>
        <dsp:cNvPr id="0" name=""/>
        <dsp:cNvSpPr/>
      </dsp:nvSpPr>
      <dsp:spPr>
        <a:xfrm>
          <a:off x="591881" y="2937271"/>
          <a:ext cx="730167" cy="262554"/>
        </a:xfrm>
        <a:custGeom>
          <a:avLst/>
          <a:gdLst/>
          <a:ahLst/>
          <a:cxnLst/>
          <a:rect l="0" t="0" r="0" b="0"/>
          <a:pathLst>
            <a:path>
              <a:moveTo>
                <a:pt x="730167" y="0"/>
              </a:moveTo>
              <a:lnTo>
                <a:pt x="730167" y="131277"/>
              </a:lnTo>
              <a:lnTo>
                <a:pt x="0" y="131277"/>
              </a:lnTo>
              <a:lnTo>
                <a:pt x="0" y="262554"/>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ECC97629-6396-4879-9FC4-905A99EF05C6}">
      <dsp:nvSpPr>
        <dsp:cNvPr id="0" name=""/>
        <dsp:cNvSpPr/>
      </dsp:nvSpPr>
      <dsp:spPr>
        <a:xfrm>
          <a:off x="19219" y="3199825"/>
          <a:ext cx="1145324" cy="763549"/>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Centrifugal Pump</a:t>
          </a:r>
          <a:endParaRPr lang="en-IN" sz="1200" b="1" kern="1200" dirty="0">
            <a:latin typeface="Cambria" panose="02040503050406030204" pitchFamily="18" charset="0"/>
            <a:ea typeface="Cambria" panose="02040503050406030204" pitchFamily="18" charset="0"/>
          </a:endParaRPr>
        </a:p>
      </dsp:txBody>
      <dsp:txXfrm>
        <a:off x="41583" y="3222189"/>
        <a:ext cx="1100596" cy="718821"/>
      </dsp:txXfrm>
    </dsp:sp>
    <dsp:sp modelId="{3B8B2549-2FED-4FD3-9232-886095032011}">
      <dsp:nvSpPr>
        <dsp:cNvPr id="0" name=""/>
        <dsp:cNvSpPr/>
      </dsp:nvSpPr>
      <dsp:spPr>
        <a:xfrm>
          <a:off x="1322049" y="2937271"/>
          <a:ext cx="758754" cy="262554"/>
        </a:xfrm>
        <a:custGeom>
          <a:avLst/>
          <a:gdLst/>
          <a:ahLst/>
          <a:cxnLst/>
          <a:rect l="0" t="0" r="0" b="0"/>
          <a:pathLst>
            <a:path>
              <a:moveTo>
                <a:pt x="0" y="0"/>
              </a:moveTo>
              <a:lnTo>
                <a:pt x="0" y="131277"/>
              </a:lnTo>
              <a:lnTo>
                <a:pt x="758754" y="131277"/>
              </a:lnTo>
              <a:lnTo>
                <a:pt x="758754" y="262554"/>
              </a:lnTo>
            </a:path>
          </a:pathLst>
        </a:custGeom>
        <a:noFill/>
        <a:ln w="12700" cap="flat" cmpd="sng" algn="ctr">
          <a:solidFill>
            <a:schemeClr val="accent1"/>
          </a:solidFill>
          <a:prstDash val="solid"/>
          <a:miter lim="800000"/>
        </a:ln>
        <a:effectLst/>
      </dsp:spPr>
      <dsp:style>
        <a:lnRef idx="2">
          <a:scrgbClr r="0" g="0" b="0"/>
        </a:lnRef>
        <a:fillRef idx="0">
          <a:scrgbClr r="0" g="0" b="0"/>
        </a:fillRef>
        <a:effectRef idx="0">
          <a:scrgbClr r="0" g="0" b="0"/>
        </a:effectRef>
        <a:fontRef idx="minor"/>
      </dsp:style>
    </dsp:sp>
    <dsp:sp modelId="{A2DA4078-6CC0-4FD3-8DC0-95988D945524}">
      <dsp:nvSpPr>
        <dsp:cNvPr id="0" name=""/>
        <dsp:cNvSpPr/>
      </dsp:nvSpPr>
      <dsp:spPr>
        <a:xfrm>
          <a:off x="1508141" y="3199825"/>
          <a:ext cx="1145324" cy="763549"/>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Jet Pump</a:t>
          </a:r>
          <a:endParaRPr lang="en-IN" sz="1200" b="1" kern="1200" dirty="0">
            <a:latin typeface="Cambria" panose="02040503050406030204" pitchFamily="18" charset="0"/>
            <a:ea typeface="Cambria" panose="02040503050406030204" pitchFamily="18" charset="0"/>
          </a:endParaRPr>
        </a:p>
      </dsp:txBody>
      <dsp:txXfrm>
        <a:off x="1530505" y="3222189"/>
        <a:ext cx="1100596" cy="718821"/>
      </dsp:txXfrm>
    </dsp:sp>
    <dsp:sp modelId="{5F697E28-9800-4C63-9925-07B51290AB51}">
      <dsp:nvSpPr>
        <dsp:cNvPr id="0" name=""/>
        <dsp:cNvSpPr/>
      </dsp:nvSpPr>
      <dsp:spPr>
        <a:xfrm>
          <a:off x="4113777" y="1868301"/>
          <a:ext cx="2791728" cy="305419"/>
        </a:xfrm>
        <a:custGeom>
          <a:avLst/>
          <a:gdLst/>
          <a:ahLst/>
          <a:cxnLst/>
          <a:rect l="0" t="0" r="0" b="0"/>
          <a:pathLst>
            <a:path>
              <a:moveTo>
                <a:pt x="0" y="0"/>
              </a:moveTo>
              <a:lnTo>
                <a:pt x="0" y="152709"/>
              </a:lnTo>
              <a:lnTo>
                <a:pt x="2791728" y="152709"/>
              </a:lnTo>
              <a:lnTo>
                <a:pt x="2791728" y="305419"/>
              </a:lnTo>
            </a:path>
          </a:pathLst>
        </a:custGeom>
        <a:noFill/>
        <a:ln w="12700" cap="flat" cmpd="sng" algn="ctr">
          <a:solidFill>
            <a:srgbClr val="00B050"/>
          </a:solidFill>
          <a:prstDash val="solid"/>
          <a:miter lim="800000"/>
        </a:ln>
        <a:effectLst/>
      </dsp:spPr>
      <dsp:style>
        <a:lnRef idx="2">
          <a:scrgbClr r="0" g="0" b="0"/>
        </a:lnRef>
        <a:fillRef idx="0">
          <a:scrgbClr r="0" g="0" b="0"/>
        </a:fillRef>
        <a:effectRef idx="0">
          <a:scrgbClr r="0" g="0" b="0"/>
        </a:effectRef>
        <a:fontRef idx="minor"/>
      </dsp:style>
    </dsp:sp>
    <dsp:sp modelId="{2B7BF371-7748-4AEF-8CEE-1CFD1EF5530C}">
      <dsp:nvSpPr>
        <dsp:cNvPr id="0" name=""/>
        <dsp:cNvSpPr/>
      </dsp:nvSpPr>
      <dsp:spPr>
        <a:xfrm>
          <a:off x="6332843" y="2173721"/>
          <a:ext cx="1145324" cy="763549"/>
        </a:xfrm>
        <a:prstGeom prst="roundRect">
          <a:avLst>
            <a:gd name="adj" fmla="val 10000"/>
          </a:avLst>
        </a:prstGeom>
        <a:solidFill>
          <a:schemeClr val="lt1">
            <a:hueOff val="0"/>
            <a:satOff val="0"/>
            <a:lumOff val="0"/>
            <a:alphaOff val="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Positive Displacement Pump</a:t>
          </a:r>
          <a:endParaRPr lang="en-IN" sz="1200" b="1" kern="1200" dirty="0">
            <a:latin typeface="Cambria" panose="02040503050406030204" pitchFamily="18" charset="0"/>
            <a:ea typeface="Cambria" panose="02040503050406030204" pitchFamily="18" charset="0"/>
          </a:endParaRPr>
        </a:p>
      </dsp:txBody>
      <dsp:txXfrm>
        <a:off x="6355207" y="2196085"/>
        <a:ext cx="1100596" cy="718821"/>
      </dsp:txXfrm>
    </dsp:sp>
    <dsp:sp modelId="{A1CDED0F-9F8A-4DFC-9903-47F4F28D0B23}">
      <dsp:nvSpPr>
        <dsp:cNvPr id="0" name=""/>
        <dsp:cNvSpPr/>
      </dsp:nvSpPr>
      <dsp:spPr>
        <a:xfrm>
          <a:off x="5044353" y="2937271"/>
          <a:ext cx="1861152" cy="305419"/>
        </a:xfrm>
        <a:custGeom>
          <a:avLst/>
          <a:gdLst/>
          <a:ahLst/>
          <a:cxnLst/>
          <a:rect l="0" t="0" r="0" b="0"/>
          <a:pathLst>
            <a:path>
              <a:moveTo>
                <a:pt x="1861152" y="0"/>
              </a:moveTo>
              <a:lnTo>
                <a:pt x="1861152" y="152709"/>
              </a:lnTo>
              <a:lnTo>
                <a:pt x="0" y="152709"/>
              </a:lnTo>
              <a:lnTo>
                <a:pt x="0" y="305419"/>
              </a:lnTo>
            </a:path>
          </a:pathLst>
        </a:custGeom>
        <a:noFill/>
        <a:ln w="12700" cap="flat" cmpd="sng" algn="ctr">
          <a:solidFill>
            <a:srgbClr val="00B050"/>
          </a:solidFill>
          <a:prstDash val="solid"/>
          <a:miter lim="800000"/>
        </a:ln>
        <a:effectLst/>
      </dsp:spPr>
      <dsp:style>
        <a:lnRef idx="2">
          <a:scrgbClr r="0" g="0" b="0"/>
        </a:lnRef>
        <a:fillRef idx="0">
          <a:scrgbClr r="0" g="0" b="0"/>
        </a:fillRef>
        <a:effectRef idx="0">
          <a:scrgbClr r="0" g="0" b="0"/>
        </a:effectRef>
        <a:fontRef idx="minor"/>
      </dsp:style>
    </dsp:sp>
    <dsp:sp modelId="{39162869-975E-4F54-B8AC-3D391F1CBC74}">
      <dsp:nvSpPr>
        <dsp:cNvPr id="0" name=""/>
        <dsp:cNvSpPr/>
      </dsp:nvSpPr>
      <dsp:spPr>
        <a:xfrm>
          <a:off x="4471691" y="3242690"/>
          <a:ext cx="1145324" cy="763549"/>
        </a:xfrm>
        <a:prstGeom prst="roundRect">
          <a:avLst>
            <a:gd name="adj" fmla="val 10000"/>
          </a:avLst>
        </a:prstGeom>
        <a:solidFill>
          <a:schemeClr val="lt1">
            <a:hueOff val="0"/>
            <a:satOff val="0"/>
            <a:lumOff val="0"/>
            <a:alphaOff val="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Rotary Pump</a:t>
          </a:r>
          <a:endParaRPr lang="en-IN" sz="1200" b="1" kern="1200" dirty="0">
            <a:latin typeface="Cambria" panose="02040503050406030204" pitchFamily="18" charset="0"/>
            <a:ea typeface="Cambria" panose="02040503050406030204" pitchFamily="18" charset="0"/>
          </a:endParaRPr>
        </a:p>
      </dsp:txBody>
      <dsp:txXfrm>
        <a:off x="4494055" y="3265054"/>
        <a:ext cx="1100596" cy="718821"/>
      </dsp:txXfrm>
    </dsp:sp>
    <dsp:sp modelId="{D84EBD60-CFB5-4F0F-AB08-A506FFF08B63}">
      <dsp:nvSpPr>
        <dsp:cNvPr id="0" name=""/>
        <dsp:cNvSpPr/>
      </dsp:nvSpPr>
      <dsp:spPr>
        <a:xfrm>
          <a:off x="3555431" y="4006240"/>
          <a:ext cx="1488921" cy="305419"/>
        </a:xfrm>
        <a:custGeom>
          <a:avLst/>
          <a:gdLst/>
          <a:ahLst/>
          <a:cxnLst/>
          <a:rect l="0" t="0" r="0" b="0"/>
          <a:pathLst>
            <a:path>
              <a:moveTo>
                <a:pt x="1488921" y="0"/>
              </a:moveTo>
              <a:lnTo>
                <a:pt x="1488921" y="152709"/>
              </a:lnTo>
              <a:lnTo>
                <a:pt x="0" y="152709"/>
              </a:lnTo>
              <a:lnTo>
                <a:pt x="0" y="305419"/>
              </a:lnTo>
            </a:path>
          </a:pathLst>
        </a:custGeom>
        <a:noFill/>
        <a:ln w="12700" cap="flat" cmpd="sng" algn="ctr">
          <a:solidFill>
            <a:srgbClr val="00B050"/>
          </a:solidFill>
          <a:prstDash val="solid"/>
          <a:miter lim="800000"/>
        </a:ln>
        <a:effectLst/>
      </dsp:spPr>
      <dsp:style>
        <a:lnRef idx="2">
          <a:scrgbClr r="0" g="0" b="0"/>
        </a:lnRef>
        <a:fillRef idx="0">
          <a:scrgbClr r="0" g="0" b="0"/>
        </a:fillRef>
        <a:effectRef idx="0">
          <a:scrgbClr r="0" g="0" b="0"/>
        </a:effectRef>
        <a:fontRef idx="minor"/>
      </dsp:style>
    </dsp:sp>
    <dsp:sp modelId="{5D0D1DE2-897B-4303-A083-F42CD773E73A}">
      <dsp:nvSpPr>
        <dsp:cNvPr id="0" name=""/>
        <dsp:cNvSpPr/>
      </dsp:nvSpPr>
      <dsp:spPr>
        <a:xfrm>
          <a:off x="2982769" y="4311660"/>
          <a:ext cx="1145324" cy="763549"/>
        </a:xfrm>
        <a:prstGeom prst="roundRect">
          <a:avLst>
            <a:gd name="adj" fmla="val 10000"/>
          </a:avLst>
        </a:prstGeom>
        <a:solidFill>
          <a:schemeClr val="lt1">
            <a:hueOff val="0"/>
            <a:satOff val="0"/>
            <a:lumOff val="0"/>
            <a:alphaOff val="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Gear Pump</a:t>
          </a:r>
          <a:endParaRPr lang="en-IN" sz="1200" b="1" kern="1200" dirty="0">
            <a:latin typeface="Cambria" panose="02040503050406030204" pitchFamily="18" charset="0"/>
            <a:ea typeface="Cambria" panose="02040503050406030204" pitchFamily="18" charset="0"/>
          </a:endParaRPr>
        </a:p>
      </dsp:txBody>
      <dsp:txXfrm>
        <a:off x="3005133" y="4334024"/>
        <a:ext cx="1100596" cy="718821"/>
      </dsp:txXfrm>
    </dsp:sp>
    <dsp:sp modelId="{778706F1-FC6D-4D8C-B218-40E1668225EC}">
      <dsp:nvSpPr>
        <dsp:cNvPr id="0" name=""/>
        <dsp:cNvSpPr/>
      </dsp:nvSpPr>
      <dsp:spPr>
        <a:xfrm>
          <a:off x="4998633" y="4006240"/>
          <a:ext cx="91440" cy="305419"/>
        </a:xfrm>
        <a:custGeom>
          <a:avLst/>
          <a:gdLst/>
          <a:ahLst/>
          <a:cxnLst/>
          <a:rect l="0" t="0" r="0" b="0"/>
          <a:pathLst>
            <a:path>
              <a:moveTo>
                <a:pt x="45720" y="0"/>
              </a:moveTo>
              <a:lnTo>
                <a:pt x="45720" y="305419"/>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FD5429-6C58-4446-96E4-1B0A344BD2CC}">
      <dsp:nvSpPr>
        <dsp:cNvPr id="0" name=""/>
        <dsp:cNvSpPr/>
      </dsp:nvSpPr>
      <dsp:spPr>
        <a:xfrm>
          <a:off x="4471691" y="4311660"/>
          <a:ext cx="1145324" cy="763549"/>
        </a:xfrm>
        <a:prstGeom prst="roundRect">
          <a:avLst>
            <a:gd name="adj" fmla="val 10000"/>
          </a:avLst>
        </a:prstGeom>
        <a:solidFill>
          <a:schemeClr val="lt1">
            <a:hueOff val="0"/>
            <a:satOff val="0"/>
            <a:lumOff val="0"/>
            <a:alphaOff val="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Lobe Pump</a:t>
          </a:r>
          <a:endParaRPr lang="en-IN" sz="1200" b="1" kern="1200" dirty="0">
            <a:latin typeface="Cambria" panose="02040503050406030204" pitchFamily="18" charset="0"/>
            <a:ea typeface="Cambria" panose="02040503050406030204" pitchFamily="18" charset="0"/>
          </a:endParaRPr>
        </a:p>
      </dsp:txBody>
      <dsp:txXfrm>
        <a:off x="4494055" y="4334024"/>
        <a:ext cx="1100596" cy="718821"/>
      </dsp:txXfrm>
    </dsp:sp>
    <dsp:sp modelId="{DCB0E054-E2C3-4252-9BA3-15CECB1DDC5F}">
      <dsp:nvSpPr>
        <dsp:cNvPr id="0" name=""/>
        <dsp:cNvSpPr/>
      </dsp:nvSpPr>
      <dsp:spPr>
        <a:xfrm>
          <a:off x="5044353" y="4006240"/>
          <a:ext cx="1488921" cy="305419"/>
        </a:xfrm>
        <a:custGeom>
          <a:avLst/>
          <a:gdLst/>
          <a:ahLst/>
          <a:cxnLst/>
          <a:rect l="0" t="0" r="0" b="0"/>
          <a:pathLst>
            <a:path>
              <a:moveTo>
                <a:pt x="0" y="0"/>
              </a:moveTo>
              <a:lnTo>
                <a:pt x="0" y="152709"/>
              </a:lnTo>
              <a:lnTo>
                <a:pt x="1488921" y="152709"/>
              </a:lnTo>
              <a:lnTo>
                <a:pt x="1488921" y="305419"/>
              </a:lnTo>
            </a:path>
          </a:pathLst>
        </a:custGeom>
        <a:noFill/>
        <a:ln w="12700" cap="flat" cmpd="sng" algn="ctr">
          <a:solidFill>
            <a:srgbClr val="00B050"/>
          </a:solidFill>
          <a:prstDash val="solid"/>
          <a:miter lim="800000"/>
        </a:ln>
        <a:effectLst/>
      </dsp:spPr>
      <dsp:style>
        <a:lnRef idx="2">
          <a:scrgbClr r="0" g="0" b="0"/>
        </a:lnRef>
        <a:fillRef idx="0">
          <a:scrgbClr r="0" g="0" b="0"/>
        </a:fillRef>
        <a:effectRef idx="0">
          <a:scrgbClr r="0" g="0" b="0"/>
        </a:effectRef>
        <a:fontRef idx="minor"/>
      </dsp:style>
    </dsp:sp>
    <dsp:sp modelId="{A211CF9C-8BBB-4FAF-BCB6-6A9EC2755887}">
      <dsp:nvSpPr>
        <dsp:cNvPr id="0" name=""/>
        <dsp:cNvSpPr/>
      </dsp:nvSpPr>
      <dsp:spPr>
        <a:xfrm>
          <a:off x="5960613" y="4311660"/>
          <a:ext cx="1145324" cy="763549"/>
        </a:xfrm>
        <a:prstGeom prst="roundRect">
          <a:avLst>
            <a:gd name="adj" fmla="val 10000"/>
          </a:avLst>
        </a:prstGeom>
        <a:solidFill>
          <a:schemeClr val="lt1">
            <a:hueOff val="0"/>
            <a:satOff val="0"/>
            <a:lumOff val="0"/>
            <a:alphaOff val="0"/>
          </a:schemeClr>
        </a:solidFill>
        <a:ln w="1270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Vane pump</a:t>
          </a:r>
          <a:endParaRPr lang="en-IN" sz="1200" b="1" kern="1200" dirty="0">
            <a:latin typeface="Cambria" panose="02040503050406030204" pitchFamily="18" charset="0"/>
            <a:ea typeface="Cambria" panose="02040503050406030204" pitchFamily="18" charset="0"/>
          </a:endParaRPr>
        </a:p>
      </dsp:txBody>
      <dsp:txXfrm>
        <a:off x="5982977" y="4334024"/>
        <a:ext cx="1100596" cy="718821"/>
      </dsp:txXfrm>
    </dsp:sp>
    <dsp:sp modelId="{CACEB2DB-9BD6-4141-8E65-EF5E07BE6D43}">
      <dsp:nvSpPr>
        <dsp:cNvPr id="0" name=""/>
        <dsp:cNvSpPr/>
      </dsp:nvSpPr>
      <dsp:spPr>
        <a:xfrm>
          <a:off x="6905505" y="2937271"/>
          <a:ext cx="1861152" cy="305419"/>
        </a:xfrm>
        <a:custGeom>
          <a:avLst/>
          <a:gdLst/>
          <a:ahLst/>
          <a:cxnLst/>
          <a:rect l="0" t="0" r="0" b="0"/>
          <a:pathLst>
            <a:path>
              <a:moveTo>
                <a:pt x="0" y="0"/>
              </a:moveTo>
              <a:lnTo>
                <a:pt x="0" y="152709"/>
              </a:lnTo>
              <a:lnTo>
                <a:pt x="1861152" y="152709"/>
              </a:lnTo>
              <a:lnTo>
                <a:pt x="1861152" y="305419"/>
              </a:lnTo>
            </a:path>
          </a:pathLst>
        </a:custGeom>
        <a:noFill/>
        <a:ln w="12700" cap="flat" cmpd="sng" algn="ctr">
          <a:solidFill>
            <a:srgbClr val="C00000"/>
          </a:solidFill>
          <a:prstDash val="solid"/>
          <a:miter lim="800000"/>
        </a:ln>
        <a:effectLst/>
      </dsp:spPr>
      <dsp:style>
        <a:lnRef idx="2">
          <a:scrgbClr r="0" g="0" b="0"/>
        </a:lnRef>
        <a:fillRef idx="0">
          <a:scrgbClr r="0" g="0" b="0"/>
        </a:fillRef>
        <a:effectRef idx="0">
          <a:scrgbClr r="0" g="0" b="0"/>
        </a:effectRef>
        <a:fontRef idx="minor"/>
      </dsp:style>
    </dsp:sp>
    <dsp:sp modelId="{D6216E85-B8BB-418A-8D97-94C9B4A47853}">
      <dsp:nvSpPr>
        <dsp:cNvPr id="0" name=""/>
        <dsp:cNvSpPr/>
      </dsp:nvSpPr>
      <dsp:spPr>
        <a:xfrm>
          <a:off x="8193995" y="3242690"/>
          <a:ext cx="1145324" cy="763549"/>
        </a:xfrm>
        <a:prstGeom prst="roundRect">
          <a:avLst>
            <a:gd name="adj" fmla="val 1000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Reciprocating Pump</a:t>
          </a:r>
          <a:endParaRPr lang="en-IN" sz="1200" b="1" kern="1200" dirty="0">
            <a:latin typeface="Cambria" panose="02040503050406030204" pitchFamily="18" charset="0"/>
            <a:ea typeface="Cambria" panose="02040503050406030204" pitchFamily="18" charset="0"/>
          </a:endParaRPr>
        </a:p>
      </dsp:txBody>
      <dsp:txXfrm>
        <a:off x="8216359" y="3265054"/>
        <a:ext cx="1100596" cy="718821"/>
      </dsp:txXfrm>
    </dsp:sp>
    <dsp:sp modelId="{8D684618-7F75-4EE0-8289-CF252FF3096A}">
      <dsp:nvSpPr>
        <dsp:cNvPr id="0" name=""/>
        <dsp:cNvSpPr/>
      </dsp:nvSpPr>
      <dsp:spPr>
        <a:xfrm>
          <a:off x="8022196" y="4006240"/>
          <a:ext cx="744460" cy="305419"/>
        </a:xfrm>
        <a:custGeom>
          <a:avLst/>
          <a:gdLst/>
          <a:ahLst/>
          <a:cxnLst/>
          <a:rect l="0" t="0" r="0" b="0"/>
          <a:pathLst>
            <a:path>
              <a:moveTo>
                <a:pt x="744460" y="0"/>
              </a:moveTo>
              <a:lnTo>
                <a:pt x="744460" y="152709"/>
              </a:lnTo>
              <a:lnTo>
                <a:pt x="0" y="152709"/>
              </a:lnTo>
              <a:lnTo>
                <a:pt x="0" y="305419"/>
              </a:lnTo>
            </a:path>
          </a:pathLst>
        </a:custGeom>
        <a:noFill/>
        <a:ln w="12700" cap="flat" cmpd="sng" algn="ctr">
          <a:solidFill>
            <a:srgbClr val="C00000"/>
          </a:solidFill>
          <a:prstDash val="solid"/>
          <a:miter lim="800000"/>
        </a:ln>
        <a:effectLst/>
      </dsp:spPr>
      <dsp:style>
        <a:lnRef idx="2">
          <a:scrgbClr r="0" g="0" b="0"/>
        </a:lnRef>
        <a:fillRef idx="0">
          <a:scrgbClr r="0" g="0" b="0"/>
        </a:fillRef>
        <a:effectRef idx="0">
          <a:scrgbClr r="0" g="0" b="0"/>
        </a:effectRef>
        <a:fontRef idx="minor"/>
      </dsp:style>
    </dsp:sp>
    <dsp:sp modelId="{9AB00801-120E-4AD8-8BDD-97DB3D2C77E9}">
      <dsp:nvSpPr>
        <dsp:cNvPr id="0" name=""/>
        <dsp:cNvSpPr/>
      </dsp:nvSpPr>
      <dsp:spPr>
        <a:xfrm>
          <a:off x="7449534" y="4311660"/>
          <a:ext cx="1145324" cy="763549"/>
        </a:xfrm>
        <a:prstGeom prst="roundRect">
          <a:avLst>
            <a:gd name="adj" fmla="val 1000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Diaphragm Pump</a:t>
          </a:r>
          <a:endParaRPr lang="en-IN" sz="1200" b="1" kern="1200" dirty="0">
            <a:latin typeface="Cambria" panose="02040503050406030204" pitchFamily="18" charset="0"/>
            <a:ea typeface="Cambria" panose="02040503050406030204" pitchFamily="18" charset="0"/>
          </a:endParaRPr>
        </a:p>
      </dsp:txBody>
      <dsp:txXfrm>
        <a:off x="7471898" y="4334024"/>
        <a:ext cx="1100596" cy="718821"/>
      </dsp:txXfrm>
    </dsp:sp>
    <dsp:sp modelId="{622F3752-E205-4F9D-9D0E-FD20E2321DCC}">
      <dsp:nvSpPr>
        <dsp:cNvPr id="0" name=""/>
        <dsp:cNvSpPr/>
      </dsp:nvSpPr>
      <dsp:spPr>
        <a:xfrm>
          <a:off x="8766657" y="4006240"/>
          <a:ext cx="744460" cy="305419"/>
        </a:xfrm>
        <a:custGeom>
          <a:avLst/>
          <a:gdLst/>
          <a:ahLst/>
          <a:cxnLst/>
          <a:rect l="0" t="0" r="0" b="0"/>
          <a:pathLst>
            <a:path>
              <a:moveTo>
                <a:pt x="0" y="0"/>
              </a:moveTo>
              <a:lnTo>
                <a:pt x="0" y="152709"/>
              </a:lnTo>
              <a:lnTo>
                <a:pt x="744460" y="152709"/>
              </a:lnTo>
              <a:lnTo>
                <a:pt x="744460" y="305419"/>
              </a:lnTo>
            </a:path>
          </a:pathLst>
        </a:custGeom>
        <a:noFill/>
        <a:ln w="12700" cap="flat" cmpd="sng" algn="ctr">
          <a:solidFill>
            <a:srgbClr val="C00000"/>
          </a:solidFill>
          <a:prstDash val="solid"/>
          <a:miter lim="800000"/>
        </a:ln>
        <a:effectLst/>
      </dsp:spPr>
      <dsp:style>
        <a:lnRef idx="2">
          <a:scrgbClr r="0" g="0" b="0"/>
        </a:lnRef>
        <a:fillRef idx="0">
          <a:scrgbClr r="0" g="0" b="0"/>
        </a:fillRef>
        <a:effectRef idx="0">
          <a:scrgbClr r="0" g="0" b="0"/>
        </a:effectRef>
        <a:fontRef idx="minor"/>
      </dsp:style>
    </dsp:sp>
    <dsp:sp modelId="{4EE5D8D1-E769-484C-A0CB-888C57B7F852}">
      <dsp:nvSpPr>
        <dsp:cNvPr id="0" name=""/>
        <dsp:cNvSpPr/>
      </dsp:nvSpPr>
      <dsp:spPr>
        <a:xfrm>
          <a:off x="8938456" y="4311660"/>
          <a:ext cx="1145324" cy="763549"/>
        </a:xfrm>
        <a:prstGeom prst="roundRect">
          <a:avLst>
            <a:gd name="adj" fmla="val 10000"/>
          </a:avLst>
        </a:prstGeom>
        <a:solidFill>
          <a:schemeClr val="lt1">
            <a:hueOff val="0"/>
            <a:satOff val="0"/>
            <a:lumOff val="0"/>
            <a:alphaOff val="0"/>
          </a:schemeClr>
        </a:solidFill>
        <a:ln w="12700" cap="flat" cmpd="sng" algn="ctr">
          <a:solidFill>
            <a:srgbClr val="C0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latin typeface="Cambria" panose="02040503050406030204" pitchFamily="18" charset="0"/>
              <a:ea typeface="Cambria" panose="02040503050406030204" pitchFamily="18" charset="0"/>
            </a:rPr>
            <a:t>Piston Plunger Pump</a:t>
          </a:r>
          <a:endParaRPr lang="en-IN" sz="1200" b="1" kern="1200" dirty="0">
            <a:latin typeface="Cambria" panose="02040503050406030204" pitchFamily="18" charset="0"/>
            <a:ea typeface="Cambria" panose="02040503050406030204" pitchFamily="18" charset="0"/>
          </a:endParaRPr>
        </a:p>
      </dsp:txBody>
      <dsp:txXfrm>
        <a:off x="8960820" y="4334024"/>
        <a:ext cx="1100596" cy="71882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EDCAF2-DD29-493A-9AB8-828452B944E9}" type="datetimeFigureOut">
              <a:rPr lang="en-IN" smtClean="0"/>
              <a:t>08-06-2023</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74E55-D084-4E4D-B710-35CED4223397}" type="slidenum">
              <a:rPr lang="en-IN" smtClean="0"/>
              <a:t>‹#›</a:t>
            </a:fld>
            <a:endParaRPr lang="en-IN"/>
          </a:p>
        </p:txBody>
      </p:sp>
    </p:spTree>
    <p:extLst>
      <p:ext uri="{BB962C8B-B14F-4D97-AF65-F5344CB8AC3E}">
        <p14:creationId xmlns:p14="http://schemas.microsoft.com/office/powerpoint/2010/main" val="382690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3561D-BE32-4351-8ED4-14E0EB22BD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94A8214D-0E58-4225-9143-744C4E98C4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B66E02AA-6F5D-4530-B6CA-D008AAC4D68F}"/>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08-06-2023</a:t>
            </a:fld>
            <a:endParaRPr lang="en-IN"/>
          </a:p>
        </p:txBody>
      </p:sp>
      <p:sp>
        <p:nvSpPr>
          <p:cNvPr id="5" name="Footer Placeholder 4">
            <a:extLst>
              <a:ext uri="{FF2B5EF4-FFF2-40B4-BE49-F238E27FC236}">
                <a16:creationId xmlns:a16="http://schemas.microsoft.com/office/drawing/2014/main" id="{392A57E0-D838-4DD1-99E5-5DB17E54D593}"/>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F7730CAF-6DAA-479A-89F5-0D5A46FFCC7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661223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6DF21-2A4B-4F4B-AAFC-F74D717EDAD8}"/>
              </a:ext>
            </a:extLst>
          </p:cNvPr>
          <p:cNvSpPr>
            <a:spLocks noGrp="1"/>
          </p:cNvSpPr>
          <p:nvPr>
            <p:ph type="title"/>
          </p:nvPr>
        </p:nvSpPr>
        <p:spPr>
          <a:xfrm>
            <a:off x="707571" y="960210"/>
            <a:ext cx="10515600" cy="1325563"/>
          </a:xfrm>
          <a:prstGeom prst="rect">
            <a:avLst/>
          </a:prstGeom>
        </p:spPr>
        <p:txBody>
          <a:bodyPr/>
          <a:lstStyle/>
          <a:p>
            <a:r>
              <a:rPr lang="en-US"/>
              <a:t>Click to edit Master title style</a:t>
            </a:r>
            <a:endParaRPr lang="en-IN"/>
          </a:p>
        </p:txBody>
      </p:sp>
      <p:sp>
        <p:nvSpPr>
          <p:cNvPr id="3" name="Rectangle 2">
            <a:extLst>
              <a:ext uri="{FF2B5EF4-FFF2-40B4-BE49-F238E27FC236}">
                <a16:creationId xmlns:a16="http://schemas.microsoft.com/office/drawing/2014/main" id="{44F16FDF-86D3-405E-9AFE-975574CE5CE5}"/>
              </a:ext>
            </a:extLst>
          </p:cNvPr>
          <p:cNvSpPr/>
          <p:nvPr userDrawn="1"/>
        </p:nvSpPr>
        <p:spPr>
          <a:xfrm>
            <a:off x="6957060" y="294861"/>
            <a:ext cx="1837690" cy="305214"/>
          </a:xfrm>
          <a:prstGeom prst="rect">
            <a:avLst/>
          </a:prstGeom>
          <a:solidFill>
            <a:srgbClr val="767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37520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C3FFA-14CF-4596-9FE3-7096592DBBB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739DA3A-B02A-483B-B014-3983A3368E6D}"/>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7FA1949-108F-4873-B1F9-2D0C92DFEAA9}"/>
              </a:ext>
            </a:extLst>
          </p:cNvPr>
          <p:cNvSpPr>
            <a:spLocks noGrp="1"/>
          </p:cNvSpPr>
          <p:nvPr>
            <p:ph type="dt" sz="half" idx="10"/>
          </p:nvPr>
        </p:nvSpPr>
        <p:spPr>
          <a:xfrm>
            <a:off x="838200" y="6356350"/>
            <a:ext cx="2743200" cy="365125"/>
          </a:xfrm>
          <a:prstGeom prst="rect">
            <a:avLst/>
          </a:prstGeom>
        </p:spPr>
        <p:txBody>
          <a:bodyPr/>
          <a:lstStyle/>
          <a:p>
            <a:fld id="{DEFF1394-BF90-4FA6-B8A9-FAF064F4BE5F}" type="datetimeFigureOut">
              <a:rPr lang="en-IN" smtClean="0"/>
              <a:t>08-06-2023</a:t>
            </a:fld>
            <a:endParaRPr lang="en-IN"/>
          </a:p>
        </p:txBody>
      </p:sp>
      <p:sp>
        <p:nvSpPr>
          <p:cNvPr id="5" name="Footer Placeholder 4">
            <a:extLst>
              <a:ext uri="{FF2B5EF4-FFF2-40B4-BE49-F238E27FC236}">
                <a16:creationId xmlns:a16="http://schemas.microsoft.com/office/drawing/2014/main" id="{A242B84D-D63B-421A-954B-6DA4F70B668C}"/>
              </a:ext>
            </a:extLst>
          </p:cNvPr>
          <p:cNvSpPr>
            <a:spLocks noGrp="1"/>
          </p:cNvSpPr>
          <p:nvPr>
            <p:ph type="ftr" sz="quarter" idx="11"/>
          </p:nvPr>
        </p:nvSpPr>
        <p:spPr>
          <a:xfrm>
            <a:off x="4038600" y="6356350"/>
            <a:ext cx="4114800" cy="365125"/>
          </a:xfrm>
          <a:prstGeom prst="rect">
            <a:avLst/>
          </a:prstGeom>
        </p:spPr>
        <p:txBody>
          <a:bodyPr/>
          <a:lstStyle/>
          <a:p>
            <a:endParaRPr lang="en-IN"/>
          </a:p>
        </p:txBody>
      </p:sp>
      <p:sp>
        <p:nvSpPr>
          <p:cNvPr id="6" name="Slide Number Placeholder 5">
            <a:extLst>
              <a:ext uri="{FF2B5EF4-FFF2-40B4-BE49-F238E27FC236}">
                <a16:creationId xmlns:a16="http://schemas.microsoft.com/office/drawing/2014/main" id="{92ACBB67-78BE-47A7-8100-81289D578C69}"/>
              </a:ext>
            </a:extLst>
          </p:cNvPr>
          <p:cNvSpPr>
            <a:spLocks noGrp="1"/>
          </p:cNvSpPr>
          <p:nvPr>
            <p:ph type="sldNum" sz="quarter" idx="12"/>
          </p:nvPr>
        </p:nvSpPr>
        <p:spPr>
          <a:xfrm>
            <a:off x="8610600" y="6356350"/>
            <a:ext cx="2743200" cy="365125"/>
          </a:xfrm>
          <a:prstGeom prst="rect">
            <a:avLst/>
          </a:prstGeom>
        </p:spPr>
        <p:txBody>
          <a:bodyPr/>
          <a:lstStyle/>
          <a:p>
            <a:fld id="{51D5A400-1319-456E-9D1B-B61180DEBB84}" type="slidenum">
              <a:rPr lang="en-IN" smtClean="0"/>
              <a:t>‹#›</a:t>
            </a:fld>
            <a:endParaRPr lang="en-IN"/>
          </a:p>
        </p:txBody>
      </p:sp>
    </p:spTree>
    <p:extLst>
      <p:ext uri="{BB962C8B-B14F-4D97-AF65-F5344CB8AC3E}">
        <p14:creationId xmlns:p14="http://schemas.microsoft.com/office/powerpoint/2010/main" val="3818833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352C4A-3347-4D0F-A4B1-02E201433E3A}"/>
              </a:ext>
            </a:extLst>
          </p:cNvPr>
          <p:cNvSpPr/>
          <p:nvPr userDrawn="1"/>
        </p:nvSpPr>
        <p:spPr>
          <a:xfrm>
            <a:off x="7067006" y="0"/>
            <a:ext cx="1319348" cy="1293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917373993"/>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5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gi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8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8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0.gi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E9A13E7-4CBD-42B1-B3D9-EEFCF16CD0E9}"/>
              </a:ext>
            </a:extLst>
          </p:cNvPr>
          <p:cNvSpPr txBox="1"/>
          <p:nvPr/>
        </p:nvSpPr>
        <p:spPr>
          <a:xfrm>
            <a:off x="4793673" y="2570430"/>
            <a:ext cx="6137563" cy="1569660"/>
          </a:xfrm>
          <a:prstGeom prst="rect">
            <a:avLst/>
          </a:prstGeom>
          <a:noFill/>
        </p:spPr>
        <p:txBody>
          <a:bodyPr wrap="square" rtlCol="0">
            <a:spAutoFit/>
          </a:bodyPr>
          <a:lstStyle/>
          <a:p>
            <a:pPr algn="ctr"/>
            <a:r>
              <a:rPr lang="en-US" sz="3200" dirty="0">
                <a:latin typeface="Cambria" panose="02040503050406030204" pitchFamily="18" charset="0"/>
                <a:ea typeface="Cambria" panose="02040503050406030204" pitchFamily="18" charset="0"/>
              </a:rPr>
              <a:t>Introduction to the Course </a:t>
            </a:r>
          </a:p>
          <a:p>
            <a:pPr algn="ctr"/>
            <a:r>
              <a:rPr lang="en-US" sz="3200" b="1" dirty="0">
                <a:latin typeface="Cambria" panose="02040503050406030204" pitchFamily="18" charset="0"/>
                <a:ea typeface="Cambria" panose="02040503050406030204" pitchFamily="18" charset="0"/>
              </a:rPr>
              <a:t>Elements of </a:t>
            </a:r>
          </a:p>
          <a:p>
            <a:pPr algn="ctr"/>
            <a:r>
              <a:rPr lang="en-US" sz="3200" b="1" dirty="0">
                <a:latin typeface="Cambria" panose="02040503050406030204" pitchFamily="18" charset="0"/>
                <a:ea typeface="Cambria" panose="02040503050406030204" pitchFamily="18" charset="0"/>
              </a:rPr>
              <a:t>Mechanical Engineering</a:t>
            </a:r>
            <a:endParaRPr lang="en-IN" sz="3200" b="1" dirty="0">
              <a:latin typeface="Cambria" panose="02040503050406030204" pitchFamily="18" charset="0"/>
              <a:ea typeface="Cambria" panose="02040503050406030204" pitchFamily="18" charset="0"/>
            </a:endParaRPr>
          </a:p>
        </p:txBody>
      </p:sp>
      <p:grpSp>
        <p:nvGrpSpPr>
          <p:cNvPr id="13" name="Group 12">
            <a:extLst>
              <a:ext uri="{FF2B5EF4-FFF2-40B4-BE49-F238E27FC236}">
                <a16:creationId xmlns:a16="http://schemas.microsoft.com/office/drawing/2014/main" id="{75EC8159-9359-425B-BFFC-C1B0A7B61B07}"/>
              </a:ext>
            </a:extLst>
          </p:cNvPr>
          <p:cNvGrpSpPr/>
          <p:nvPr/>
        </p:nvGrpSpPr>
        <p:grpSpPr>
          <a:xfrm>
            <a:off x="6691746" y="4949887"/>
            <a:ext cx="4059382" cy="1533436"/>
            <a:chOff x="6691746" y="4949887"/>
            <a:chExt cx="4059382" cy="1533436"/>
          </a:xfrm>
          <a:solidFill>
            <a:srgbClr val="767070"/>
          </a:solidFill>
        </p:grpSpPr>
        <p:sp>
          <p:nvSpPr>
            <p:cNvPr id="11" name="Rectangle 10">
              <a:extLst>
                <a:ext uri="{FF2B5EF4-FFF2-40B4-BE49-F238E27FC236}">
                  <a16:creationId xmlns:a16="http://schemas.microsoft.com/office/drawing/2014/main" id="{69FB7BD3-C489-42F8-9F9E-990D17FDB40A}"/>
                </a:ext>
              </a:extLst>
            </p:cNvPr>
            <p:cNvSpPr/>
            <p:nvPr/>
          </p:nvSpPr>
          <p:spPr>
            <a:xfrm>
              <a:off x="6691746" y="4949887"/>
              <a:ext cx="4059382" cy="1533436"/>
            </a:xfrm>
            <a:prstGeom prst="rect">
              <a:avLst/>
            </a:prstGeom>
            <a:grpFill/>
            <a:ln w="38100">
              <a:solidFill>
                <a:schemeClr val="accent4"/>
              </a:solidFill>
            </a:ln>
            <a:effectLst>
              <a:glow rad="635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F30663E1-B15B-459B-B742-0E5F6A30088D}"/>
                </a:ext>
              </a:extLst>
            </p:cNvPr>
            <p:cNvSpPr txBox="1"/>
            <p:nvPr/>
          </p:nvSpPr>
          <p:spPr>
            <a:xfrm>
              <a:off x="6816436" y="5121099"/>
              <a:ext cx="3472572" cy="1200329"/>
            </a:xfrm>
            <a:prstGeom prst="rect">
              <a:avLst/>
            </a:prstGeom>
            <a:grpFill/>
            <a:ln>
              <a:noFill/>
            </a:ln>
          </p:spPr>
          <p:txBody>
            <a:bodyPr wrap="square" rtlCol="0">
              <a:spAutoFit/>
            </a:bodyPr>
            <a:lstStyle/>
            <a:p>
              <a:pPr algn="r"/>
              <a:r>
                <a:rPr lang="en-US" b="1" dirty="0">
                  <a:solidFill>
                    <a:schemeClr val="bg1"/>
                  </a:solidFill>
                  <a:latin typeface="Cambria" panose="02040503050406030204" pitchFamily="18" charset="0"/>
                  <a:ea typeface="Cambria" panose="02040503050406030204" pitchFamily="18" charset="0"/>
                </a:rPr>
                <a:t>Mr. Anil Kumar K</a:t>
              </a:r>
            </a:p>
            <a:p>
              <a:pPr algn="r"/>
              <a:r>
                <a:rPr lang="en-US" dirty="0">
                  <a:solidFill>
                    <a:schemeClr val="bg1"/>
                  </a:solidFill>
                  <a:latin typeface="Cambria" panose="02040503050406030204" pitchFamily="18" charset="0"/>
                  <a:ea typeface="Cambria" panose="02040503050406030204" pitchFamily="18" charset="0"/>
                </a:rPr>
                <a:t>Assistant professor, </a:t>
              </a:r>
            </a:p>
            <a:p>
              <a:pPr algn="r"/>
              <a:r>
                <a:rPr lang="en-US" dirty="0">
                  <a:solidFill>
                    <a:schemeClr val="bg1"/>
                  </a:solidFill>
                  <a:latin typeface="Cambria" panose="02040503050406030204" pitchFamily="18" charset="0"/>
                  <a:ea typeface="Cambria" panose="02040503050406030204" pitchFamily="18" charset="0"/>
                </a:rPr>
                <a:t>Dept. of Mechanical Engineering,</a:t>
              </a:r>
            </a:p>
            <a:p>
              <a:pPr algn="r"/>
              <a:r>
                <a:rPr lang="en-US" dirty="0">
                  <a:solidFill>
                    <a:schemeClr val="bg1"/>
                  </a:solidFill>
                  <a:latin typeface="Cambria" panose="02040503050406030204" pitchFamily="18" charset="0"/>
                  <a:ea typeface="Cambria" panose="02040503050406030204" pitchFamily="18" charset="0"/>
                </a:rPr>
                <a:t>ATMECE, Mysuru</a:t>
              </a:r>
              <a:endParaRPr lang="en-IN" dirty="0">
                <a:solidFill>
                  <a:schemeClr val="bg1"/>
                </a:solidFill>
                <a:latin typeface="Cambria" panose="02040503050406030204" pitchFamily="18" charset="0"/>
                <a:ea typeface="Cambria" panose="02040503050406030204" pitchFamily="18" charset="0"/>
              </a:endParaRPr>
            </a:p>
          </p:txBody>
        </p:sp>
      </p:grpSp>
      <p:grpSp>
        <p:nvGrpSpPr>
          <p:cNvPr id="4" name="Group 3">
            <a:extLst>
              <a:ext uri="{FF2B5EF4-FFF2-40B4-BE49-F238E27FC236}">
                <a16:creationId xmlns:a16="http://schemas.microsoft.com/office/drawing/2014/main" id="{3C345928-A4B7-42F1-AD5D-E758BCEA986B}"/>
              </a:ext>
            </a:extLst>
          </p:cNvPr>
          <p:cNvGrpSpPr/>
          <p:nvPr/>
        </p:nvGrpSpPr>
        <p:grpSpPr>
          <a:xfrm>
            <a:off x="0" y="1763474"/>
            <a:ext cx="3325091" cy="3703536"/>
            <a:chOff x="0" y="1763474"/>
            <a:chExt cx="3325091" cy="3703536"/>
          </a:xfrm>
        </p:grpSpPr>
        <p:sp>
          <p:nvSpPr>
            <p:cNvPr id="6" name="TextBox 5">
              <a:extLst>
                <a:ext uri="{FF2B5EF4-FFF2-40B4-BE49-F238E27FC236}">
                  <a16:creationId xmlns:a16="http://schemas.microsoft.com/office/drawing/2014/main" id="{F16FF854-1048-43DA-AAFF-5CB03EC62013}"/>
                </a:ext>
              </a:extLst>
            </p:cNvPr>
            <p:cNvSpPr txBox="1"/>
            <p:nvPr/>
          </p:nvSpPr>
          <p:spPr>
            <a:xfrm>
              <a:off x="0" y="1763474"/>
              <a:ext cx="3325091" cy="2062103"/>
            </a:xfrm>
            <a:prstGeom prst="rect">
              <a:avLst/>
            </a:prstGeom>
            <a:noFill/>
          </p:spPr>
          <p:txBody>
            <a:bodyPr wrap="square" rtlCol="0">
              <a:spAutoFit/>
            </a:bodyPr>
            <a:lstStyle/>
            <a:p>
              <a:pPr algn="ctr"/>
              <a:r>
                <a:rPr lang="en-US" sz="3200" b="1" dirty="0">
                  <a:solidFill>
                    <a:schemeClr val="bg1"/>
                  </a:solidFill>
                  <a:latin typeface="Cambria" panose="02040503050406030204" pitchFamily="18" charset="0"/>
                  <a:ea typeface="Cambria" panose="02040503050406030204" pitchFamily="18" charset="0"/>
                </a:rPr>
                <a:t>Elements of Mechanical Engineering</a:t>
              </a:r>
            </a:p>
            <a:p>
              <a:pPr algn="ctr"/>
              <a:r>
                <a:rPr lang="en-US" sz="3200" b="1" dirty="0">
                  <a:solidFill>
                    <a:srgbClr val="FFC000"/>
                  </a:solidFill>
                  <a:latin typeface="Cambria" panose="02040503050406030204" pitchFamily="18" charset="0"/>
                  <a:ea typeface="Cambria" panose="02040503050406030204" pitchFamily="18" charset="0"/>
                </a:rPr>
                <a:t>21EME15</a:t>
              </a:r>
              <a:endParaRPr lang="en-IN" sz="3200" b="1" dirty="0">
                <a:solidFill>
                  <a:srgbClr val="FFC000"/>
                </a:solidFill>
                <a:latin typeface="Cambria" panose="02040503050406030204" pitchFamily="18" charset="0"/>
                <a:ea typeface="Cambria" panose="02040503050406030204" pitchFamily="18" charset="0"/>
              </a:endParaRPr>
            </a:p>
          </p:txBody>
        </p:sp>
        <p:pic>
          <p:nvPicPr>
            <p:cNvPr id="2" name="Picture 2" descr="Engineering Admission 2020: 7 Reasons to Choose Mechanical Engineering |  ARMIET">
              <a:extLst>
                <a:ext uri="{FF2B5EF4-FFF2-40B4-BE49-F238E27FC236}">
                  <a16:creationId xmlns:a16="http://schemas.microsoft.com/office/drawing/2014/main" id="{3A166D16-04CD-4EEB-A088-00C53F2EB0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75" y="3811722"/>
              <a:ext cx="2641022" cy="16552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00770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6526BE-646F-421C-A143-080126B63D5B}"/>
              </a:ext>
            </a:extLst>
          </p:cNvPr>
          <p:cNvSpPr/>
          <p:nvPr/>
        </p:nvSpPr>
        <p:spPr>
          <a:xfrm>
            <a:off x="0" y="0"/>
            <a:ext cx="12192000" cy="6858000"/>
          </a:xfrm>
          <a:prstGeom prst="rect">
            <a:avLst/>
          </a:prstGeom>
          <a:solidFill>
            <a:srgbClr val="0C0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a:xfrm>
            <a:off x="423058" y="517211"/>
            <a:ext cx="10515600" cy="1325563"/>
          </a:xfrm>
        </p:spPr>
        <p:txBody>
          <a:bodyPr/>
          <a:lstStyle/>
          <a:p>
            <a:r>
              <a:rPr lang="en-US" b="1" dirty="0">
                <a:solidFill>
                  <a:schemeClr val="bg1"/>
                </a:solidFill>
                <a:latin typeface="Cambria" panose="02040503050406030204" pitchFamily="18" charset="0"/>
                <a:ea typeface="Cambria" panose="02040503050406030204" pitchFamily="18" charset="0"/>
              </a:rPr>
              <a:t>Steam</a:t>
            </a:r>
            <a:endParaRPr lang="en-IN" b="1" dirty="0">
              <a:solidFill>
                <a:schemeClr val="bg1"/>
              </a:solidFill>
              <a:latin typeface="Cambria" panose="02040503050406030204" pitchFamily="18" charset="0"/>
              <a:ea typeface="Cambria" panose="02040503050406030204" pitchFamily="18" charset="0"/>
            </a:endParaRPr>
          </a:p>
        </p:txBody>
      </p:sp>
      <p:pic>
        <p:nvPicPr>
          <p:cNvPr id="2052" name="Picture 4" descr="Clouds Of Steam From Pan Of Boiling Water Photograph by Martin  Dohrn/science Photo Library.">
            <a:extLst>
              <a:ext uri="{FF2B5EF4-FFF2-40B4-BE49-F238E27FC236}">
                <a16:creationId xmlns:a16="http://schemas.microsoft.com/office/drawing/2014/main" id="{BD89BF39-4E53-48C6-901C-400E55247D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6037" y="0"/>
            <a:ext cx="4765963" cy="68813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E8DF368-5FCA-431D-8BC1-6F21ECD26947}"/>
              </a:ext>
            </a:extLst>
          </p:cNvPr>
          <p:cNvSpPr txBox="1"/>
          <p:nvPr/>
        </p:nvSpPr>
        <p:spPr>
          <a:xfrm>
            <a:off x="423058" y="1455509"/>
            <a:ext cx="7557160" cy="3970318"/>
          </a:xfrm>
          <a:prstGeom prst="rect">
            <a:avLst/>
          </a:prstGeom>
          <a:noFill/>
        </p:spPr>
        <p:txBody>
          <a:bodyPr wrap="square" rtlCol="0">
            <a:spAutoFit/>
          </a:bodyPr>
          <a:lstStyle/>
          <a:p>
            <a:pPr marL="457200" indent="-457200" algn="just">
              <a:buFont typeface="Wingdings" panose="05000000000000000000" pitchFamily="2" charset="2"/>
              <a:buChar char="§"/>
            </a:pPr>
            <a:r>
              <a:rPr lang="en-US" sz="2800" b="0" i="0" dirty="0">
                <a:solidFill>
                  <a:schemeClr val="bg1"/>
                </a:solidFill>
                <a:effectLst/>
                <a:latin typeface="Cambria" panose="02040503050406030204" pitchFamily="18" charset="0"/>
                <a:ea typeface="Cambria" panose="02040503050406030204" pitchFamily="18" charset="0"/>
              </a:rPr>
              <a:t>Steam is the gaseous phase of water. It utilizes heat during the process and carries large quantities of heat later. Hence, it could be used as a working substance for heat engines. </a:t>
            </a:r>
          </a:p>
          <a:p>
            <a:pPr marL="457200" indent="-457200" algn="just">
              <a:buFont typeface="Wingdings" panose="05000000000000000000" pitchFamily="2" charset="2"/>
              <a:buChar char="§"/>
            </a:pPr>
            <a:r>
              <a:rPr lang="en-US" sz="2800" b="0" i="0" dirty="0">
                <a:solidFill>
                  <a:schemeClr val="bg1"/>
                </a:solidFill>
                <a:effectLst/>
                <a:latin typeface="Cambria" panose="02040503050406030204" pitchFamily="18" charset="0"/>
                <a:ea typeface="Cambria" panose="02040503050406030204" pitchFamily="18" charset="0"/>
              </a:rPr>
              <a:t>Steam is generated in boilers at constant pressure. Generally, steam may be obtained starting from ice or straight away from the water by adding heat to it.</a:t>
            </a:r>
            <a:endParaRPr lang="en-IN" sz="2800"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4142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What you need to know about nuclear cooling towers | Duke Energy | Nuclear  Information Center">
            <a:extLst>
              <a:ext uri="{FF2B5EF4-FFF2-40B4-BE49-F238E27FC236}">
                <a16:creationId xmlns:a16="http://schemas.microsoft.com/office/drawing/2014/main" id="{45944DC8-7495-4DC4-8A11-F97028881B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57676CB0-D068-4866-9CBF-60C6F4ECC5C2}"/>
              </a:ext>
            </a:extLst>
          </p:cNvPr>
          <p:cNvSpPr>
            <a:spLocks noGrp="1"/>
          </p:cNvSpPr>
          <p:nvPr>
            <p:ph type="title"/>
          </p:nvPr>
        </p:nvSpPr>
        <p:spPr>
          <a:xfrm>
            <a:off x="381001" y="156646"/>
            <a:ext cx="4655127" cy="771608"/>
          </a:xfrm>
        </p:spPr>
        <p:txBody>
          <a:bodyPr/>
          <a:lstStyle/>
          <a:p>
            <a:r>
              <a:rPr lang="en-US" sz="3200" b="1" dirty="0">
                <a:solidFill>
                  <a:srgbClr val="C00000"/>
                </a:solidFill>
                <a:latin typeface="Cambria" panose="02040503050406030204" pitchFamily="18" charset="0"/>
                <a:ea typeface="Cambria" panose="02040503050406030204" pitchFamily="18" charset="0"/>
              </a:rPr>
              <a:t>Application of Steam</a:t>
            </a:r>
            <a:endParaRPr lang="en-IN" sz="3200" b="1" dirty="0">
              <a:solidFill>
                <a:srgbClr val="C00000"/>
              </a:solidFill>
              <a:latin typeface="Cambria" panose="02040503050406030204" pitchFamily="18" charset="0"/>
              <a:ea typeface="Cambria" panose="02040503050406030204" pitchFamily="18" charset="0"/>
            </a:endParaRPr>
          </a:p>
        </p:txBody>
      </p:sp>
      <p:sp>
        <p:nvSpPr>
          <p:cNvPr id="2" name="TextBox 1">
            <a:extLst>
              <a:ext uri="{FF2B5EF4-FFF2-40B4-BE49-F238E27FC236}">
                <a16:creationId xmlns:a16="http://schemas.microsoft.com/office/drawing/2014/main" id="{CF02E0E4-6AAC-4ACB-BC60-143CBC4CF8F3}"/>
              </a:ext>
            </a:extLst>
          </p:cNvPr>
          <p:cNvSpPr txBox="1"/>
          <p:nvPr/>
        </p:nvSpPr>
        <p:spPr>
          <a:xfrm>
            <a:off x="564572" y="815027"/>
            <a:ext cx="5237018"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Locomotives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industries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power plants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chemical industries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paint &amp; dye Industries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Sugar Industries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petrochemical Industries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pharmaceuticals </a:t>
            </a:r>
          </a:p>
        </p:txBody>
      </p:sp>
      <p:sp>
        <p:nvSpPr>
          <p:cNvPr id="7" name="TextBox 6">
            <a:extLst>
              <a:ext uri="{FF2B5EF4-FFF2-40B4-BE49-F238E27FC236}">
                <a16:creationId xmlns:a16="http://schemas.microsoft.com/office/drawing/2014/main" id="{1BF9A078-E101-482A-90E3-491FCF8DE4F3}"/>
              </a:ext>
            </a:extLst>
          </p:cNvPr>
          <p:cNvSpPr txBox="1"/>
          <p:nvPr/>
        </p:nvSpPr>
        <p:spPr>
          <a:xfrm>
            <a:off x="4876800" y="828882"/>
            <a:ext cx="6144490" cy="954107"/>
          </a:xfrm>
          <a:prstGeom prst="rect">
            <a:avLst/>
          </a:prstGeom>
          <a:noFill/>
        </p:spPr>
        <p:txBody>
          <a:bodyPr wrap="square">
            <a:spAutoFit/>
          </a:bodyPr>
          <a:lstStyle/>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Food Processing Industries</a:t>
            </a:r>
          </a:p>
          <a:p>
            <a:pPr marL="457200" indent="-457200">
              <a:buFont typeface="Arial" panose="020B0604020202020204" pitchFamily="34" charset="0"/>
              <a:buChar char="•"/>
            </a:pPr>
            <a:r>
              <a:rPr lang="en-US" sz="2800" dirty="0">
                <a:latin typeface="Cambria" panose="02040503050406030204" pitchFamily="18" charset="0"/>
                <a:ea typeface="Cambria" panose="02040503050406030204" pitchFamily="18" charset="0"/>
              </a:rPr>
              <a:t>In Hospitals &amp; Health care Units</a:t>
            </a:r>
          </a:p>
        </p:txBody>
      </p:sp>
    </p:spTree>
    <p:extLst>
      <p:ext uri="{BB962C8B-B14F-4D97-AF65-F5344CB8AC3E}">
        <p14:creationId xmlns:p14="http://schemas.microsoft.com/office/powerpoint/2010/main" val="271078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
                                            <p:txEl>
                                              <p:pRg st="0" end="0"/>
                                            </p:txEl>
                                          </p:spTgt>
                                        </p:tgtEl>
                                        <p:attrNameLst>
                                          <p:attrName>style.visibility</p:attrName>
                                        </p:attrNameLst>
                                      </p:cBhvr>
                                      <p:to>
                                        <p:strVal val="visible"/>
                                      </p:to>
                                    </p:set>
                                    <p:animEffect transition="in" filter="fade">
                                      <p:cBhvr>
                                        <p:cTn id="63" dur="1000"/>
                                        <p:tgtEl>
                                          <p:spTgt spid="7">
                                            <p:txEl>
                                              <p:pRg st="0" end="0"/>
                                            </p:txEl>
                                          </p:spTgt>
                                        </p:tgtEl>
                                      </p:cBhvr>
                                    </p:animEffect>
                                    <p:anim calcmode="lin" valueType="num">
                                      <p:cBhvr>
                                        <p:cTn id="6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7">
                                            <p:txEl>
                                              <p:pRg st="1" end="1"/>
                                            </p:txEl>
                                          </p:spTgt>
                                        </p:tgtEl>
                                        <p:attrNameLst>
                                          <p:attrName>style.visibility</p:attrName>
                                        </p:attrNameLst>
                                      </p:cBhvr>
                                      <p:to>
                                        <p:strVal val="visible"/>
                                      </p:to>
                                    </p:set>
                                    <p:animEffect transition="in" filter="fade">
                                      <p:cBhvr>
                                        <p:cTn id="70" dur="1000"/>
                                        <p:tgtEl>
                                          <p:spTgt spid="7">
                                            <p:txEl>
                                              <p:pRg st="1" end="1"/>
                                            </p:txEl>
                                          </p:spTgt>
                                        </p:tgtEl>
                                      </p:cBhvr>
                                    </p:animEffect>
                                    <p:anim calcmode="lin" valueType="num">
                                      <p:cBhvr>
                                        <p:cTn id="71"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72"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a:xfrm>
            <a:off x="707571" y="874656"/>
            <a:ext cx="10515600" cy="480131"/>
          </a:xfrm>
          <a:noFill/>
        </p:spPr>
        <p:txBody>
          <a:bodyPr wrap="square" rtlCol="0">
            <a:spAutoFit/>
          </a:bodyPr>
          <a:lstStyle/>
          <a:p>
            <a:pPr algn="just"/>
            <a:r>
              <a:rPr lang="en-US" sz="2800" b="1" dirty="0">
                <a:solidFill>
                  <a:srgbClr val="C00000"/>
                </a:solidFill>
                <a:latin typeface="Cambria" panose="02040503050406030204" pitchFamily="18" charset="0"/>
                <a:ea typeface="Cambria" panose="02040503050406030204" pitchFamily="18" charset="0"/>
                <a:cs typeface="+mn-cs"/>
              </a:rPr>
              <a:t>t-h Diagram (Temperature-Enthalpy)</a:t>
            </a:r>
            <a:endParaRPr lang="en-IN" sz="2800" b="1" dirty="0">
              <a:solidFill>
                <a:srgbClr val="C00000"/>
              </a:solidFill>
              <a:latin typeface="Cambria" panose="02040503050406030204" pitchFamily="18" charset="0"/>
              <a:ea typeface="Cambria" panose="02040503050406030204" pitchFamily="18" charset="0"/>
              <a:cs typeface="+mn-cs"/>
            </a:endParaRPr>
          </a:p>
        </p:txBody>
      </p:sp>
      <p:sp>
        <p:nvSpPr>
          <p:cNvPr id="3" name="TextBox 2">
            <a:extLst>
              <a:ext uri="{FF2B5EF4-FFF2-40B4-BE49-F238E27FC236}">
                <a16:creationId xmlns:a16="http://schemas.microsoft.com/office/drawing/2014/main" id="{FE8DF368-5FCA-431D-8BC1-6F21ECD26947}"/>
              </a:ext>
            </a:extLst>
          </p:cNvPr>
          <p:cNvSpPr txBox="1"/>
          <p:nvPr/>
        </p:nvSpPr>
        <p:spPr>
          <a:xfrm>
            <a:off x="707571" y="1444895"/>
            <a:ext cx="10515600" cy="1384995"/>
          </a:xfrm>
          <a:prstGeom prst="rect">
            <a:avLst/>
          </a:prstGeom>
          <a:noFill/>
        </p:spPr>
        <p:txBody>
          <a:bodyPr wrap="square" rtlCol="0">
            <a:spAutoFit/>
          </a:bodyPr>
          <a:lstStyle/>
          <a:p>
            <a:pPr marL="457200" indent="-457200" algn="just">
              <a:buFont typeface="Wingdings" panose="05000000000000000000" pitchFamily="2" charset="2"/>
              <a:buChar char="§"/>
            </a:pPr>
            <a:r>
              <a:rPr lang="en-US" sz="2800" b="0" i="0" dirty="0">
                <a:solidFill>
                  <a:srgbClr val="3B3835"/>
                </a:solidFill>
                <a:effectLst/>
                <a:latin typeface="Cambria" panose="02040503050406030204" pitchFamily="18" charset="0"/>
                <a:ea typeface="Cambria" panose="02040503050406030204" pitchFamily="18" charset="0"/>
              </a:rPr>
              <a:t>The graphical representation of transformation of 1 kg of ice into 1 kg of superheated steam at constant pressure (temperature vs. enthalpy) is known as t-h diagram. </a:t>
            </a:r>
            <a:endParaRPr lang="en-IN" sz="2800" dirty="0">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4EAE4108-DC3F-4456-A064-6EA9D7AAC018}"/>
              </a:ext>
            </a:extLst>
          </p:cNvPr>
          <p:cNvGrpSpPr/>
          <p:nvPr/>
        </p:nvGrpSpPr>
        <p:grpSpPr>
          <a:xfrm>
            <a:off x="2645546" y="2829890"/>
            <a:ext cx="6312023" cy="3575037"/>
            <a:chOff x="2982861" y="3307891"/>
            <a:chExt cx="5505843" cy="3097036"/>
          </a:xfrm>
        </p:grpSpPr>
        <p:pic>
          <p:nvPicPr>
            <p:cNvPr id="6" name="Picture 2" descr="Image result for steam th diagram">
              <a:extLst>
                <a:ext uri="{FF2B5EF4-FFF2-40B4-BE49-F238E27FC236}">
                  <a16:creationId xmlns:a16="http://schemas.microsoft.com/office/drawing/2014/main" id="{9651AA8F-B2B2-4969-BCE5-7D43DB4457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2861" y="3307891"/>
              <a:ext cx="5505843" cy="30970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6770D40-5E47-4B59-8F93-7AF1405303E4}"/>
                </a:ext>
              </a:extLst>
            </p:cNvPr>
            <p:cNvSpPr/>
            <p:nvPr/>
          </p:nvSpPr>
          <p:spPr>
            <a:xfrm>
              <a:off x="8228931" y="3307891"/>
              <a:ext cx="259773" cy="16906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highlight>
                  <a:srgbClr val="FFFF00"/>
                </a:highlight>
              </a:endParaRPr>
            </a:p>
          </p:txBody>
        </p:sp>
      </p:grpSp>
    </p:spTree>
    <p:extLst>
      <p:ext uri="{BB962C8B-B14F-4D97-AF65-F5344CB8AC3E}">
        <p14:creationId xmlns:p14="http://schemas.microsoft.com/office/powerpoint/2010/main" val="3529301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p:txBody>
          <a:bodyPr/>
          <a:lstStyle/>
          <a:p>
            <a:r>
              <a:rPr lang="en-US" sz="3200" dirty="0">
                <a:solidFill>
                  <a:srgbClr val="C00000"/>
                </a:solidFill>
                <a:latin typeface="Cambria" panose="02040503050406030204" pitchFamily="18" charset="0"/>
                <a:ea typeface="Cambria" panose="02040503050406030204" pitchFamily="18" charset="0"/>
              </a:rPr>
              <a:t>Formation of Steam</a:t>
            </a:r>
            <a:endParaRPr lang="en-IN" sz="3200" dirty="0">
              <a:solidFill>
                <a:srgbClr val="C00000"/>
              </a:solidFill>
              <a:latin typeface="Cambria" panose="02040503050406030204" pitchFamily="18" charset="0"/>
              <a:ea typeface="Cambria" panose="02040503050406030204" pitchFamily="18" charset="0"/>
            </a:endParaRPr>
          </a:p>
        </p:txBody>
      </p:sp>
      <p:pic>
        <p:nvPicPr>
          <p:cNvPr id="9" name="Picture 8">
            <a:extLst>
              <a:ext uri="{FF2B5EF4-FFF2-40B4-BE49-F238E27FC236}">
                <a16:creationId xmlns:a16="http://schemas.microsoft.com/office/drawing/2014/main" id="{6B9E5063-9FCD-4AA3-913C-8F8E466E3E33}"/>
              </a:ext>
            </a:extLst>
          </p:cNvPr>
          <p:cNvPicPr>
            <a:picLocks noChangeAspect="1"/>
          </p:cNvPicPr>
          <p:nvPr/>
        </p:nvPicPr>
        <p:blipFill>
          <a:blip r:embed="rId2"/>
          <a:stretch>
            <a:fillRect/>
          </a:stretch>
        </p:blipFill>
        <p:spPr>
          <a:xfrm>
            <a:off x="1818884" y="1733943"/>
            <a:ext cx="8292974" cy="4553893"/>
          </a:xfrm>
          <a:prstGeom prst="rect">
            <a:avLst/>
          </a:prstGeom>
        </p:spPr>
      </p:pic>
    </p:spTree>
    <p:extLst>
      <p:ext uri="{BB962C8B-B14F-4D97-AF65-F5344CB8AC3E}">
        <p14:creationId xmlns:p14="http://schemas.microsoft.com/office/powerpoint/2010/main" val="385303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7F0B035-6B3F-40B6-8B29-4EB92C2A0D1C}"/>
              </a:ext>
            </a:extLst>
          </p:cNvPr>
          <p:cNvGrpSpPr/>
          <p:nvPr/>
        </p:nvGrpSpPr>
        <p:grpSpPr>
          <a:xfrm>
            <a:off x="707571" y="1840058"/>
            <a:ext cx="8132618" cy="4574597"/>
            <a:chOff x="2029691" y="2006312"/>
            <a:chExt cx="8132618" cy="4574597"/>
          </a:xfrm>
        </p:grpSpPr>
        <p:pic>
          <p:nvPicPr>
            <p:cNvPr id="17410" name="Picture 2" descr="Image result for steam th diagram">
              <a:extLst>
                <a:ext uri="{FF2B5EF4-FFF2-40B4-BE49-F238E27FC236}">
                  <a16:creationId xmlns:a16="http://schemas.microsoft.com/office/drawing/2014/main" id="{A814B8B6-3ADB-4B06-AFF8-DF8987805E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9691" y="2006312"/>
              <a:ext cx="8132618" cy="457459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13BB612D-3AF3-4641-B54B-BD101196061C}"/>
                </a:ext>
              </a:extLst>
            </p:cNvPr>
            <p:cNvSpPr/>
            <p:nvPr/>
          </p:nvSpPr>
          <p:spPr>
            <a:xfrm>
              <a:off x="9712036" y="2006312"/>
              <a:ext cx="450273" cy="24271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9" name="Title 1">
            <a:extLst>
              <a:ext uri="{FF2B5EF4-FFF2-40B4-BE49-F238E27FC236}">
                <a16:creationId xmlns:a16="http://schemas.microsoft.com/office/drawing/2014/main" id="{AEEE085A-980F-4BE9-9BC0-FF161605507B}"/>
              </a:ext>
            </a:extLst>
          </p:cNvPr>
          <p:cNvSpPr>
            <a:spLocks noGrp="1"/>
          </p:cNvSpPr>
          <p:nvPr>
            <p:ph type="title"/>
          </p:nvPr>
        </p:nvSpPr>
        <p:spPr/>
        <p:txBody>
          <a:bodyPr/>
          <a:lstStyle/>
          <a:p>
            <a:r>
              <a:rPr lang="en-US" dirty="0">
                <a:solidFill>
                  <a:srgbClr val="C00000"/>
                </a:solidFill>
                <a:latin typeface="Cambria" panose="02040503050406030204" pitchFamily="18" charset="0"/>
                <a:ea typeface="Cambria" panose="02040503050406030204" pitchFamily="18" charset="0"/>
              </a:rPr>
              <a:t>Steam</a:t>
            </a:r>
            <a:endParaRPr lang="en-IN" dirty="0">
              <a:solidFill>
                <a:srgbClr val="C00000"/>
              </a:solidFill>
              <a:latin typeface="Cambria" panose="02040503050406030204" pitchFamily="18" charset="0"/>
              <a:ea typeface="Cambria" panose="02040503050406030204" pitchFamily="18" charset="0"/>
            </a:endParaRPr>
          </a:p>
        </p:txBody>
      </p:sp>
      <p:pic>
        <p:nvPicPr>
          <p:cNvPr id="6" name="Picture 5">
            <a:extLst>
              <a:ext uri="{FF2B5EF4-FFF2-40B4-BE49-F238E27FC236}">
                <a16:creationId xmlns:a16="http://schemas.microsoft.com/office/drawing/2014/main" id="{AAE539CB-522F-467F-9133-43CFEA443C61}"/>
              </a:ext>
            </a:extLst>
          </p:cNvPr>
          <p:cNvPicPr>
            <a:picLocks noChangeAspect="1"/>
          </p:cNvPicPr>
          <p:nvPr/>
        </p:nvPicPr>
        <p:blipFill>
          <a:blip r:embed="rId3"/>
          <a:stretch>
            <a:fillRect/>
          </a:stretch>
        </p:blipFill>
        <p:spPr>
          <a:xfrm>
            <a:off x="7204364" y="983300"/>
            <a:ext cx="4869872" cy="2674176"/>
          </a:xfrm>
          <a:prstGeom prst="rect">
            <a:avLst/>
          </a:prstGeom>
          <a:ln>
            <a:solidFill>
              <a:srgbClr val="C00000"/>
            </a:solidFill>
          </a:ln>
        </p:spPr>
      </p:pic>
    </p:spTree>
    <p:extLst>
      <p:ext uri="{BB962C8B-B14F-4D97-AF65-F5344CB8AC3E}">
        <p14:creationId xmlns:p14="http://schemas.microsoft.com/office/powerpoint/2010/main" val="196611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p:txBody>
          <a:bodyPr/>
          <a:lstStyle/>
          <a:p>
            <a:r>
              <a:rPr lang="en-US" dirty="0">
                <a:solidFill>
                  <a:srgbClr val="C00000"/>
                </a:solidFill>
                <a:latin typeface="Cambria" panose="02040503050406030204" pitchFamily="18" charset="0"/>
                <a:ea typeface="Cambria" panose="02040503050406030204" pitchFamily="18" charset="0"/>
              </a:rPr>
              <a:t>Important definitions related to Steam</a:t>
            </a:r>
            <a:endParaRPr lang="en-IN" dirty="0">
              <a:solidFill>
                <a:srgbClr val="C00000"/>
              </a:solidFill>
              <a:latin typeface="Cambria" panose="02040503050406030204" pitchFamily="18" charset="0"/>
              <a:ea typeface="Cambria" panose="02040503050406030204" pitchFamily="18" charset="0"/>
            </a:endParaRPr>
          </a:p>
        </p:txBody>
      </p:sp>
      <p:sp>
        <p:nvSpPr>
          <p:cNvPr id="5" name="Content Placeholder 4">
            <a:extLst>
              <a:ext uri="{FF2B5EF4-FFF2-40B4-BE49-F238E27FC236}">
                <a16:creationId xmlns:a16="http://schemas.microsoft.com/office/drawing/2014/main" id="{F95ABDEE-335E-41BB-9DC6-3D2F36A2F981}"/>
              </a:ext>
            </a:extLst>
          </p:cNvPr>
          <p:cNvSpPr>
            <a:spLocks noGrp="1"/>
          </p:cNvSpPr>
          <p:nvPr>
            <p:ph idx="4294967295"/>
          </p:nvPr>
        </p:nvSpPr>
        <p:spPr>
          <a:xfrm>
            <a:off x="0" y="1881188"/>
            <a:ext cx="10515600" cy="4351337"/>
          </a:xfrm>
          <a:prstGeom prst="rect">
            <a:avLst/>
          </a:prstGeom>
        </p:spPr>
        <p:txBody>
          <a:bodyPr>
            <a:normAutofit/>
          </a:bodyPr>
          <a:lstStyle/>
          <a:p>
            <a:pPr algn="just"/>
            <a:r>
              <a:rPr lang="en-US" sz="2400" dirty="0">
                <a:solidFill>
                  <a:srgbClr val="C00000"/>
                </a:solidFill>
                <a:latin typeface="Cambria" panose="02040503050406030204" pitchFamily="18" charset="0"/>
                <a:ea typeface="Cambria" panose="02040503050406030204" pitchFamily="18" charset="0"/>
              </a:rPr>
              <a:t>Sensible heat of water (h</a:t>
            </a:r>
            <a:r>
              <a:rPr lang="en-US" sz="2400" baseline="-25000" dirty="0">
                <a:solidFill>
                  <a:srgbClr val="C00000"/>
                </a:solidFill>
                <a:latin typeface="Cambria" panose="02040503050406030204" pitchFamily="18" charset="0"/>
                <a:ea typeface="Cambria" panose="02040503050406030204" pitchFamily="18" charset="0"/>
              </a:rPr>
              <a:t>f</a:t>
            </a:r>
            <a:r>
              <a:rPr lang="en-US" sz="2400" dirty="0">
                <a:solidFill>
                  <a:srgbClr val="C00000"/>
                </a:solidFill>
                <a:latin typeface="Cambria" panose="02040503050406030204" pitchFamily="18" charset="0"/>
                <a:ea typeface="Cambria" panose="02040503050406030204" pitchFamily="18" charset="0"/>
              </a:rPr>
              <a:t> ): </a:t>
            </a:r>
            <a:r>
              <a:rPr lang="en-US" sz="2400" dirty="0">
                <a:latin typeface="Cambria" panose="02040503050406030204" pitchFamily="18" charset="0"/>
                <a:ea typeface="Cambria" panose="02040503050406030204" pitchFamily="18" charset="0"/>
              </a:rPr>
              <a:t>It is defined as the quantity of heat absorbed by 1 kg of water when it is heated from 0°C (freezing point) to boiling point. It is also called total heat (or enthalpy) of water or liquid heat invariably.</a:t>
            </a:r>
          </a:p>
          <a:p>
            <a:pPr algn="just"/>
            <a:r>
              <a:rPr lang="en-US" sz="2400" dirty="0">
                <a:solidFill>
                  <a:srgbClr val="C00000"/>
                </a:solidFill>
                <a:latin typeface="Cambria" panose="02040503050406030204" pitchFamily="18" charset="0"/>
                <a:ea typeface="Cambria" panose="02040503050406030204" pitchFamily="18" charset="0"/>
              </a:rPr>
              <a:t>Latent heat or hidden heat (</a:t>
            </a:r>
            <a:r>
              <a:rPr lang="en-US" sz="2400" dirty="0" err="1">
                <a:solidFill>
                  <a:srgbClr val="C00000"/>
                </a:solidFill>
                <a:latin typeface="Cambria" panose="02040503050406030204" pitchFamily="18" charset="0"/>
                <a:ea typeface="Cambria" panose="02040503050406030204" pitchFamily="18" charset="0"/>
              </a:rPr>
              <a:t>h</a:t>
            </a:r>
            <a:r>
              <a:rPr lang="en-US" sz="2400" baseline="-25000" dirty="0" err="1">
                <a:solidFill>
                  <a:srgbClr val="C00000"/>
                </a:solidFill>
                <a:latin typeface="Cambria" panose="02040503050406030204" pitchFamily="18" charset="0"/>
                <a:ea typeface="Cambria" panose="02040503050406030204" pitchFamily="18" charset="0"/>
              </a:rPr>
              <a:t>fg</a:t>
            </a:r>
            <a:r>
              <a:rPr lang="en-US" sz="2400" dirty="0">
                <a:solidFill>
                  <a:srgbClr val="C00000"/>
                </a:solidFill>
                <a:latin typeface="Cambria" panose="02040503050406030204" pitchFamily="18" charset="0"/>
                <a:ea typeface="Cambria" panose="02040503050406030204" pitchFamily="18" charset="0"/>
              </a:rPr>
              <a:t>):</a:t>
            </a:r>
            <a:r>
              <a:rPr lang="en-US" sz="2400" dirty="0">
                <a:solidFill>
                  <a:srgbClr val="ED8428"/>
                </a:solidFill>
                <a:latin typeface="Cambria" panose="02040503050406030204" pitchFamily="18" charset="0"/>
                <a:ea typeface="Cambria" panose="02040503050406030204" pitchFamily="18" charset="0"/>
              </a:rPr>
              <a:t> </a:t>
            </a:r>
            <a:r>
              <a:rPr lang="en-US" sz="2400" dirty="0">
                <a:latin typeface="Cambria" panose="02040503050406030204" pitchFamily="18" charset="0"/>
                <a:ea typeface="Cambria" panose="02040503050406030204" pitchFamily="18" charset="0"/>
              </a:rPr>
              <a:t>It is the amount of heat required to convert water at a given temperature and pressure into steam at the same temperature and pressure. It is expressed by the symbol </a:t>
            </a:r>
            <a:r>
              <a:rPr lang="en-US" sz="2400" dirty="0" err="1">
                <a:latin typeface="Cambria" panose="02040503050406030204" pitchFamily="18" charset="0"/>
                <a:ea typeface="Cambria" panose="02040503050406030204" pitchFamily="18" charset="0"/>
              </a:rPr>
              <a:t>hfg</a:t>
            </a:r>
            <a:r>
              <a:rPr lang="en-US" sz="2400" dirty="0">
                <a:latin typeface="Cambria" panose="02040503050406030204" pitchFamily="18" charset="0"/>
                <a:ea typeface="Cambria" panose="02040503050406030204" pitchFamily="18" charset="0"/>
              </a:rPr>
              <a:t>.</a:t>
            </a:r>
          </a:p>
          <a:p>
            <a:pPr algn="just"/>
            <a:r>
              <a:rPr lang="en-US" sz="2400" dirty="0">
                <a:solidFill>
                  <a:srgbClr val="C00000"/>
                </a:solidFill>
                <a:latin typeface="Cambria" panose="02040503050406030204" pitchFamily="18" charset="0"/>
                <a:ea typeface="Cambria" panose="02040503050406030204" pitchFamily="18" charset="0"/>
              </a:rPr>
              <a:t>Total heat or enthalpy of wet steam (h):</a:t>
            </a:r>
            <a:r>
              <a:rPr lang="en-US" sz="2400" dirty="0">
                <a:solidFill>
                  <a:srgbClr val="ED8428"/>
                </a:solidFill>
                <a:latin typeface="Cambria" panose="02040503050406030204" pitchFamily="18" charset="0"/>
                <a:ea typeface="Cambria" panose="02040503050406030204" pitchFamily="18" charset="0"/>
              </a:rPr>
              <a:t> </a:t>
            </a:r>
            <a:r>
              <a:rPr lang="en-US" sz="2400" dirty="0">
                <a:latin typeface="Cambria" panose="02040503050406030204" pitchFamily="18" charset="0"/>
                <a:ea typeface="Cambria" panose="02040503050406030204" pitchFamily="18" charset="0"/>
              </a:rPr>
              <a:t>It is defined as the quantity of heat required to convert 1 kg of water at 0°C into wet steam at constant pressure. It is the sum of total heat of water and the latent heat and this sum is also called enthalpy.</a:t>
            </a:r>
            <a:endParaRPr lang="en-IN"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58262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p:txBody>
          <a:bodyPr/>
          <a:lstStyle/>
          <a:p>
            <a:r>
              <a:rPr lang="en-US" dirty="0">
                <a:solidFill>
                  <a:srgbClr val="C00000"/>
                </a:solidFill>
                <a:latin typeface="Cambria" panose="02040503050406030204" pitchFamily="18" charset="0"/>
                <a:ea typeface="Cambria" panose="02040503050406030204" pitchFamily="18" charset="0"/>
              </a:rPr>
              <a:t>Important definitions related to Steam</a:t>
            </a:r>
            <a:endParaRPr lang="en-IN" dirty="0">
              <a:solidFill>
                <a:srgbClr val="C00000"/>
              </a:solidFill>
              <a:latin typeface="Cambria" panose="02040503050406030204" pitchFamily="18" charset="0"/>
              <a:ea typeface="Cambria" panose="02040503050406030204" pitchFamily="18" charset="0"/>
            </a:endParaRPr>
          </a:p>
        </p:txBody>
      </p:sp>
      <p:sp>
        <p:nvSpPr>
          <p:cNvPr id="5" name="Content Placeholder 4">
            <a:extLst>
              <a:ext uri="{FF2B5EF4-FFF2-40B4-BE49-F238E27FC236}">
                <a16:creationId xmlns:a16="http://schemas.microsoft.com/office/drawing/2014/main" id="{F95ABDEE-335E-41BB-9DC6-3D2F36A2F981}"/>
              </a:ext>
            </a:extLst>
          </p:cNvPr>
          <p:cNvSpPr>
            <a:spLocks noGrp="1"/>
          </p:cNvSpPr>
          <p:nvPr>
            <p:ph idx="4294967295"/>
          </p:nvPr>
        </p:nvSpPr>
        <p:spPr>
          <a:xfrm>
            <a:off x="0" y="2000250"/>
            <a:ext cx="11029950" cy="3678238"/>
          </a:xfrm>
          <a:prstGeom prst="rect">
            <a:avLst/>
          </a:prstGeom>
        </p:spPr>
        <p:txBody>
          <a:bodyPr>
            <a:normAutofit/>
          </a:bodyPr>
          <a:lstStyle/>
          <a:p>
            <a:pPr algn="just"/>
            <a:r>
              <a:rPr lang="en-US" sz="2400" dirty="0">
                <a:solidFill>
                  <a:srgbClr val="C00000"/>
                </a:solidFill>
                <a:latin typeface="Cambria" panose="02040503050406030204" pitchFamily="18" charset="0"/>
                <a:ea typeface="Cambria" panose="02040503050406030204" pitchFamily="18" charset="0"/>
              </a:rPr>
              <a:t>Superheated steam: </a:t>
            </a:r>
            <a:r>
              <a:rPr lang="en-US" sz="2400" dirty="0">
                <a:latin typeface="Cambria" panose="02040503050406030204" pitchFamily="18" charset="0"/>
                <a:ea typeface="Cambria" panose="02040503050406030204" pitchFamily="18" charset="0"/>
              </a:rPr>
              <a:t>When steam is heated after it has become dry and saturated, it is called superheated steam and the process of heating is called superheating. Superheating is always carried out at constant pressure.</a:t>
            </a:r>
          </a:p>
          <a:p>
            <a:pPr algn="just"/>
            <a:r>
              <a:rPr lang="en-US" sz="2400" dirty="0">
                <a:solidFill>
                  <a:srgbClr val="C00000"/>
                </a:solidFill>
                <a:latin typeface="Cambria" panose="02040503050406030204" pitchFamily="18" charset="0"/>
                <a:ea typeface="Cambria" panose="02040503050406030204" pitchFamily="18" charset="0"/>
              </a:rPr>
              <a:t>Dryness fraction or Quality (x)</a:t>
            </a:r>
            <a:r>
              <a:rPr lang="en-US" sz="2400" dirty="0">
                <a:solidFill>
                  <a:srgbClr val="ED8428"/>
                </a:solidFill>
                <a:latin typeface="Cambria" panose="02040503050406030204" pitchFamily="18" charset="0"/>
                <a:ea typeface="Cambria" panose="02040503050406030204" pitchFamily="18" charset="0"/>
              </a:rPr>
              <a:t>: </a:t>
            </a:r>
            <a:r>
              <a:rPr lang="en-US" sz="2400" dirty="0">
                <a:latin typeface="Cambria" panose="02040503050406030204" pitchFamily="18" charset="0"/>
                <a:ea typeface="Cambria" panose="02040503050406030204" pitchFamily="18" charset="0"/>
              </a:rPr>
              <a:t>The term dryness fraction is related with wet steam. It is defined as the ratio of the mass of water vapor in steam to the mass of steam containing it. It is usually expressed by the symbol ‘x’</a:t>
            </a:r>
            <a:endParaRPr lang="en-IN" sz="2400" dirty="0">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C4D08583-17B4-4644-95A7-1E1691882EA2}"/>
              </a:ext>
            </a:extLst>
          </p:cNvPr>
          <p:cNvPicPr>
            <a:picLocks noChangeAspect="1"/>
          </p:cNvPicPr>
          <p:nvPr/>
        </p:nvPicPr>
        <p:blipFill>
          <a:blip r:embed="rId2"/>
          <a:stretch>
            <a:fillRect/>
          </a:stretch>
        </p:blipFill>
        <p:spPr>
          <a:xfrm>
            <a:off x="5024870" y="4572228"/>
            <a:ext cx="1504950" cy="800100"/>
          </a:xfrm>
          <a:prstGeom prst="rect">
            <a:avLst/>
          </a:prstGeom>
        </p:spPr>
      </p:pic>
    </p:spTree>
    <p:extLst>
      <p:ext uri="{BB962C8B-B14F-4D97-AF65-F5344CB8AC3E}">
        <p14:creationId xmlns:p14="http://schemas.microsoft.com/office/powerpoint/2010/main" val="1562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a:xfrm>
            <a:off x="721425" y="942181"/>
            <a:ext cx="10515600" cy="1325563"/>
          </a:xfrm>
        </p:spPr>
        <p:txBody>
          <a:bodyPr/>
          <a:lstStyle/>
          <a:p>
            <a:r>
              <a:rPr lang="en-US" sz="3600" dirty="0">
                <a:solidFill>
                  <a:srgbClr val="C00000"/>
                </a:solidFill>
                <a:latin typeface="Cambria" panose="02040503050406030204" pitchFamily="18" charset="0"/>
                <a:ea typeface="Cambria" panose="02040503050406030204" pitchFamily="18" charset="0"/>
              </a:rPr>
              <a:t>Important definitions related to Steam</a:t>
            </a:r>
            <a:endParaRPr lang="en-IN" sz="3600" dirty="0">
              <a:solidFill>
                <a:srgbClr val="C00000"/>
              </a:solidFill>
              <a:latin typeface="Cambria" panose="02040503050406030204" pitchFamily="18" charset="0"/>
              <a:ea typeface="Cambria" panose="02040503050406030204" pitchFamily="18" charset="0"/>
            </a:endParaRPr>
          </a:p>
        </p:txBody>
      </p:sp>
      <p:sp>
        <p:nvSpPr>
          <p:cNvPr id="5" name="Content Placeholder 4">
            <a:extLst>
              <a:ext uri="{FF2B5EF4-FFF2-40B4-BE49-F238E27FC236}">
                <a16:creationId xmlns:a16="http://schemas.microsoft.com/office/drawing/2014/main" id="{F95ABDEE-335E-41BB-9DC6-3D2F36A2F981}"/>
              </a:ext>
            </a:extLst>
          </p:cNvPr>
          <p:cNvSpPr>
            <a:spLocks noGrp="1"/>
          </p:cNvSpPr>
          <p:nvPr>
            <p:ph idx="4294967295"/>
          </p:nvPr>
        </p:nvSpPr>
        <p:spPr>
          <a:xfrm>
            <a:off x="0" y="1839913"/>
            <a:ext cx="7453313" cy="5018087"/>
          </a:xfrm>
          <a:prstGeom prst="rect">
            <a:avLst/>
          </a:prstGeom>
        </p:spPr>
        <p:txBody>
          <a:bodyPr>
            <a:normAutofit/>
          </a:bodyPr>
          <a:lstStyle/>
          <a:p>
            <a:r>
              <a:rPr lang="en-IN" sz="2400" dirty="0">
                <a:solidFill>
                  <a:srgbClr val="C00000"/>
                </a:solidFill>
                <a:latin typeface="Cambria" panose="02040503050406030204" pitchFamily="18" charset="0"/>
                <a:ea typeface="Cambria" panose="02040503050406030204" pitchFamily="18" charset="0"/>
              </a:rPr>
              <a:t>Enthalpy of liquid:</a:t>
            </a:r>
          </a:p>
          <a:p>
            <a:pPr lvl="1"/>
            <a:r>
              <a:rPr lang="en-IN" sz="2400" dirty="0">
                <a:latin typeface="Cambria" panose="02040503050406030204" pitchFamily="18" charset="0"/>
                <a:ea typeface="Cambria" panose="02040503050406030204" pitchFamily="18" charset="0"/>
              </a:rPr>
              <a:t>h</a:t>
            </a:r>
            <a:r>
              <a:rPr lang="en-IN" sz="2400" baseline="-25000" dirty="0">
                <a:latin typeface="Cambria" panose="02040503050406030204" pitchFamily="18" charset="0"/>
                <a:ea typeface="Cambria" panose="02040503050406030204" pitchFamily="18" charset="0"/>
              </a:rPr>
              <a:t>f</a:t>
            </a:r>
            <a:r>
              <a:rPr lang="en-IN" sz="2400" dirty="0">
                <a:latin typeface="Cambria" panose="02040503050406030204" pitchFamily="18" charset="0"/>
                <a:ea typeface="Cambria" panose="02040503050406030204" pitchFamily="18" charset="0"/>
              </a:rPr>
              <a:t>=</a:t>
            </a:r>
            <a:r>
              <a:rPr lang="en-IN" sz="2400" dirty="0" err="1">
                <a:latin typeface="Cambria" panose="02040503050406030204" pitchFamily="18" charset="0"/>
                <a:ea typeface="Cambria" panose="02040503050406030204" pitchFamily="18" charset="0"/>
              </a:rPr>
              <a:t>C</a:t>
            </a:r>
            <a:r>
              <a:rPr lang="en-IN" sz="2400" baseline="-25000" dirty="0" err="1">
                <a:latin typeface="Cambria" panose="02040503050406030204" pitchFamily="18" charset="0"/>
                <a:ea typeface="Cambria" panose="02040503050406030204" pitchFamily="18" charset="0"/>
              </a:rPr>
              <a:t>pw</a:t>
            </a:r>
            <a:r>
              <a:rPr lang="en-IN" sz="2400" dirty="0">
                <a:latin typeface="Cambria" panose="02040503050406030204" pitchFamily="18" charset="0"/>
                <a:ea typeface="Cambria" panose="02040503050406030204" pitchFamily="18" charset="0"/>
              </a:rPr>
              <a:t>(t</a:t>
            </a:r>
            <a:r>
              <a:rPr lang="en-IN" sz="2400" baseline="-25000" dirty="0">
                <a:latin typeface="Cambria" panose="02040503050406030204" pitchFamily="18" charset="0"/>
                <a:ea typeface="Cambria" panose="02040503050406030204" pitchFamily="18" charset="0"/>
              </a:rPr>
              <a:t>f</a:t>
            </a:r>
            <a:r>
              <a:rPr lang="en-IN" sz="2400" dirty="0">
                <a:latin typeface="Cambria" panose="02040503050406030204" pitchFamily="18" charset="0"/>
                <a:ea typeface="Cambria" panose="02040503050406030204" pitchFamily="18" charset="0"/>
              </a:rPr>
              <a:t>-0)</a:t>
            </a: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Enthalpy of Dry saturated steam:</a:t>
            </a:r>
          </a:p>
          <a:p>
            <a:pPr lvl="1"/>
            <a:r>
              <a:rPr lang="en-US" sz="2400" dirty="0">
                <a:latin typeface="Cambria" panose="02040503050406030204" pitchFamily="18" charset="0"/>
                <a:ea typeface="Cambria" panose="02040503050406030204" pitchFamily="18" charset="0"/>
              </a:rPr>
              <a:t>h</a:t>
            </a:r>
            <a:r>
              <a:rPr lang="en-US" sz="2400" baseline="-25000" dirty="0">
                <a:latin typeface="Cambria" panose="02040503050406030204" pitchFamily="18" charset="0"/>
                <a:ea typeface="Cambria" panose="02040503050406030204" pitchFamily="18" charset="0"/>
              </a:rPr>
              <a:t>g</a:t>
            </a:r>
            <a:r>
              <a:rPr lang="en-US" sz="2400" dirty="0">
                <a:latin typeface="Cambria" panose="02040503050406030204" pitchFamily="18" charset="0"/>
                <a:ea typeface="Cambria" panose="02040503050406030204" pitchFamily="18" charset="0"/>
              </a:rPr>
              <a:t>=h</a:t>
            </a:r>
            <a:r>
              <a:rPr lang="en-US" sz="2400" baseline="-25000" dirty="0">
                <a:latin typeface="Cambria" panose="02040503050406030204" pitchFamily="18" charset="0"/>
                <a:ea typeface="Cambria" panose="02040503050406030204" pitchFamily="18" charset="0"/>
              </a:rPr>
              <a:t>f</a:t>
            </a:r>
            <a:r>
              <a:rPr lang="en-US" sz="2400" dirty="0">
                <a:latin typeface="Cambria" panose="02040503050406030204" pitchFamily="18" charset="0"/>
                <a:ea typeface="Cambria" panose="02040503050406030204" pitchFamily="18" charset="0"/>
              </a:rPr>
              <a:t> + </a:t>
            </a:r>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fg</a:t>
            </a:r>
            <a:endParaRPr lang="en-US" sz="2400" baseline="-25000" dirty="0">
              <a:latin typeface="Cambria" panose="02040503050406030204" pitchFamily="18" charset="0"/>
              <a:ea typeface="Cambria" panose="02040503050406030204" pitchFamily="18" charset="0"/>
            </a:endParaRP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Enthalpy of Wet steam:</a:t>
            </a:r>
          </a:p>
          <a:p>
            <a:pPr marL="576000" lvl="2"/>
            <a:r>
              <a:rPr lang="en-US" sz="2400" dirty="0">
                <a:latin typeface="Cambria" panose="02040503050406030204" pitchFamily="18" charset="0"/>
                <a:ea typeface="Cambria" panose="02040503050406030204" pitchFamily="18" charset="0"/>
              </a:rPr>
              <a:t>h=h</a:t>
            </a:r>
            <a:r>
              <a:rPr lang="en-US" sz="2400" baseline="-25000" dirty="0">
                <a:latin typeface="Cambria" panose="02040503050406030204" pitchFamily="18" charset="0"/>
                <a:ea typeface="Cambria" panose="02040503050406030204" pitchFamily="18" charset="0"/>
              </a:rPr>
              <a:t>f </a:t>
            </a:r>
            <a:r>
              <a:rPr lang="en-US" sz="2400" dirty="0">
                <a:latin typeface="Cambria" panose="02040503050406030204" pitchFamily="18" charset="0"/>
                <a:ea typeface="Cambria" panose="02040503050406030204" pitchFamily="18" charset="0"/>
              </a:rPr>
              <a:t>+ x </a:t>
            </a:r>
            <a:r>
              <a:rPr lang="en-US" sz="2400" baseline="-15000" dirty="0">
                <a:latin typeface="Cambria" panose="02040503050406030204" pitchFamily="18" charset="0"/>
                <a:ea typeface="Cambria" panose="02040503050406030204" pitchFamily="18" charset="0"/>
              </a:rPr>
              <a:t>*</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fg</a:t>
            </a:r>
            <a:endParaRPr lang="en-US" sz="2400" baseline="-25000" dirty="0">
              <a:latin typeface="Cambria" panose="02040503050406030204" pitchFamily="18" charset="0"/>
              <a:ea typeface="Cambria" panose="02040503050406030204" pitchFamily="18" charset="0"/>
            </a:endParaRP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Enthalpy of </a:t>
            </a:r>
            <a:r>
              <a:rPr lang="en-US" dirty="0" err="1">
                <a:solidFill>
                  <a:srgbClr val="C00000"/>
                </a:solidFill>
                <a:latin typeface="Cambria" panose="02040503050406030204" pitchFamily="18" charset="0"/>
                <a:ea typeface="Cambria" panose="02040503050406030204" pitchFamily="18" charset="0"/>
              </a:rPr>
              <a:t>Superheted</a:t>
            </a:r>
            <a:r>
              <a:rPr lang="en-US" dirty="0">
                <a:solidFill>
                  <a:srgbClr val="C00000"/>
                </a:solidFill>
                <a:latin typeface="Cambria" panose="02040503050406030204" pitchFamily="18" charset="0"/>
                <a:ea typeface="Cambria" panose="02040503050406030204" pitchFamily="18" charset="0"/>
              </a:rPr>
              <a:t> steam:</a:t>
            </a:r>
          </a:p>
          <a:p>
            <a:pPr lvl="1"/>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sup</a:t>
            </a:r>
            <a:r>
              <a:rPr lang="en-US" sz="2400" dirty="0">
                <a:latin typeface="Cambria" panose="02040503050406030204" pitchFamily="18" charset="0"/>
                <a:ea typeface="Cambria" panose="02040503050406030204" pitchFamily="18" charset="0"/>
              </a:rPr>
              <a:t>= h</a:t>
            </a:r>
            <a:r>
              <a:rPr lang="en-US" baseline="-25000" dirty="0">
                <a:latin typeface="Cambria" panose="02040503050406030204" pitchFamily="18" charset="0"/>
                <a:ea typeface="Cambria" panose="02040503050406030204" pitchFamily="18" charset="0"/>
              </a:rPr>
              <a:t>g</a:t>
            </a:r>
            <a:r>
              <a:rPr lang="en-US" sz="2400" dirty="0">
                <a:latin typeface="Cambria" panose="02040503050406030204" pitchFamily="18" charset="0"/>
                <a:ea typeface="Cambria" panose="02040503050406030204" pitchFamily="18" charset="0"/>
              </a:rPr>
              <a:t> + C</a:t>
            </a:r>
            <a:r>
              <a:rPr lang="en-US" baseline="-25000" dirty="0">
                <a:latin typeface="Cambria" panose="02040503050406030204" pitchFamily="18" charset="0"/>
                <a:ea typeface="Cambria" panose="02040503050406030204" pitchFamily="18" charset="0"/>
              </a:rPr>
              <a:t>ps</a:t>
            </a:r>
            <a:r>
              <a:rPr lang="en-US" sz="2400" dirty="0">
                <a:latin typeface="Cambria" panose="02040503050406030204" pitchFamily="18" charset="0"/>
                <a:ea typeface="Cambria" panose="02040503050406030204" pitchFamily="18" charset="0"/>
              </a:rPr>
              <a:t>(</a:t>
            </a:r>
            <a:r>
              <a:rPr lang="en-US" sz="2400" dirty="0" err="1">
                <a:latin typeface="Cambria" panose="02040503050406030204" pitchFamily="18" charset="0"/>
                <a:ea typeface="Cambria" panose="02040503050406030204" pitchFamily="18" charset="0"/>
              </a:rPr>
              <a:t>T</a:t>
            </a:r>
            <a:r>
              <a:rPr lang="en-US" baseline="-25000" dirty="0" err="1">
                <a:latin typeface="Cambria" panose="02040503050406030204" pitchFamily="18" charset="0"/>
                <a:ea typeface="Cambria" panose="02040503050406030204" pitchFamily="18" charset="0"/>
              </a:rPr>
              <a:t>sup</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a:t>
            </a:r>
            <a:r>
              <a:rPr lang="en-US" baseline="-25000" dirty="0" err="1">
                <a:latin typeface="Cambria" panose="02040503050406030204" pitchFamily="18" charset="0"/>
                <a:ea typeface="Cambria" panose="02040503050406030204" pitchFamily="18" charset="0"/>
              </a:rPr>
              <a:t>sat</a:t>
            </a:r>
            <a:r>
              <a:rPr lang="en-US" baseline="-25000" dirty="0">
                <a:latin typeface="Cambria" panose="02040503050406030204" pitchFamily="18" charset="0"/>
                <a:ea typeface="Cambria" panose="02040503050406030204" pitchFamily="18" charset="0"/>
              </a:rPr>
              <a:t> </a:t>
            </a:r>
            <a:r>
              <a:rPr lang="en-US" sz="2400" dirty="0">
                <a:latin typeface="Cambria" panose="02040503050406030204" pitchFamily="18" charset="0"/>
                <a:ea typeface="Cambria" panose="02040503050406030204" pitchFamily="18" charset="0"/>
              </a:rPr>
              <a:t>)</a:t>
            </a:r>
            <a:endParaRPr lang="en-IN" sz="2400" dirty="0">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6FB68C08-F426-4B04-A08C-D31272185CE4}"/>
              </a:ext>
            </a:extLst>
          </p:cNvPr>
          <p:cNvGrpSpPr/>
          <p:nvPr/>
        </p:nvGrpSpPr>
        <p:grpSpPr>
          <a:xfrm>
            <a:off x="5731182" y="2116400"/>
            <a:ext cx="5505843" cy="3097036"/>
            <a:chOff x="2982861" y="3307891"/>
            <a:chExt cx="5505843" cy="3097036"/>
          </a:xfrm>
        </p:grpSpPr>
        <p:pic>
          <p:nvPicPr>
            <p:cNvPr id="6" name="Picture 2" descr="Image result for steam th diagram">
              <a:extLst>
                <a:ext uri="{FF2B5EF4-FFF2-40B4-BE49-F238E27FC236}">
                  <a16:creationId xmlns:a16="http://schemas.microsoft.com/office/drawing/2014/main" id="{F3F1B831-F875-40D6-B818-429155207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2861" y="3307891"/>
              <a:ext cx="5505843" cy="30970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7E542AF-D0B4-44B8-BEB3-E1EB71BA175F}"/>
                </a:ext>
              </a:extLst>
            </p:cNvPr>
            <p:cNvSpPr/>
            <p:nvPr/>
          </p:nvSpPr>
          <p:spPr>
            <a:xfrm>
              <a:off x="8228931" y="3307891"/>
              <a:ext cx="259773" cy="16906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highlight>
                  <a:srgbClr val="FFFF00"/>
                </a:highlight>
              </a:endParaRPr>
            </a:p>
          </p:txBody>
        </p:sp>
      </p:grpSp>
    </p:spTree>
    <p:extLst>
      <p:ext uri="{BB962C8B-B14F-4D97-AF65-F5344CB8AC3E}">
        <p14:creationId xmlns:p14="http://schemas.microsoft.com/office/powerpoint/2010/main" val="2178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1000"/>
                                        <p:tgtEl>
                                          <p:spTgt spid="5">
                                            <p:txEl>
                                              <p:pRg st="7" end="7"/>
                                            </p:txEl>
                                          </p:spTgt>
                                        </p:tgtEl>
                                      </p:cBhvr>
                                    </p:animEffect>
                                    <p:anim calcmode="lin" valueType="num">
                                      <p:cBhvr>
                                        <p:cTn id="4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p:txBody>
          <a:bodyPr/>
          <a:lstStyle/>
          <a:p>
            <a:r>
              <a:rPr lang="en-US" dirty="0">
                <a:solidFill>
                  <a:srgbClr val="C00000"/>
                </a:solidFill>
                <a:latin typeface="Cambria" panose="02040503050406030204" pitchFamily="18" charset="0"/>
                <a:ea typeface="Cambria" panose="02040503050406030204" pitchFamily="18" charset="0"/>
              </a:rPr>
              <a:t>Steam</a:t>
            </a:r>
            <a:endParaRPr lang="en-IN" dirty="0">
              <a:solidFill>
                <a:srgbClr val="C00000"/>
              </a:solidFill>
              <a:latin typeface="Cambria" panose="02040503050406030204" pitchFamily="18" charset="0"/>
              <a:ea typeface="Cambria" panose="02040503050406030204" pitchFamily="18" charset="0"/>
            </a:endParaRPr>
          </a:p>
        </p:txBody>
      </p:sp>
      <p:grpSp>
        <p:nvGrpSpPr>
          <p:cNvPr id="5" name="Group 4">
            <a:extLst>
              <a:ext uri="{FF2B5EF4-FFF2-40B4-BE49-F238E27FC236}">
                <a16:creationId xmlns:a16="http://schemas.microsoft.com/office/drawing/2014/main" id="{A64E5712-61D4-4C4C-AE46-BAFE1F862D63}"/>
              </a:ext>
            </a:extLst>
          </p:cNvPr>
          <p:cNvGrpSpPr/>
          <p:nvPr/>
        </p:nvGrpSpPr>
        <p:grpSpPr>
          <a:xfrm>
            <a:off x="0" y="0"/>
            <a:ext cx="12192000" cy="6858000"/>
            <a:chOff x="0" y="0"/>
            <a:chExt cx="12192000" cy="6858000"/>
          </a:xfrm>
        </p:grpSpPr>
        <p:sp>
          <p:nvSpPr>
            <p:cNvPr id="3" name="Rectangle 2">
              <a:extLst>
                <a:ext uri="{FF2B5EF4-FFF2-40B4-BE49-F238E27FC236}">
                  <a16:creationId xmlns:a16="http://schemas.microsoft.com/office/drawing/2014/main" id="{D5C37A15-8C68-45EF-8EDB-25DF53B78C67}"/>
                </a:ext>
              </a:extLst>
            </p:cNvPr>
            <p:cNvSpPr/>
            <p:nvPr/>
          </p:nvSpPr>
          <p:spPr>
            <a:xfrm>
              <a:off x="0"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26" name="Picture 2" descr="Super-hot water in less than a billionth of a second - Cosmos Magazine">
              <a:extLst>
                <a:ext uri="{FF2B5EF4-FFF2-40B4-BE49-F238E27FC236}">
                  <a16:creationId xmlns:a16="http://schemas.microsoft.com/office/drawing/2014/main" id="{A65FBA2C-D185-466C-A811-51C3EDF2F4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0"/>
              <a:ext cx="993457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a:extLst>
              <a:ext uri="{FF2B5EF4-FFF2-40B4-BE49-F238E27FC236}">
                <a16:creationId xmlns:a16="http://schemas.microsoft.com/office/drawing/2014/main" id="{94D6A1E5-AE5B-47C6-8E5B-C3E45FDB2FF3}"/>
              </a:ext>
            </a:extLst>
          </p:cNvPr>
          <p:cNvSpPr txBox="1">
            <a:spLocks/>
          </p:cNvSpPr>
          <p:nvPr/>
        </p:nvSpPr>
        <p:spPr>
          <a:xfrm>
            <a:off x="838200" y="40602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Cambria" panose="02040503050406030204" pitchFamily="18" charset="0"/>
                <a:ea typeface="Cambria" panose="02040503050406030204" pitchFamily="18" charset="0"/>
              </a:rPr>
              <a:t>Problems on Steam</a:t>
            </a:r>
            <a:endParaRPr lang="en-IN" sz="4800" b="1"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798274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p:txBody>
          <a:bodyPr/>
          <a:lstStyle/>
          <a:p>
            <a:r>
              <a:rPr lang="en-US" sz="3600" dirty="0">
                <a:solidFill>
                  <a:srgbClr val="C00000"/>
                </a:solidFill>
                <a:latin typeface="Cambria" panose="02040503050406030204" pitchFamily="18" charset="0"/>
                <a:ea typeface="Cambria" panose="02040503050406030204" pitchFamily="18" charset="0"/>
              </a:rPr>
              <a:t>Steam tables</a:t>
            </a:r>
            <a:endParaRPr lang="en-IN" sz="3600" dirty="0">
              <a:solidFill>
                <a:srgbClr val="C00000"/>
              </a:solidFill>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B1C6C3E3-9841-4552-A6B2-881B53DADCC3}"/>
              </a:ext>
            </a:extLst>
          </p:cNvPr>
          <p:cNvPicPr>
            <a:picLocks noChangeAspect="1"/>
          </p:cNvPicPr>
          <p:nvPr/>
        </p:nvPicPr>
        <p:blipFill>
          <a:blip r:embed="rId2"/>
          <a:stretch>
            <a:fillRect/>
          </a:stretch>
        </p:blipFill>
        <p:spPr>
          <a:xfrm>
            <a:off x="1366210" y="1622991"/>
            <a:ext cx="9198321" cy="4508626"/>
          </a:xfrm>
          <a:prstGeom prst="rect">
            <a:avLst/>
          </a:prstGeom>
        </p:spPr>
      </p:pic>
    </p:spTree>
    <p:extLst>
      <p:ext uri="{BB962C8B-B14F-4D97-AF65-F5344CB8AC3E}">
        <p14:creationId xmlns:p14="http://schemas.microsoft.com/office/powerpoint/2010/main" val="2367556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724FA1-9A61-4D47-9BEB-8A3AC1194196}"/>
              </a:ext>
            </a:extLst>
          </p:cNvPr>
          <p:cNvSpPr txBox="1"/>
          <p:nvPr/>
        </p:nvSpPr>
        <p:spPr>
          <a:xfrm>
            <a:off x="1614055" y="872836"/>
            <a:ext cx="9185563" cy="830997"/>
          </a:xfrm>
          <a:prstGeom prst="rect">
            <a:avLst/>
          </a:prstGeom>
          <a:noFill/>
        </p:spPr>
        <p:txBody>
          <a:bodyPr wrap="square" rtlCol="0">
            <a:spAutoFit/>
          </a:bodyPr>
          <a:lstStyle/>
          <a:p>
            <a:pPr algn="ctr"/>
            <a:r>
              <a:rPr lang="en-IN" sz="4800" dirty="0">
                <a:latin typeface="Cambria" panose="02040503050406030204" pitchFamily="18" charset="0"/>
                <a:ea typeface="Cambria" panose="02040503050406030204" pitchFamily="18" charset="0"/>
              </a:rPr>
              <a:t>What is Mechanical Engineering?</a:t>
            </a:r>
          </a:p>
        </p:txBody>
      </p:sp>
      <p:pic>
        <p:nvPicPr>
          <p:cNvPr id="2050" name="Picture 2" descr="7 Toxic Thinking Mistakes That Will Keep You From Being Mentally Strong |  Inc.com">
            <a:extLst>
              <a:ext uri="{FF2B5EF4-FFF2-40B4-BE49-F238E27FC236}">
                <a16:creationId xmlns:a16="http://schemas.microsoft.com/office/drawing/2014/main" id="{26C63C82-F195-42C8-8655-9ED939630D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7845" y="1703833"/>
            <a:ext cx="8097982" cy="4555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45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a:xfrm>
            <a:off x="721425" y="790837"/>
            <a:ext cx="10515600" cy="1325563"/>
          </a:xfrm>
        </p:spPr>
        <p:txBody>
          <a:bodyPr/>
          <a:lstStyle/>
          <a:p>
            <a:r>
              <a:rPr lang="en-US" sz="3600" dirty="0">
                <a:solidFill>
                  <a:srgbClr val="C00000"/>
                </a:solidFill>
                <a:latin typeface="Cambria" panose="02040503050406030204" pitchFamily="18" charset="0"/>
                <a:ea typeface="Cambria" panose="02040503050406030204" pitchFamily="18" charset="0"/>
              </a:rPr>
              <a:t>Important definitions related to Steam</a:t>
            </a:r>
            <a:endParaRPr lang="en-IN" sz="3600" dirty="0">
              <a:solidFill>
                <a:srgbClr val="C00000"/>
              </a:solidFill>
              <a:latin typeface="Cambria" panose="02040503050406030204" pitchFamily="18" charset="0"/>
              <a:ea typeface="Cambria" panose="02040503050406030204" pitchFamily="18" charset="0"/>
            </a:endParaRPr>
          </a:p>
        </p:txBody>
      </p:sp>
      <p:sp>
        <p:nvSpPr>
          <p:cNvPr id="5" name="Content Placeholder 4">
            <a:extLst>
              <a:ext uri="{FF2B5EF4-FFF2-40B4-BE49-F238E27FC236}">
                <a16:creationId xmlns:a16="http://schemas.microsoft.com/office/drawing/2014/main" id="{F95ABDEE-335E-41BB-9DC6-3D2F36A2F981}"/>
              </a:ext>
            </a:extLst>
          </p:cNvPr>
          <p:cNvSpPr>
            <a:spLocks noGrp="1"/>
          </p:cNvSpPr>
          <p:nvPr>
            <p:ph idx="4294967295"/>
          </p:nvPr>
        </p:nvSpPr>
        <p:spPr>
          <a:xfrm>
            <a:off x="0" y="1604963"/>
            <a:ext cx="7453313" cy="5018087"/>
          </a:xfrm>
          <a:prstGeom prst="rect">
            <a:avLst/>
          </a:prstGeom>
        </p:spPr>
        <p:txBody>
          <a:bodyPr>
            <a:normAutofit lnSpcReduction="10000"/>
          </a:bodyPr>
          <a:lstStyle/>
          <a:p>
            <a:r>
              <a:rPr lang="en-IN" sz="2400" dirty="0">
                <a:solidFill>
                  <a:srgbClr val="C00000"/>
                </a:solidFill>
                <a:latin typeface="Cambria" panose="02040503050406030204" pitchFamily="18" charset="0"/>
                <a:ea typeface="Cambria" panose="02040503050406030204" pitchFamily="18" charset="0"/>
              </a:rPr>
              <a:t>Enthalpy of liquid:</a:t>
            </a:r>
          </a:p>
          <a:p>
            <a:pPr lvl="1"/>
            <a:r>
              <a:rPr lang="en-IN" sz="2400" dirty="0">
                <a:latin typeface="Cambria" panose="02040503050406030204" pitchFamily="18" charset="0"/>
                <a:ea typeface="Cambria" panose="02040503050406030204" pitchFamily="18" charset="0"/>
              </a:rPr>
              <a:t>h</a:t>
            </a:r>
            <a:r>
              <a:rPr lang="en-IN" sz="2400" baseline="-25000" dirty="0">
                <a:latin typeface="Cambria" panose="02040503050406030204" pitchFamily="18" charset="0"/>
                <a:ea typeface="Cambria" panose="02040503050406030204" pitchFamily="18" charset="0"/>
              </a:rPr>
              <a:t>f</a:t>
            </a:r>
            <a:r>
              <a:rPr lang="en-IN" sz="2400" dirty="0">
                <a:latin typeface="Cambria" panose="02040503050406030204" pitchFamily="18" charset="0"/>
                <a:ea typeface="Cambria" panose="02040503050406030204" pitchFamily="18" charset="0"/>
              </a:rPr>
              <a:t>=</a:t>
            </a:r>
            <a:r>
              <a:rPr lang="en-IN" sz="2400" dirty="0" err="1">
                <a:latin typeface="Cambria" panose="02040503050406030204" pitchFamily="18" charset="0"/>
                <a:ea typeface="Cambria" panose="02040503050406030204" pitchFamily="18" charset="0"/>
              </a:rPr>
              <a:t>C</a:t>
            </a:r>
            <a:r>
              <a:rPr lang="en-IN" sz="2400" baseline="-25000" dirty="0" err="1">
                <a:latin typeface="Cambria" panose="02040503050406030204" pitchFamily="18" charset="0"/>
                <a:ea typeface="Cambria" panose="02040503050406030204" pitchFamily="18" charset="0"/>
              </a:rPr>
              <a:t>pw</a:t>
            </a:r>
            <a:r>
              <a:rPr lang="en-IN" sz="2400" dirty="0">
                <a:latin typeface="Cambria" panose="02040503050406030204" pitchFamily="18" charset="0"/>
                <a:ea typeface="Cambria" panose="02040503050406030204" pitchFamily="18" charset="0"/>
              </a:rPr>
              <a:t>(t</a:t>
            </a:r>
            <a:r>
              <a:rPr lang="en-IN" sz="2400" baseline="-25000" dirty="0">
                <a:latin typeface="Cambria" panose="02040503050406030204" pitchFamily="18" charset="0"/>
                <a:ea typeface="Cambria" panose="02040503050406030204" pitchFamily="18" charset="0"/>
              </a:rPr>
              <a:t>f</a:t>
            </a:r>
            <a:r>
              <a:rPr lang="en-IN" sz="2400" dirty="0">
                <a:latin typeface="Cambria" panose="02040503050406030204" pitchFamily="18" charset="0"/>
                <a:ea typeface="Cambria" panose="02040503050406030204" pitchFamily="18" charset="0"/>
              </a:rPr>
              <a:t>-0)</a:t>
            </a: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Enthalpy of Dry saturated steam:</a:t>
            </a:r>
          </a:p>
          <a:p>
            <a:pPr lvl="1"/>
            <a:r>
              <a:rPr lang="en-US" sz="2400" dirty="0">
                <a:latin typeface="Cambria" panose="02040503050406030204" pitchFamily="18" charset="0"/>
                <a:ea typeface="Cambria" panose="02040503050406030204" pitchFamily="18" charset="0"/>
              </a:rPr>
              <a:t>h</a:t>
            </a:r>
            <a:r>
              <a:rPr lang="en-US" sz="2400" baseline="-25000" dirty="0">
                <a:latin typeface="Cambria" panose="02040503050406030204" pitchFamily="18" charset="0"/>
                <a:ea typeface="Cambria" panose="02040503050406030204" pitchFamily="18" charset="0"/>
              </a:rPr>
              <a:t>g</a:t>
            </a:r>
            <a:r>
              <a:rPr lang="en-US" sz="2400" dirty="0">
                <a:latin typeface="Cambria" panose="02040503050406030204" pitchFamily="18" charset="0"/>
                <a:ea typeface="Cambria" panose="02040503050406030204" pitchFamily="18" charset="0"/>
              </a:rPr>
              <a:t>=h</a:t>
            </a:r>
            <a:r>
              <a:rPr lang="en-US" sz="2400" baseline="-25000" dirty="0">
                <a:latin typeface="Cambria" panose="02040503050406030204" pitchFamily="18" charset="0"/>
                <a:ea typeface="Cambria" panose="02040503050406030204" pitchFamily="18" charset="0"/>
              </a:rPr>
              <a:t>f</a:t>
            </a:r>
            <a:r>
              <a:rPr lang="en-US" sz="2400" dirty="0">
                <a:latin typeface="Cambria" panose="02040503050406030204" pitchFamily="18" charset="0"/>
                <a:ea typeface="Cambria" panose="02040503050406030204" pitchFamily="18" charset="0"/>
              </a:rPr>
              <a:t> + </a:t>
            </a:r>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fg</a:t>
            </a:r>
            <a:endParaRPr lang="en-US" sz="2400" baseline="-25000" dirty="0">
              <a:latin typeface="Cambria" panose="02040503050406030204" pitchFamily="18" charset="0"/>
              <a:ea typeface="Cambria" panose="02040503050406030204" pitchFamily="18" charset="0"/>
            </a:endParaRP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Enthalpy of Wet steam:</a:t>
            </a:r>
          </a:p>
          <a:p>
            <a:pPr marL="576000" lvl="2"/>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wet</a:t>
            </a:r>
            <a:r>
              <a:rPr lang="en-US" sz="2400" dirty="0">
                <a:latin typeface="Cambria" panose="02040503050406030204" pitchFamily="18" charset="0"/>
                <a:ea typeface="Cambria" panose="02040503050406030204" pitchFamily="18" charset="0"/>
              </a:rPr>
              <a:t>=h</a:t>
            </a:r>
            <a:r>
              <a:rPr lang="en-US" sz="2400" baseline="-25000" dirty="0">
                <a:latin typeface="Cambria" panose="02040503050406030204" pitchFamily="18" charset="0"/>
                <a:ea typeface="Cambria" panose="02040503050406030204" pitchFamily="18" charset="0"/>
              </a:rPr>
              <a:t>f </a:t>
            </a:r>
            <a:r>
              <a:rPr lang="en-US" sz="2400" dirty="0">
                <a:latin typeface="Cambria" panose="02040503050406030204" pitchFamily="18" charset="0"/>
                <a:ea typeface="Cambria" panose="02040503050406030204" pitchFamily="18" charset="0"/>
              </a:rPr>
              <a:t>+ x </a:t>
            </a:r>
            <a:r>
              <a:rPr lang="en-US" sz="2400" baseline="-15000" dirty="0">
                <a:latin typeface="Cambria" panose="02040503050406030204" pitchFamily="18" charset="0"/>
                <a:ea typeface="Cambria" panose="02040503050406030204" pitchFamily="18" charset="0"/>
              </a:rPr>
              <a:t>*</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fg</a:t>
            </a:r>
            <a:endParaRPr lang="en-US" sz="2400" baseline="-25000" dirty="0">
              <a:latin typeface="Cambria" panose="02040503050406030204" pitchFamily="18" charset="0"/>
              <a:ea typeface="Cambria" panose="02040503050406030204" pitchFamily="18" charset="0"/>
            </a:endParaRP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Enthalpy of Superheated steam:</a:t>
            </a:r>
          </a:p>
          <a:p>
            <a:pPr lvl="1"/>
            <a:r>
              <a:rPr lang="en-US" sz="2400" dirty="0" err="1">
                <a:latin typeface="Cambria" panose="02040503050406030204" pitchFamily="18" charset="0"/>
                <a:ea typeface="Cambria" panose="02040503050406030204" pitchFamily="18" charset="0"/>
              </a:rPr>
              <a:t>h</a:t>
            </a:r>
            <a:r>
              <a:rPr lang="en-US" sz="2400" baseline="-25000" dirty="0" err="1">
                <a:latin typeface="Cambria" panose="02040503050406030204" pitchFamily="18" charset="0"/>
                <a:ea typeface="Cambria" panose="02040503050406030204" pitchFamily="18" charset="0"/>
              </a:rPr>
              <a:t>sup</a:t>
            </a:r>
            <a:r>
              <a:rPr lang="en-US" sz="2400" dirty="0">
                <a:latin typeface="Cambria" panose="02040503050406030204" pitchFamily="18" charset="0"/>
                <a:ea typeface="Cambria" panose="02040503050406030204" pitchFamily="18" charset="0"/>
              </a:rPr>
              <a:t>= h</a:t>
            </a:r>
            <a:r>
              <a:rPr lang="en-US" baseline="-25000" dirty="0">
                <a:latin typeface="Cambria" panose="02040503050406030204" pitchFamily="18" charset="0"/>
                <a:ea typeface="Cambria" panose="02040503050406030204" pitchFamily="18" charset="0"/>
              </a:rPr>
              <a:t>g</a:t>
            </a:r>
            <a:r>
              <a:rPr lang="en-US" sz="2400" dirty="0">
                <a:latin typeface="Cambria" panose="02040503050406030204" pitchFamily="18" charset="0"/>
                <a:ea typeface="Cambria" panose="02040503050406030204" pitchFamily="18" charset="0"/>
              </a:rPr>
              <a:t> + C</a:t>
            </a:r>
            <a:r>
              <a:rPr lang="en-US" baseline="-25000" dirty="0">
                <a:latin typeface="Cambria" panose="02040503050406030204" pitchFamily="18" charset="0"/>
                <a:ea typeface="Cambria" panose="02040503050406030204" pitchFamily="18" charset="0"/>
              </a:rPr>
              <a:t>ps</a:t>
            </a:r>
            <a:r>
              <a:rPr lang="en-US" sz="2400" dirty="0">
                <a:latin typeface="Cambria" panose="02040503050406030204" pitchFamily="18" charset="0"/>
                <a:ea typeface="Cambria" panose="02040503050406030204" pitchFamily="18" charset="0"/>
              </a:rPr>
              <a:t>(</a:t>
            </a:r>
            <a:r>
              <a:rPr lang="en-US" sz="2400" dirty="0" err="1">
                <a:latin typeface="Cambria" panose="02040503050406030204" pitchFamily="18" charset="0"/>
                <a:ea typeface="Cambria" panose="02040503050406030204" pitchFamily="18" charset="0"/>
              </a:rPr>
              <a:t>T</a:t>
            </a:r>
            <a:r>
              <a:rPr lang="en-US" baseline="-25000" dirty="0" err="1">
                <a:latin typeface="Cambria" panose="02040503050406030204" pitchFamily="18" charset="0"/>
                <a:ea typeface="Cambria" panose="02040503050406030204" pitchFamily="18" charset="0"/>
              </a:rPr>
              <a:t>sup</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a:t>
            </a:r>
            <a:r>
              <a:rPr lang="en-US" baseline="-25000" dirty="0" err="1">
                <a:latin typeface="Cambria" panose="02040503050406030204" pitchFamily="18" charset="0"/>
                <a:ea typeface="Cambria" panose="02040503050406030204" pitchFamily="18" charset="0"/>
              </a:rPr>
              <a:t>sat</a:t>
            </a:r>
            <a:r>
              <a:rPr lang="en-US" baseline="-25000" dirty="0">
                <a:latin typeface="Cambria" panose="02040503050406030204" pitchFamily="18" charset="0"/>
                <a:ea typeface="Cambria" panose="02040503050406030204" pitchFamily="18" charset="0"/>
              </a:rPr>
              <a:t> </a:t>
            </a:r>
            <a:r>
              <a:rPr lang="en-US" sz="2400" dirty="0">
                <a:latin typeface="Cambria" panose="02040503050406030204" pitchFamily="18" charset="0"/>
                <a:ea typeface="Cambria" panose="02040503050406030204" pitchFamily="18" charset="0"/>
              </a:rPr>
              <a:t>)</a:t>
            </a: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Specific volume of wet steam</a:t>
            </a:r>
          </a:p>
          <a:p>
            <a:pPr lvl="1"/>
            <a:r>
              <a:rPr lang="en-US" dirty="0" err="1">
                <a:latin typeface="Cambria" panose="02040503050406030204" pitchFamily="18" charset="0"/>
                <a:ea typeface="Cambria" panose="02040503050406030204" pitchFamily="18" charset="0"/>
              </a:rPr>
              <a:t>v</a:t>
            </a:r>
            <a:r>
              <a:rPr lang="en-US" baseline="-25000" dirty="0" err="1">
                <a:latin typeface="Cambria" panose="02040503050406030204" pitchFamily="18" charset="0"/>
                <a:ea typeface="Cambria" panose="02040503050406030204" pitchFamily="18" charset="0"/>
              </a:rPr>
              <a:t>wet</a:t>
            </a:r>
            <a:r>
              <a:rPr lang="en-US" baseline="-25000"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=x </a:t>
            </a:r>
            <a:r>
              <a:rPr lang="en-US" baseline="-25000" dirty="0">
                <a:latin typeface="Cambria" panose="02040503050406030204" pitchFamily="18" charset="0"/>
                <a:ea typeface="Cambria" panose="02040503050406030204" pitchFamily="18" charset="0"/>
              </a:rPr>
              <a:t>*</a:t>
            </a:r>
            <a:r>
              <a:rPr lang="en-US" dirty="0">
                <a:latin typeface="Cambria" panose="02040503050406030204" pitchFamily="18" charset="0"/>
                <a:ea typeface="Cambria" panose="02040503050406030204" pitchFamily="18" charset="0"/>
              </a:rPr>
              <a:t> v</a:t>
            </a:r>
            <a:r>
              <a:rPr lang="en-US" baseline="-25000" dirty="0">
                <a:latin typeface="Cambria" panose="02040503050406030204" pitchFamily="18" charset="0"/>
                <a:ea typeface="Cambria" panose="02040503050406030204" pitchFamily="18" charset="0"/>
              </a:rPr>
              <a:t>g   </a:t>
            </a:r>
            <a:r>
              <a:rPr lang="en-US" dirty="0">
                <a:latin typeface="Cambria" panose="02040503050406030204" pitchFamily="18" charset="0"/>
                <a:ea typeface="Cambria" panose="02040503050406030204" pitchFamily="18" charset="0"/>
              </a:rPr>
              <a:t>m</a:t>
            </a:r>
            <a:r>
              <a:rPr lang="en-US" baseline="30000" dirty="0">
                <a:latin typeface="Cambria" panose="02040503050406030204" pitchFamily="18" charset="0"/>
                <a:ea typeface="Cambria" panose="02040503050406030204" pitchFamily="18" charset="0"/>
              </a:rPr>
              <a:t>3</a:t>
            </a:r>
            <a:r>
              <a:rPr lang="en-US" dirty="0">
                <a:latin typeface="Cambria" panose="02040503050406030204" pitchFamily="18" charset="0"/>
                <a:ea typeface="Cambria" panose="02040503050406030204" pitchFamily="18" charset="0"/>
              </a:rPr>
              <a:t>/kg</a:t>
            </a:r>
            <a:endParaRPr lang="en-IN" dirty="0">
              <a:latin typeface="Cambria" panose="02040503050406030204" pitchFamily="18" charset="0"/>
              <a:ea typeface="Cambria" panose="02040503050406030204" pitchFamily="18" charset="0"/>
            </a:endParaRPr>
          </a:p>
          <a:p>
            <a:pPr marL="228600" lvl="1">
              <a:spcBef>
                <a:spcPts val="1000"/>
              </a:spcBef>
            </a:pPr>
            <a:r>
              <a:rPr lang="en-US" dirty="0">
                <a:solidFill>
                  <a:srgbClr val="C00000"/>
                </a:solidFill>
                <a:latin typeface="Cambria" panose="02040503050406030204" pitchFamily="18" charset="0"/>
                <a:ea typeface="Cambria" panose="02040503050406030204" pitchFamily="18" charset="0"/>
              </a:rPr>
              <a:t>Specific  of Superheated steam:</a:t>
            </a:r>
          </a:p>
          <a:p>
            <a:pPr lvl="1"/>
            <a:r>
              <a:rPr lang="en-US" dirty="0" err="1">
                <a:latin typeface="Cambria" panose="02040503050406030204" pitchFamily="18" charset="0"/>
                <a:ea typeface="Cambria" panose="02040503050406030204" pitchFamily="18" charset="0"/>
              </a:rPr>
              <a:t>v</a:t>
            </a:r>
            <a:r>
              <a:rPr lang="en-US" baseline="-25000" dirty="0" err="1">
                <a:latin typeface="Cambria" panose="02040503050406030204" pitchFamily="18" charset="0"/>
                <a:ea typeface="Cambria" panose="02040503050406030204" pitchFamily="18" charset="0"/>
              </a:rPr>
              <a:t>sup</a:t>
            </a:r>
            <a:r>
              <a:rPr lang="en-US" dirty="0">
                <a:latin typeface="Cambria" panose="02040503050406030204" pitchFamily="18" charset="0"/>
                <a:ea typeface="Cambria" panose="02040503050406030204" pitchFamily="18" charset="0"/>
              </a:rPr>
              <a:t>= v</a:t>
            </a:r>
            <a:r>
              <a:rPr lang="en-US" baseline="-25000" dirty="0">
                <a:latin typeface="Cambria" panose="02040503050406030204" pitchFamily="18" charset="0"/>
                <a:ea typeface="Cambria" panose="02040503050406030204" pitchFamily="18" charset="0"/>
              </a:rPr>
              <a:t>g</a:t>
            </a:r>
            <a:r>
              <a:rPr lang="en-US" dirty="0">
                <a:latin typeface="Cambria" panose="02040503050406030204" pitchFamily="18" charset="0"/>
                <a:ea typeface="Cambria" panose="02040503050406030204" pitchFamily="18" charset="0"/>
              </a:rPr>
              <a:t> x (</a:t>
            </a:r>
            <a:r>
              <a:rPr lang="en-US" dirty="0" err="1">
                <a:latin typeface="Cambria" panose="02040503050406030204" pitchFamily="18" charset="0"/>
                <a:ea typeface="Cambria" panose="02040503050406030204" pitchFamily="18" charset="0"/>
              </a:rPr>
              <a:t>T</a:t>
            </a:r>
            <a:r>
              <a:rPr lang="en-US" baseline="-25000" dirty="0" err="1">
                <a:latin typeface="Cambria" panose="02040503050406030204" pitchFamily="18" charset="0"/>
                <a:ea typeface="Cambria" panose="02040503050406030204" pitchFamily="18" charset="0"/>
              </a:rPr>
              <a:t>sup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a:t>
            </a:r>
            <a:r>
              <a:rPr lang="en-US" baseline="-25000" dirty="0" err="1">
                <a:latin typeface="Cambria" panose="02040503050406030204" pitchFamily="18" charset="0"/>
                <a:ea typeface="Cambria" panose="02040503050406030204" pitchFamily="18" charset="0"/>
              </a:rPr>
              <a:t>sat</a:t>
            </a:r>
            <a:r>
              <a:rPr lang="en-US" baseline="-25000"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a:t>
            </a:r>
            <a:endParaRPr lang="en-IN" dirty="0">
              <a:latin typeface="Cambria" panose="02040503050406030204" pitchFamily="18" charset="0"/>
              <a:ea typeface="Cambria" panose="02040503050406030204" pitchFamily="18" charset="0"/>
            </a:endParaRPr>
          </a:p>
          <a:p>
            <a:pPr marL="457200" lvl="1" indent="0">
              <a:buNone/>
            </a:pPr>
            <a:endParaRPr lang="en-US" dirty="0">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6FB68C08-F426-4B04-A08C-D31272185CE4}"/>
              </a:ext>
            </a:extLst>
          </p:cNvPr>
          <p:cNvGrpSpPr/>
          <p:nvPr/>
        </p:nvGrpSpPr>
        <p:grpSpPr>
          <a:xfrm>
            <a:off x="5605502" y="1604962"/>
            <a:ext cx="5865073" cy="3841836"/>
            <a:chOff x="2982861" y="3307891"/>
            <a:chExt cx="5505843" cy="3097036"/>
          </a:xfrm>
        </p:grpSpPr>
        <p:pic>
          <p:nvPicPr>
            <p:cNvPr id="6" name="Picture 2" descr="Image result for steam th diagram">
              <a:extLst>
                <a:ext uri="{FF2B5EF4-FFF2-40B4-BE49-F238E27FC236}">
                  <a16:creationId xmlns:a16="http://schemas.microsoft.com/office/drawing/2014/main" id="{F3F1B831-F875-40D6-B818-429155207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2861" y="3307891"/>
              <a:ext cx="5505843" cy="30970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7E542AF-D0B4-44B8-BEB3-E1EB71BA175F}"/>
                </a:ext>
              </a:extLst>
            </p:cNvPr>
            <p:cNvSpPr/>
            <p:nvPr/>
          </p:nvSpPr>
          <p:spPr>
            <a:xfrm>
              <a:off x="8228931" y="3307891"/>
              <a:ext cx="259773" cy="16906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highlight>
                  <a:srgbClr val="FFFF00"/>
                </a:highlight>
              </a:endParaRPr>
            </a:p>
          </p:txBody>
        </p:sp>
      </p:grpSp>
    </p:spTree>
    <p:extLst>
      <p:ext uri="{BB962C8B-B14F-4D97-AF65-F5344CB8AC3E}">
        <p14:creationId xmlns:p14="http://schemas.microsoft.com/office/powerpoint/2010/main" val="153165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1000"/>
                                        <p:tgtEl>
                                          <p:spTgt spid="5">
                                            <p:txEl>
                                              <p:pRg st="7" end="7"/>
                                            </p:txEl>
                                          </p:spTgt>
                                        </p:tgtEl>
                                      </p:cBhvr>
                                    </p:animEffect>
                                    <p:anim calcmode="lin" valueType="num">
                                      <p:cBhvr>
                                        <p:cTn id="4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1000"/>
                                        <p:tgtEl>
                                          <p:spTgt spid="5">
                                            <p:txEl>
                                              <p:pRg st="8" end="8"/>
                                            </p:txEl>
                                          </p:spTgt>
                                        </p:tgtEl>
                                      </p:cBhvr>
                                    </p:animEffect>
                                    <p:anim calcmode="lin" valueType="num">
                                      <p:cBhvr>
                                        <p:cTn id="4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5">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1000"/>
                                        <p:tgtEl>
                                          <p:spTgt spid="5">
                                            <p:txEl>
                                              <p:pRg st="9" end="9"/>
                                            </p:txEl>
                                          </p:spTgt>
                                        </p:tgtEl>
                                      </p:cBhvr>
                                    </p:animEffect>
                                    <p:anim calcmode="lin" valueType="num">
                                      <p:cBhvr>
                                        <p:cTn id="53"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5">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1000"/>
                                        <p:tgtEl>
                                          <p:spTgt spid="5">
                                            <p:txEl>
                                              <p:pRg st="10" end="10"/>
                                            </p:txEl>
                                          </p:spTgt>
                                        </p:tgtEl>
                                      </p:cBhvr>
                                    </p:animEffect>
                                    <p:anim calcmode="lin" valueType="num">
                                      <p:cBhvr>
                                        <p:cTn id="58"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5">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1000"/>
                                        <p:tgtEl>
                                          <p:spTgt spid="5">
                                            <p:txEl>
                                              <p:pRg st="11" end="11"/>
                                            </p:txEl>
                                          </p:spTgt>
                                        </p:tgtEl>
                                      </p:cBhvr>
                                    </p:animEffect>
                                    <p:anim calcmode="lin" valueType="num">
                                      <p:cBhvr>
                                        <p:cTn id="63"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3538-2E73-4DAD-92C5-253FC0213E0A}"/>
              </a:ext>
            </a:extLst>
          </p:cNvPr>
          <p:cNvSpPr>
            <a:spLocks noGrp="1"/>
          </p:cNvSpPr>
          <p:nvPr>
            <p:ph type="title"/>
          </p:nvPr>
        </p:nvSpPr>
        <p:spPr>
          <a:xfrm>
            <a:off x="707571" y="960210"/>
            <a:ext cx="10515600" cy="1187245"/>
          </a:xfrm>
        </p:spPr>
        <p:txBody>
          <a:bodyPr/>
          <a:lstStyle/>
          <a:p>
            <a:r>
              <a:rPr lang="en-US" sz="2400" dirty="0">
                <a:latin typeface="Cambria" panose="02040503050406030204" pitchFamily="18" charset="0"/>
                <a:ea typeface="Cambria" panose="02040503050406030204" pitchFamily="18" charset="0"/>
              </a:rPr>
              <a:t>1. </a:t>
            </a:r>
            <a:r>
              <a:rPr lang="en-US" sz="2400" dirty="0">
                <a:solidFill>
                  <a:srgbClr val="002060"/>
                </a:solidFill>
                <a:latin typeface="Cambria" panose="02040503050406030204" pitchFamily="18" charset="0"/>
                <a:ea typeface="Cambria" panose="02040503050406030204" pitchFamily="18" charset="0"/>
              </a:rPr>
              <a:t>Find the enthalpy of 1kg of steam at 12 bar when, (a) steam is saturated, (b) steam is 22% wet and  (c) superheated to 250</a:t>
            </a:r>
            <a:r>
              <a:rPr lang="en-US" sz="2400" baseline="30000" dirty="0">
                <a:solidFill>
                  <a:srgbClr val="002060"/>
                </a:solidFill>
                <a:latin typeface="Cambria" panose="02040503050406030204" pitchFamily="18" charset="0"/>
                <a:ea typeface="Cambria" panose="02040503050406030204" pitchFamily="18" charset="0"/>
              </a:rPr>
              <a:t>o</a:t>
            </a:r>
            <a:r>
              <a:rPr lang="en-US" sz="2400" dirty="0">
                <a:solidFill>
                  <a:srgbClr val="002060"/>
                </a:solidFill>
                <a:latin typeface="Cambria" panose="02040503050406030204" pitchFamily="18" charset="0"/>
                <a:ea typeface="Cambria" panose="02040503050406030204" pitchFamily="18" charset="0"/>
              </a:rPr>
              <a:t>c. Use the steam table. Assume the specific heat of the superheated steam as 2.25 KJ/</a:t>
            </a:r>
            <a:r>
              <a:rPr lang="en-US" sz="2400" dirty="0" err="1">
                <a:solidFill>
                  <a:srgbClr val="002060"/>
                </a:solidFill>
                <a:latin typeface="Cambria" panose="02040503050406030204" pitchFamily="18" charset="0"/>
                <a:ea typeface="Cambria" panose="02040503050406030204" pitchFamily="18" charset="0"/>
              </a:rPr>
              <a:t>KgK</a:t>
            </a:r>
            <a:r>
              <a:rPr lang="en-US" sz="2400" dirty="0">
                <a:solidFill>
                  <a:srgbClr val="002060"/>
                </a:solidFill>
                <a:latin typeface="Cambria" panose="02040503050406030204" pitchFamily="18" charset="0"/>
                <a:ea typeface="Cambria" panose="02040503050406030204" pitchFamily="18" charset="0"/>
              </a:rPr>
              <a:t>.</a:t>
            </a:r>
            <a:endParaRPr lang="en-IN" sz="2400" dirty="0">
              <a:solidFill>
                <a:srgbClr val="00206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07956AD-679F-4DC4-9974-162A2588B105}"/>
              </a:ext>
            </a:extLst>
          </p:cNvPr>
          <p:cNvSpPr txBox="1"/>
          <p:nvPr/>
        </p:nvSpPr>
        <p:spPr>
          <a:xfrm>
            <a:off x="831273" y="2147455"/>
            <a:ext cx="4364182" cy="1631216"/>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Data:</a:t>
            </a:r>
          </a:p>
          <a:p>
            <a:r>
              <a:rPr lang="en-US" sz="2000" dirty="0">
                <a:latin typeface="Cambria" panose="02040503050406030204" pitchFamily="18" charset="0"/>
                <a:ea typeface="Cambria" panose="02040503050406030204" pitchFamily="18" charset="0"/>
              </a:rPr>
              <a:t>From the steam tables at 12 bar,</a:t>
            </a:r>
          </a:p>
          <a:p>
            <a:r>
              <a:rPr lang="en-US" sz="2000" dirty="0">
                <a:latin typeface="Cambria" panose="02040503050406030204" pitchFamily="18" charset="0"/>
                <a:ea typeface="Cambria" panose="02040503050406030204" pitchFamily="18" charset="0"/>
              </a:rPr>
              <a:t>T</a:t>
            </a:r>
            <a:r>
              <a:rPr lang="en-US" sz="2000" baseline="-25000" dirty="0">
                <a:latin typeface="Cambria" panose="02040503050406030204" pitchFamily="18" charset="0"/>
                <a:ea typeface="Cambria" panose="02040503050406030204" pitchFamily="18" charset="0"/>
              </a:rPr>
              <a:t>s</a:t>
            </a:r>
            <a:r>
              <a:rPr lang="en-US" sz="2000" dirty="0">
                <a:latin typeface="Cambria" panose="02040503050406030204" pitchFamily="18" charset="0"/>
                <a:ea typeface="Cambria" panose="02040503050406030204" pitchFamily="18" charset="0"/>
              </a:rPr>
              <a:t>= 188</a:t>
            </a:r>
            <a:r>
              <a:rPr lang="en-US" sz="2000" baseline="30000" dirty="0">
                <a:latin typeface="Cambria" panose="02040503050406030204" pitchFamily="18" charset="0"/>
                <a:ea typeface="Cambria" panose="02040503050406030204" pitchFamily="18" charset="0"/>
              </a:rPr>
              <a:t>o</a:t>
            </a:r>
            <a:r>
              <a:rPr lang="en-US" sz="2000" dirty="0">
                <a:latin typeface="Cambria" panose="02040503050406030204" pitchFamily="18" charset="0"/>
                <a:ea typeface="Cambria" panose="02040503050406030204" pitchFamily="18" charset="0"/>
              </a:rPr>
              <a:t>C</a:t>
            </a:r>
          </a:p>
          <a:p>
            <a:r>
              <a:rPr lang="en-US" sz="2000" dirty="0">
                <a:latin typeface="Cambria" panose="02040503050406030204" pitchFamily="18" charset="0"/>
                <a:ea typeface="Cambria" panose="02040503050406030204" pitchFamily="18" charset="0"/>
              </a:rPr>
              <a:t>h</a:t>
            </a:r>
            <a:r>
              <a:rPr lang="en-US" sz="2000" baseline="-25000" dirty="0">
                <a:latin typeface="Cambria" panose="02040503050406030204" pitchFamily="18" charset="0"/>
                <a:ea typeface="Cambria" panose="02040503050406030204" pitchFamily="18" charset="0"/>
              </a:rPr>
              <a:t>f</a:t>
            </a:r>
            <a:r>
              <a:rPr lang="en-US" sz="2000" dirty="0">
                <a:latin typeface="Cambria" panose="02040503050406030204" pitchFamily="18" charset="0"/>
                <a:ea typeface="Cambria" panose="02040503050406030204" pitchFamily="18" charset="0"/>
              </a:rPr>
              <a:t>=798.43 KJ/kg</a:t>
            </a:r>
          </a:p>
          <a:p>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fg</a:t>
            </a:r>
            <a:r>
              <a:rPr lang="en-US" sz="2000" dirty="0">
                <a:latin typeface="Cambria" panose="02040503050406030204" pitchFamily="18" charset="0"/>
                <a:ea typeface="Cambria" panose="02040503050406030204" pitchFamily="18" charset="0"/>
              </a:rPr>
              <a:t>= 1984.3 KJ/Kg </a:t>
            </a:r>
            <a:endParaRPr lang="en-IN" sz="2000" dirty="0">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91B5ABFB-212C-401C-BFF5-E6C7E692A25A}"/>
              </a:ext>
            </a:extLst>
          </p:cNvPr>
          <p:cNvSpPr txBox="1"/>
          <p:nvPr/>
        </p:nvSpPr>
        <p:spPr>
          <a:xfrm>
            <a:off x="707571" y="4166980"/>
            <a:ext cx="5277283" cy="400110"/>
          </a:xfrm>
          <a:prstGeom prst="rect">
            <a:avLst/>
          </a:prstGeom>
          <a:noFill/>
        </p:spPr>
        <p:txBody>
          <a:bodyPr wrap="square" rtlCol="0">
            <a:spAutoFit/>
          </a:bodyPr>
          <a:lstStyle/>
          <a:p>
            <a:pPr marL="342900" indent="-342900">
              <a:buAutoNum type="alphaLcParenBoth"/>
            </a:pPr>
            <a:r>
              <a:rPr lang="en-US" sz="2000" b="1" dirty="0">
                <a:latin typeface="Cambria" panose="02040503050406030204" pitchFamily="18" charset="0"/>
                <a:ea typeface="Cambria" panose="02040503050406030204" pitchFamily="18" charset="0"/>
              </a:rPr>
              <a:t>Enthalpy of a dry saturated steam:</a:t>
            </a:r>
          </a:p>
        </p:txBody>
      </p:sp>
      <p:sp>
        <p:nvSpPr>
          <p:cNvPr id="5" name="TextBox 4">
            <a:extLst>
              <a:ext uri="{FF2B5EF4-FFF2-40B4-BE49-F238E27FC236}">
                <a16:creationId xmlns:a16="http://schemas.microsoft.com/office/drawing/2014/main" id="{9469E657-B4B6-4E4E-A1C5-B887182D7776}"/>
              </a:ext>
            </a:extLst>
          </p:cNvPr>
          <p:cNvSpPr txBox="1"/>
          <p:nvPr/>
        </p:nvSpPr>
        <p:spPr>
          <a:xfrm>
            <a:off x="6116780" y="2378158"/>
            <a:ext cx="5243947" cy="400110"/>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(b) Enthalpy of wet steam:</a:t>
            </a:r>
          </a:p>
        </p:txBody>
      </p:sp>
      <p:sp>
        <p:nvSpPr>
          <p:cNvPr id="6" name="TextBox 5">
            <a:extLst>
              <a:ext uri="{FF2B5EF4-FFF2-40B4-BE49-F238E27FC236}">
                <a16:creationId xmlns:a16="http://schemas.microsoft.com/office/drawing/2014/main" id="{004994CF-A6C5-4D0F-8EC8-CC9C444A65A4}"/>
              </a:ext>
            </a:extLst>
          </p:cNvPr>
          <p:cNvSpPr txBox="1"/>
          <p:nvPr/>
        </p:nvSpPr>
        <p:spPr>
          <a:xfrm>
            <a:off x="6116780" y="4184454"/>
            <a:ext cx="5243947" cy="400110"/>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(c) Enthalpy of superheated steam:</a:t>
            </a:r>
          </a:p>
        </p:txBody>
      </p:sp>
      <p:sp>
        <p:nvSpPr>
          <p:cNvPr id="8" name="TextBox 7">
            <a:extLst>
              <a:ext uri="{FF2B5EF4-FFF2-40B4-BE49-F238E27FC236}">
                <a16:creationId xmlns:a16="http://schemas.microsoft.com/office/drawing/2014/main" id="{1D9E03DB-C8B0-4D14-98D2-73B073D3DD99}"/>
              </a:ext>
            </a:extLst>
          </p:cNvPr>
          <p:cNvSpPr txBox="1"/>
          <p:nvPr/>
        </p:nvSpPr>
        <p:spPr>
          <a:xfrm>
            <a:off x="797627" y="4559369"/>
            <a:ext cx="4274050" cy="400110"/>
          </a:xfrm>
          <a:prstGeom prst="rect">
            <a:avLst/>
          </a:prstGeom>
          <a:noFill/>
        </p:spPr>
        <p:txBody>
          <a:bodyPr wrap="square">
            <a:spAutoFit/>
          </a:bodyPr>
          <a:lstStyle/>
          <a:p>
            <a:pPr lvl="1"/>
            <a:r>
              <a:rPr lang="en-US" sz="2000" dirty="0">
                <a:latin typeface="Cambria" panose="02040503050406030204" pitchFamily="18" charset="0"/>
                <a:ea typeface="Cambria" panose="02040503050406030204" pitchFamily="18" charset="0"/>
              </a:rPr>
              <a:t>h= </a:t>
            </a:r>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a:t>
            </a:r>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fg</a:t>
            </a:r>
            <a:endParaRPr lang="en-US" sz="2000" baseline="-25000"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91F17133-2247-4A3C-9CB4-A4D7ABDB4488}"/>
              </a:ext>
            </a:extLst>
          </p:cNvPr>
          <p:cNvSpPr txBox="1"/>
          <p:nvPr/>
        </p:nvSpPr>
        <p:spPr>
          <a:xfrm>
            <a:off x="935181" y="4924989"/>
            <a:ext cx="3149545"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798.43+1984.3</a:t>
            </a:r>
          </a:p>
        </p:txBody>
      </p:sp>
      <p:sp>
        <p:nvSpPr>
          <p:cNvPr id="12" name="TextBox 11">
            <a:extLst>
              <a:ext uri="{FF2B5EF4-FFF2-40B4-BE49-F238E27FC236}">
                <a16:creationId xmlns:a16="http://schemas.microsoft.com/office/drawing/2014/main" id="{20F5E16F-9BD3-4AEF-80A5-4AB8E1FF5427}"/>
              </a:ext>
            </a:extLst>
          </p:cNvPr>
          <p:cNvSpPr txBox="1"/>
          <p:nvPr/>
        </p:nvSpPr>
        <p:spPr>
          <a:xfrm>
            <a:off x="935181" y="5208792"/>
            <a:ext cx="4274050"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a:t>
            </a:r>
            <a:r>
              <a:rPr lang="en-US" sz="1800" dirty="0">
                <a:highlight>
                  <a:srgbClr val="00FF00"/>
                </a:highlight>
                <a:latin typeface="Cambria" panose="02040503050406030204" pitchFamily="18" charset="0"/>
                <a:ea typeface="Cambria" panose="02040503050406030204" pitchFamily="18" charset="0"/>
              </a:rPr>
              <a:t>2782.73 KJ/Kg</a:t>
            </a:r>
            <a:endParaRPr lang="en-IN" dirty="0">
              <a:highlight>
                <a:srgbClr val="00FF00"/>
              </a:highlight>
            </a:endParaRPr>
          </a:p>
        </p:txBody>
      </p:sp>
      <p:sp>
        <p:nvSpPr>
          <p:cNvPr id="14" name="TextBox 13">
            <a:extLst>
              <a:ext uri="{FF2B5EF4-FFF2-40B4-BE49-F238E27FC236}">
                <a16:creationId xmlns:a16="http://schemas.microsoft.com/office/drawing/2014/main" id="{6B0D222E-A0CF-492D-AA7A-A07CADD6EF09}"/>
              </a:ext>
            </a:extLst>
          </p:cNvPr>
          <p:cNvSpPr txBox="1"/>
          <p:nvPr/>
        </p:nvSpPr>
        <p:spPr>
          <a:xfrm>
            <a:off x="6241781" y="2758352"/>
            <a:ext cx="6096000" cy="646331"/>
          </a:xfrm>
          <a:prstGeom prst="rect">
            <a:avLst/>
          </a:prstGeom>
          <a:noFill/>
        </p:spPr>
        <p:txBody>
          <a:bodyPr wrap="square">
            <a:spAutoFit/>
          </a:bodyPr>
          <a:lstStyle/>
          <a:p>
            <a:pPr lvl="1"/>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wet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a:t>
            </a:r>
            <a:r>
              <a:rPr lang="en-US" sz="1800" dirty="0" err="1">
                <a:latin typeface="Cambria" panose="02040503050406030204" pitchFamily="18" charset="0"/>
                <a:ea typeface="Cambria" panose="02040503050406030204" pitchFamily="18" charset="0"/>
              </a:rPr>
              <a:t>+x</a:t>
            </a:r>
            <a:r>
              <a:rPr lang="en-US" sz="1800" baseline="-20000" dirty="0">
                <a:latin typeface="Cambria" panose="02040503050406030204" pitchFamily="18" charset="0"/>
                <a:ea typeface="Cambria" panose="02040503050406030204" pitchFamily="18" charset="0"/>
              </a:rPr>
              <a:t>*</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fg</a:t>
            </a:r>
            <a:endParaRPr lang="en-US" sz="1800" baseline="-25000" dirty="0">
              <a:latin typeface="Cambria" panose="02040503050406030204" pitchFamily="18" charset="0"/>
              <a:ea typeface="Cambria" panose="02040503050406030204" pitchFamily="18" charset="0"/>
            </a:endParaRPr>
          </a:p>
          <a:p>
            <a:pPr lvl="1"/>
            <a:endParaRPr lang="en-IN" sz="1800" dirty="0">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32CB3FC4-E964-4B5F-9E57-96F459A03766}"/>
              </a:ext>
            </a:extLst>
          </p:cNvPr>
          <p:cNvSpPr txBox="1"/>
          <p:nvPr/>
        </p:nvSpPr>
        <p:spPr>
          <a:xfrm>
            <a:off x="6543129" y="3132709"/>
            <a:ext cx="6096000"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798.43+0.78*1984.3</a:t>
            </a:r>
          </a:p>
        </p:txBody>
      </p:sp>
      <p:sp>
        <p:nvSpPr>
          <p:cNvPr id="18" name="TextBox 17">
            <a:extLst>
              <a:ext uri="{FF2B5EF4-FFF2-40B4-BE49-F238E27FC236}">
                <a16:creationId xmlns:a16="http://schemas.microsoft.com/office/drawing/2014/main" id="{AAA0EB42-4C71-4EA3-B9C9-F1B3E4486B04}"/>
              </a:ext>
            </a:extLst>
          </p:cNvPr>
          <p:cNvSpPr txBox="1"/>
          <p:nvPr/>
        </p:nvSpPr>
        <p:spPr>
          <a:xfrm>
            <a:off x="6741537" y="3348940"/>
            <a:ext cx="3283526" cy="369332"/>
          </a:xfrm>
          <a:prstGeom prst="rect">
            <a:avLst/>
          </a:prstGeom>
          <a:noFill/>
        </p:spPr>
        <p:txBody>
          <a:bodyPr wrap="square">
            <a:spAutoFit/>
          </a:bodyPr>
          <a:lstStyle/>
          <a:p>
            <a:pPr lvl="1"/>
            <a:r>
              <a:rPr lang="en-US" sz="1800" dirty="0">
                <a:highlight>
                  <a:srgbClr val="00FF00"/>
                </a:highlight>
                <a:latin typeface="Cambria" panose="02040503050406030204" pitchFamily="18" charset="0"/>
                <a:ea typeface="Cambria" panose="02040503050406030204" pitchFamily="18" charset="0"/>
              </a:rPr>
              <a:t>= 2346.18 KJ/Kg</a:t>
            </a:r>
            <a:endParaRPr lang="en-IN" dirty="0">
              <a:highlight>
                <a:srgbClr val="00FF00"/>
              </a:highlight>
            </a:endParaRPr>
          </a:p>
        </p:txBody>
      </p:sp>
      <p:sp>
        <p:nvSpPr>
          <p:cNvPr id="20" name="TextBox 19">
            <a:extLst>
              <a:ext uri="{FF2B5EF4-FFF2-40B4-BE49-F238E27FC236}">
                <a16:creationId xmlns:a16="http://schemas.microsoft.com/office/drawing/2014/main" id="{4CDFCF19-4CAC-4344-A7C5-87A07F5AF9F9}"/>
              </a:ext>
            </a:extLst>
          </p:cNvPr>
          <p:cNvSpPr txBox="1"/>
          <p:nvPr/>
        </p:nvSpPr>
        <p:spPr>
          <a:xfrm>
            <a:off x="5984854" y="4558332"/>
            <a:ext cx="6421582" cy="369332"/>
          </a:xfrm>
          <a:prstGeom prst="rect">
            <a:avLst/>
          </a:prstGeom>
          <a:noFill/>
        </p:spPr>
        <p:txBody>
          <a:bodyPr wrap="square">
            <a:spAutoFit/>
          </a:bodyPr>
          <a:lstStyle/>
          <a:p>
            <a:pPr lvl="1"/>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sup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fg</a:t>
            </a:r>
            <a:r>
              <a:rPr lang="en-US" sz="1800" dirty="0">
                <a:latin typeface="Cambria" panose="02040503050406030204" pitchFamily="18" charset="0"/>
                <a:ea typeface="Cambria" panose="02040503050406030204" pitchFamily="18" charset="0"/>
              </a:rPr>
              <a:t>+ C</a:t>
            </a:r>
            <a:r>
              <a:rPr lang="en-US" sz="1800" baseline="-25000" dirty="0">
                <a:latin typeface="Cambria" panose="02040503050406030204" pitchFamily="18" charset="0"/>
                <a:ea typeface="Cambria" panose="02040503050406030204" pitchFamily="18" charset="0"/>
              </a:rPr>
              <a:t>ps</a:t>
            </a:r>
            <a:r>
              <a:rPr lang="en-US" sz="1800" dirty="0">
                <a:latin typeface="Cambria" panose="02040503050406030204" pitchFamily="18" charset="0"/>
                <a:ea typeface="Cambria" panose="02040503050406030204" pitchFamily="18" charset="0"/>
              </a:rPr>
              <a:t>(</a:t>
            </a:r>
            <a:r>
              <a:rPr lang="en-US" sz="1800" dirty="0" err="1">
                <a:latin typeface="Cambria" panose="02040503050406030204" pitchFamily="18" charset="0"/>
                <a:ea typeface="Cambria" panose="02040503050406030204" pitchFamily="18" charset="0"/>
              </a:rPr>
              <a:t>T</a:t>
            </a:r>
            <a:r>
              <a:rPr lang="en-US" sz="1800" baseline="-25000" dirty="0" err="1">
                <a:latin typeface="Cambria" panose="02040503050406030204" pitchFamily="18" charset="0"/>
                <a:ea typeface="Cambria" panose="02040503050406030204" pitchFamily="18" charset="0"/>
              </a:rPr>
              <a:t>sup</a:t>
            </a:r>
            <a:r>
              <a:rPr lang="en-US" sz="1800" dirty="0" err="1">
                <a:latin typeface="Cambria" panose="02040503050406030204" pitchFamily="18" charset="0"/>
                <a:ea typeface="Cambria" panose="02040503050406030204" pitchFamily="18" charset="0"/>
              </a:rPr>
              <a:t>-T</a:t>
            </a:r>
            <a:r>
              <a:rPr lang="en-US" sz="1800" baseline="-25000" dirty="0" err="1">
                <a:latin typeface="Cambria" panose="02040503050406030204" pitchFamily="18" charset="0"/>
                <a:ea typeface="Cambria" panose="02040503050406030204" pitchFamily="18" charset="0"/>
              </a:rPr>
              <a:t>sat</a:t>
            </a:r>
            <a:r>
              <a:rPr lang="en-US" sz="1800" dirty="0">
                <a:latin typeface="Cambria" panose="02040503050406030204" pitchFamily="18" charset="0"/>
                <a:ea typeface="Cambria" panose="02040503050406030204" pitchFamily="18" charset="0"/>
              </a:rPr>
              <a:t>)</a:t>
            </a:r>
            <a:endParaRPr lang="en-US" sz="1800" baseline="-25000" dirty="0">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2437E3FD-5F69-48BF-838B-DDEFA9A56A44}"/>
              </a:ext>
            </a:extLst>
          </p:cNvPr>
          <p:cNvSpPr txBox="1"/>
          <p:nvPr/>
        </p:nvSpPr>
        <p:spPr>
          <a:xfrm>
            <a:off x="6325216" y="5027400"/>
            <a:ext cx="5506566"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798.43+1984.3+2.25(250-188)</a:t>
            </a:r>
          </a:p>
        </p:txBody>
      </p:sp>
      <p:sp>
        <p:nvSpPr>
          <p:cNvPr id="24" name="TextBox 23">
            <a:extLst>
              <a:ext uri="{FF2B5EF4-FFF2-40B4-BE49-F238E27FC236}">
                <a16:creationId xmlns:a16="http://schemas.microsoft.com/office/drawing/2014/main" id="{17ABAD28-0091-4616-805F-5C0E492A34B3}"/>
              </a:ext>
            </a:extLst>
          </p:cNvPr>
          <p:cNvSpPr txBox="1"/>
          <p:nvPr/>
        </p:nvSpPr>
        <p:spPr>
          <a:xfrm>
            <a:off x="6151480" y="5503682"/>
            <a:ext cx="5457700"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a:t>
            </a:r>
            <a:r>
              <a:rPr lang="en-US" sz="1800" dirty="0">
                <a:highlight>
                  <a:srgbClr val="00FF00"/>
                </a:highlight>
                <a:latin typeface="Cambria" panose="02040503050406030204" pitchFamily="18" charset="0"/>
                <a:ea typeface="Cambria" panose="02040503050406030204" pitchFamily="18" charset="0"/>
              </a:rPr>
              <a:t>2922.23 KJ/Kg</a:t>
            </a:r>
            <a:endParaRPr lang="en-IN" sz="1800" dirty="0">
              <a:highlight>
                <a:srgbClr val="00FF00"/>
              </a:highligh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2764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6" grpId="0"/>
      <p:bldP spid="8" grpId="0"/>
      <p:bldP spid="10" grpId="0"/>
      <p:bldP spid="12" grpId="0"/>
      <p:bldP spid="14" grpId="0"/>
      <p:bldP spid="16" grpId="0"/>
      <p:bldP spid="18" grpId="0"/>
      <p:bldP spid="20" grpId="0"/>
      <p:bldP spid="22"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3538-2E73-4DAD-92C5-253FC0213E0A}"/>
              </a:ext>
            </a:extLst>
          </p:cNvPr>
          <p:cNvSpPr>
            <a:spLocks noGrp="1"/>
          </p:cNvSpPr>
          <p:nvPr>
            <p:ph type="title"/>
          </p:nvPr>
        </p:nvSpPr>
        <p:spPr>
          <a:xfrm>
            <a:off x="707571" y="960210"/>
            <a:ext cx="10515600" cy="826671"/>
          </a:xfrm>
        </p:spPr>
        <p:txBody>
          <a:bodyPr/>
          <a:lstStyle/>
          <a:p>
            <a:r>
              <a:rPr lang="en-US" sz="2400" dirty="0">
                <a:latin typeface="Cambria" panose="02040503050406030204" pitchFamily="18" charset="0"/>
                <a:ea typeface="Cambria" panose="02040503050406030204" pitchFamily="18" charset="0"/>
              </a:rPr>
              <a:t>2. </a:t>
            </a:r>
            <a:r>
              <a:rPr lang="en-US" sz="2400" dirty="0">
                <a:solidFill>
                  <a:srgbClr val="002060"/>
                </a:solidFill>
                <a:latin typeface="Cambria" panose="02040503050406030204" pitchFamily="18" charset="0"/>
                <a:ea typeface="Cambria" panose="02040503050406030204" pitchFamily="18" charset="0"/>
              </a:rPr>
              <a:t>A steam at 10 bar and dryness 0.98 receives 140KJ/kg at the same pressure. What is the final state of the steam?</a:t>
            </a:r>
            <a:endParaRPr lang="en-IN" sz="2400" dirty="0">
              <a:solidFill>
                <a:srgbClr val="00206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07956AD-679F-4DC4-9974-162A2588B105}"/>
              </a:ext>
            </a:extLst>
          </p:cNvPr>
          <p:cNvSpPr txBox="1"/>
          <p:nvPr/>
        </p:nvSpPr>
        <p:spPr>
          <a:xfrm>
            <a:off x="707571" y="1942744"/>
            <a:ext cx="4364182" cy="1938992"/>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Data:</a:t>
            </a:r>
          </a:p>
          <a:p>
            <a:r>
              <a:rPr lang="en-US" sz="2000" dirty="0">
                <a:latin typeface="Cambria" panose="02040503050406030204" pitchFamily="18" charset="0"/>
                <a:ea typeface="Cambria" panose="02040503050406030204" pitchFamily="18" charset="0"/>
              </a:rPr>
              <a:t>From the steam tables at 10 bar,</a:t>
            </a:r>
          </a:p>
          <a:p>
            <a:r>
              <a:rPr lang="en-US" sz="2000" dirty="0">
                <a:latin typeface="Cambria" panose="02040503050406030204" pitchFamily="18" charset="0"/>
                <a:ea typeface="Cambria" panose="02040503050406030204" pitchFamily="18" charset="0"/>
              </a:rPr>
              <a:t>T</a:t>
            </a:r>
            <a:r>
              <a:rPr lang="en-US" sz="2000" baseline="-25000" dirty="0">
                <a:latin typeface="Cambria" panose="02040503050406030204" pitchFamily="18" charset="0"/>
                <a:ea typeface="Cambria" panose="02040503050406030204" pitchFamily="18" charset="0"/>
              </a:rPr>
              <a:t>s</a:t>
            </a:r>
            <a:r>
              <a:rPr lang="en-US" sz="2000" dirty="0">
                <a:latin typeface="Cambria" panose="02040503050406030204" pitchFamily="18" charset="0"/>
                <a:ea typeface="Cambria" panose="02040503050406030204" pitchFamily="18" charset="0"/>
              </a:rPr>
              <a:t>= 179.9</a:t>
            </a:r>
            <a:r>
              <a:rPr lang="en-US" sz="2000" baseline="30000" dirty="0">
                <a:latin typeface="Cambria" panose="02040503050406030204" pitchFamily="18" charset="0"/>
                <a:ea typeface="Cambria" panose="02040503050406030204" pitchFamily="18" charset="0"/>
              </a:rPr>
              <a:t>o</a:t>
            </a:r>
            <a:r>
              <a:rPr lang="en-US" sz="2000" dirty="0">
                <a:latin typeface="Cambria" panose="02040503050406030204" pitchFamily="18" charset="0"/>
                <a:ea typeface="Cambria" panose="02040503050406030204" pitchFamily="18" charset="0"/>
              </a:rPr>
              <a:t>C</a:t>
            </a:r>
          </a:p>
          <a:p>
            <a:r>
              <a:rPr lang="en-US" sz="2000" dirty="0">
                <a:latin typeface="Cambria" panose="02040503050406030204" pitchFamily="18" charset="0"/>
                <a:ea typeface="Cambria" panose="02040503050406030204" pitchFamily="18" charset="0"/>
              </a:rPr>
              <a:t>h</a:t>
            </a:r>
            <a:r>
              <a:rPr lang="en-US" sz="2000" baseline="-25000" dirty="0">
                <a:latin typeface="Cambria" panose="02040503050406030204" pitchFamily="18" charset="0"/>
                <a:ea typeface="Cambria" panose="02040503050406030204" pitchFamily="18" charset="0"/>
              </a:rPr>
              <a:t>f</a:t>
            </a:r>
            <a:r>
              <a:rPr lang="en-US" sz="2000" dirty="0">
                <a:latin typeface="Cambria" panose="02040503050406030204" pitchFamily="18" charset="0"/>
                <a:ea typeface="Cambria" panose="02040503050406030204" pitchFamily="18" charset="0"/>
              </a:rPr>
              <a:t>=762.61 KJ/kg</a:t>
            </a:r>
          </a:p>
          <a:p>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fg</a:t>
            </a:r>
            <a:r>
              <a:rPr lang="en-US" sz="2000" dirty="0">
                <a:latin typeface="Cambria" panose="02040503050406030204" pitchFamily="18" charset="0"/>
                <a:ea typeface="Cambria" panose="02040503050406030204" pitchFamily="18" charset="0"/>
              </a:rPr>
              <a:t>= 2013.6 KJ/Kg </a:t>
            </a:r>
          </a:p>
          <a:p>
            <a:r>
              <a:rPr lang="en-US" sz="2000" dirty="0">
                <a:latin typeface="Cambria" panose="02040503050406030204" pitchFamily="18" charset="0"/>
                <a:ea typeface="Cambria" panose="02040503050406030204" pitchFamily="18" charset="0"/>
              </a:rPr>
              <a:t>Dryness fraction x=0.98</a:t>
            </a:r>
            <a:endParaRPr lang="en-IN" sz="2000" dirty="0">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91B5ABFB-212C-401C-BFF5-E6C7E692A25A}"/>
              </a:ext>
            </a:extLst>
          </p:cNvPr>
          <p:cNvSpPr txBox="1"/>
          <p:nvPr/>
        </p:nvSpPr>
        <p:spPr>
          <a:xfrm>
            <a:off x="707571" y="4166980"/>
            <a:ext cx="5277283" cy="400110"/>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Enthalpy of wet steam</a:t>
            </a:r>
          </a:p>
        </p:txBody>
      </p:sp>
      <p:sp>
        <p:nvSpPr>
          <p:cNvPr id="5" name="TextBox 4">
            <a:extLst>
              <a:ext uri="{FF2B5EF4-FFF2-40B4-BE49-F238E27FC236}">
                <a16:creationId xmlns:a16="http://schemas.microsoft.com/office/drawing/2014/main" id="{9469E657-B4B6-4E4E-A1C5-B887182D7776}"/>
              </a:ext>
            </a:extLst>
          </p:cNvPr>
          <p:cNvSpPr txBox="1"/>
          <p:nvPr/>
        </p:nvSpPr>
        <p:spPr>
          <a:xfrm>
            <a:off x="5335300" y="2058422"/>
            <a:ext cx="6095999" cy="707886"/>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When 140 KJ of heat is added at the constant pressure its enthalpy will increase</a:t>
            </a:r>
          </a:p>
        </p:txBody>
      </p:sp>
      <p:sp>
        <p:nvSpPr>
          <p:cNvPr id="6" name="TextBox 5">
            <a:extLst>
              <a:ext uri="{FF2B5EF4-FFF2-40B4-BE49-F238E27FC236}">
                <a16:creationId xmlns:a16="http://schemas.microsoft.com/office/drawing/2014/main" id="{004994CF-A6C5-4D0F-8EC8-CC9C444A65A4}"/>
              </a:ext>
            </a:extLst>
          </p:cNvPr>
          <p:cNvSpPr txBox="1"/>
          <p:nvPr/>
        </p:nvSpPr>
        <p:spPr>
          <a:xfrm>
            <a:off x="5391402" y="3661290"/>
            <a:ext cx="6211164" cy="400110"/>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At 10bar the enthalpy of dry saturated steam, </a:t>
            </a:r>
          </a:p>
        </p:txBody>
      </p:sp>
      <p:sp>
        <p:nvSpPr>
          <p:cNvPr id="8" name="TextBox 7">
            <a:extLst>
              <a:ext uri="{FF2B5EF4-FFF2-40B4-BE49-F238E27FC236}">
                <a16:creationId xmlns:a16="http://schemas.microsoft.com/office/drawing/2014/main" id="{1D9E03DB-C8B0-4D14-98D2-73B073D3DD99}"/>
              </a:ext>
            </a:extLst>
          </p:cNvPr>
          <p:cNvSpPr txBox="1"/>
          <p:nvPr/>
        </p:nvSpPr>
        <p:spPr>
          <a:xfrm>
            <a:off x="797627" y="4559369"/>
            <a:ext cx="4274050" cy="400110"/>
          </a:xfrm>
          <a:prstGeom prst="rect">
            <a:avLst/>
          </a:prstGeom>
          <a:noFill/>
        </p:spPr>
        <p:txBody>
          <a:bodyPr wrap="square">
            <a:spAutoFit/>
          </a:bodyPr>
          <a:lstStyle/>
          <a:p>
            <a:pPr lvl="1"/>
            <a:r>
              <a:rPr lang="en-US" sz="2000" dirty="0">
                <a:latin typeface="Cambria" panose="02040503050406030204" pitchFamily="18" charset="0"/>
                <a:ea typeface="Cambria" panose="02040503050406030204" pitchFamily="18" charset="0"/>
              </a:rPr>
              <a:t>h= </a:t>
            </a:r>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a:t>
            </a:r>
            <a:r>
              <a:rPr lang="en-US" sz="2000" dirty="0" err="1">
                <a:latin typeface="Cambria" panose="02040503050406030204" pitchFamily="18" charset="0"/>
                <a:ea typeface="Cambria" panose="02040503050406030204" pitchFamily="18" charset="0"/>
              </a:rPr>
              <a:t>+xh</a:t>
            </a:r>
            <a:r>
              <a:rPr lang="en-US" sz="2000" baseline="-25000" dirty="0" err="1">
                <a:latin typeface="Cambria" panose="02040503050406030204" pitchFamily="18" charset="0"/>
                <a:ea typeface="Cambria" panose="02040503050406030204" pitchFamily="18" charset="0"/>
              </a:rPr>
              <a:t>fg</a:t>
            </a:r>
            <a:endParaRPr lang="en-US" sz="2000" baseline="-25000"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91F17133-2247-4A3C-9CB4-A4D7ABDB4488}"/>
              </a:ext>
            </a:extLst>
          </p:cNvPr>
          <p:cNvSpPr txBox="1"/>
          <p:nvPr/>
        </p:nvSpPr>
        <p:spPr>
          <a:xfrm>
            <a:off x="935181" y="4924989"/>
            <a:ext cx="3149545"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762.61+0.98 x 2013.6</a:t>
            </a:r>
          </a:p>
        </p:txBody>
      </p:sp>
      <p:sp>
        <p:nvSpPr>
          <p:cNvPr id="12" name="TextBox 11">
            <a:extLst>
              <a:ext uri="{FF2B5EF4-FFF2-40B4-BE49-F238E27FC236}">
                <a16:creationId xmlns:a16="http://schemas.microsoft.com/office/drawing/2014/main" id="{20F5E16F-9BD3-4AEF-80A5-4AB8E1FF5427}"/>
              </a:ext>
            </a:extLst>
          </p:cNvPr>
          <p:cNvSpPr txBox="1"/>
          <p:nvPr/>
        </p:nvSpPr>
        <p:spPr>
          <a:xfrm>
            <a:off x="935181" y="5208792"/>
            <a:ext cx="4274050"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a:t>
            </a:r>
            <a:r>
              <a:rPr lang="en-US" sz="1800" dirty="0">
                <a:highlight>
                  <a:srgbClr val="00FF00"/>
                </a:highlight>
                <a:latin typeface="Cambria" panose="02040503050406030204" pitchFamily="18" charset="0"/>
                <a:ea typeface="Cambria" panose="02040503050406030204" pitchFamily="18" charset="0"/>
              </a:rPr>
              <a:t>2735.9 KJ/Kg</a:t>
            </a:r>
            <a:endParaRPr lang="en-IN" dirty="0">
              <a:highlight>
                <a:srgbClr val="00FF00"/>
              </a:highlight>
            </a:endParaRPr>
          </a:p>
        </p:txBody>
      </p:sp>
      <p:sp>
        <p:nvSpPr>
          <p:cNvPr id="14" name="TextBox 13">
            <a:extLst>
              <a:ext uri="{FF2B5EF4-FFF2-40B4-BE49-F238E27FC236}">
                <a16:creationId xmlns:a16="http://schemas.microsoft.com/office/drawing/2014/main" id="{6B0D222E-A0CF-492D-AA7A-A07CADD6EF09}"/>
              </a:ext>
            </a:extLst>
          </p:cNvPr>
          <p:cNvSpPr txBox="1"/>
          <p:nvPr/>
        </p:nvSpPr>
        <p:spPr>
          <a:xfrm>
            <a:off x="5450464" y="2744891"/>
            <a:ext cx="6096000" cy="369332"/>
          </a:xfrm>
          <a:prstGeom prst="rect">
            <a:avLst/>
          </a:prstGeom>
          <a:noFill/>
        </p:spPr>
        <p:txBody>
          <a:bodyPr wrap="square">
            <a:spAutoFit/>
          </a:bodyPr>
          <a:lstStyle/>
          <a:p>
            <a:pPr lvl="1"/>
            <a:r>
              <a:rPr lang="en-US" dirty="0">
                <a:latin typeface="Cambria" panose="02040503050406030204" pitchFamily="18" charset="0"/>
                <a:ea typeface="Cambria" panose="02040503050406030204" pitchFamily="18" charset="0"/>
              </a:rPr>
              <a:t>Enthalpy of heat addition = 2735.9+140</a:t>
            </a:r>
            <a:endParaRPr lang="en-US" sz="1800" baseline="-25000" dirty="0">
              <a:latin typeface="Cambria" panose="02040503050406030204" pitchFamily="18" charset="0"/>
              <a:ea typeface="Cambria" panose="02040503050406030204" pitchFamily="18" charset="0"/>
            </a:endParaRPr>
          </a:p>
        </p:txBody>
      </p:sp>
      <p:sp>
        <p:nvSpPr>
          <p:cNvPr id="18" name="TextBox 17">
            <a:extLst>
              <a:ext uri="{FF2B5EF4-FFF2-40B4-BE49-F238E27FC236}">
                <a16:creationId xmlns:a16="http://schemas.microsoft.com/office/drawing/2014/main" id="{AAA0EB42-4C71-4EA3-B9C9-F1B3E4486B04}"/>
              </a:ext>
            </a:extLst>
          </p:cNvPr>
          <p:cNvSpPr txBox="1"/>
          <p:nvPr/>
        </p:nvSpPr>
        <p:spPr>
          <a:xfrm>
            <a:off x="7939645" y="3178710"/>
            <a:ext cx="3283526" cy="369332"/>
          </a:xfrm>
          <a:prstGeom prst="rect">
            <a:avLst/>
          </a:prstGeom>
          <a:noFill/>
        </p:spPr>
        <p:txBody>
          <a:bodyPr wrap="square">
            <a:spAutoFit/>
          </a:bodyPr>
          <a:lstStyle/>
          <a:p>
            <a:pPr lvl="1"/>
            <a:r>
              <a:rPr lang="en-US" sz="1800" dirty="0">
                <a:highlight>
                  <a:srgbClr val="00FF00"/>
                </a:highlight>
                <a:latin typeface="Cambria" panose="02040503050406030204" pitchFamily="18" charset="0"/>
                <a:ea typeface="Cambria" panose="02040503050406030204" pitchFamily="18" charset="0"/>
              </a:rPr>
              <a:t>= 2875.9 KJ/Kg</a:t>
            </a:r>
            <a:endParaRPr lang="en-IN" dirty="0">
              <a:highlight>
                <a:srgbClr val="00FF00"/>
              </a:highlight>
            </a:endParaRPr>
          </a:p>
        </p:txBody>
      </p:sp>
      <p:sp>
        <p:nvSpPr>
          <p:cNvPr id="20" name="TextBox 19">
            <a:extLst>
              <a:ext uri="{FF2B5EF4-FFF2-40B4-BE49-F238E27FC236}">
                <a16:creationId xmlns:a16="http://schemas.microsoft.com/office/drawing/2014/main" id="{4CDFCF19-4CAC-4344-A7C5-87A07F5AF9F9}"/>
              </a:ext>
            </a:extLst>
          </p:cNvPr>
          <p:cNvSpPr txBox="1"/>
          <p:nvPr/>
        </p:nvSpPr>
        <p:spPr>
          <a:xfrm>
            <a:off x="6207148" y="4166980"/>
            <a:ext cx="5506566"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h</a:t>
            </a:r>
            <a:r>
              <a:rPr lang="en-US" sz="1800" baseline="-25000" dirty="0">
                <a:latin typeface="Cambria" panose="02040503050406030204" pitchFamily="18" charset="0"/>
                <a:ea typeface="Cambria" panose="02040503050406030204" pitchFamily="18" charset="0"/>
              </a:rPr>
              <a:t>g</a:t>
            </a:r>
            <a:r>
              <a:rPr lang="en-US" sz="1800" dirty="0">
                <a:latin typeface="Cambria" panose="02040503050406030204" pitchFamily="18" charset="0"/>
                <a:ea typeface="Cambria" panose="02040503050406030204" pitchFamily="18" charset="0"/>
              </a:rPr>
              <a:t>= h</a:t>
            </a:r>
            <a:r>
              <a:rPr lang="en-US" sz="1800" baseline="-25000" dirty="0">
                <a:latin typeface="Cambria" panose="02040503050406030204" pitchFamily="18" charset="0"/>
                <a:ea typeface="Cambria" panose="02040503050406030204" pitchFamily="18" charset="0"/>
              </a:rPr>
              <a:t>f </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fg</a:t>
            </a:r>
            <a:endParaRPr lang="en-US" sz="1800" baseline="-25000" dirty="0">
              <a:latin typeface="Cambria" panose="02040503050406030204" pitchFamily="18" charset="0"/>
              <a:ea typeface="Cambria" panose="02040503050406030204" pitchFamily="18" charset="0"/>
            </a:endParaRPr>
          </a:p>
        </p:txBody>
      </p:sp>
      <p:sp>
        <p:nvSpPr>
          <p:cNvPr id="22" name="TextBox 21">
            <a:extLst>
              <a:ext uri="{FF2B5EF4-FFF2-40B4-BE49-F238E27FC236}">
                <a16:creationId xmlns:a16="http://schemas.microsoft.com/office/drawing/2014/main" id="{2437E3FD-5F69-48BF-838B-DDEFA9A56A44}"/>
              </a:ext>
            </a:extLst>
          </p:cNvPr>
          <p:cNvSpPr txBox="1"/>
          <p:nvPr/>
        </p:nvSpPr>
        <p:spPr>
          <a:xfrm>
            <a:off x="6374082" y="4583505"/>
            <a:ext cx="5506566"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762.61+2013.6</a:t>
            </a:r>
          </a:p>
        </p:txBody>
      </p:sp>
      <p:sp>
        <p:nvSpPr>
          <p:cNvPr id="24" name="TextBox 23">
            <a:extLst>
              <a:ext uri="{FF2B5EF4-FFF2-40B4-BE49-F238E27FC236}">
                <a16:creationId xmlns:a16="http://schemas.microsoft.com/office/drawing/2014/main" id="{17ABAD28-0091-4616-805F-5C0E492A34B3}"/>
              </a:ext>
            </a:extLst>
          </p:cNvPr>
          <p:cNvSpPr txBox="1"/>
          <p:nvPr/>
        </p:nvSpPr>
        <p:spPr>
          <a:xfrm>
            <a:off x="6398515" y="4959479"/>
            <a:ext cx="5457700"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a:t>
            </a:r>
            <a:r>
              <a:rPr lang="en-US" sz="1800" dirty="0">
                <a:highlight>
                  <a:srgbClr val="00FF00"/>
                </a:highlight>
                <a:latin typeface="Cambria" panose="02040503050406030204" pitchFamily="18" charset="0"/>
                <a:ea typeface="Cambria" panose="02040503050406030204" pitchFamily="18" charset="0"/>
              </a:rPr>
              <a:t>2776.2 KJ/Kg</a:t>
            </a:r>
            <a:endParaRPr lang="en-IN" sz="1800" dirty="0">
              <a:highlight>
                <a:srgbClr val="00FF00"/>
              </a:highligh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7078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fade">
                                      <p:cBhvr>
                                        <p:cTn id="49" dur="1000"/>
                                        <p:tgtEl>
                                          <p:spTgt spid="4">
                                            <p:txEl>
                                              <p:pRg st="0" end="0"/>
                                            </p:txEl>
                                          </p:spTgt>
                                        </p:tgtEl>
                                      </p:cBhvr>
                                    </p:animEffect>
                                    <p:anim calcmode="lin" valueType="num">
                                      <p:cBhvr>
                                        <p:cTn id="5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6"/>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6" grpId="0"/>
      <p:bldP spid="8" grpId="0"/>
      <p:bldP spid="10" grpId="0"/>
      <p:bldP spid="12" grpId="0"/>
      <p:bldP spid="14" grpId="0"/>
      <p:bldP spid="18" grpId="0"/>
      <p:bldP spid="20" grpId="0"/>
      <p:bldP spid="22"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469E657-B4B6-4E4E-A1C5-B887182D7776}"/>
              </a:ext>
            </a:extLst>
          </p:cNvPr>
          <p:cNvSpPr txBox="1"/>
          <p:nvPr/>
        </p:nvSpPr>
        <p:spPr>
          <a:xfrm>
            <a:off x="804864" y="1409529"/>
            <a:ext cx="10209500" cy="1323439"/>
          </a:xfrm>
          <a:prstGeom prst="rect">
            <a:avLst/>
          </a:prstGeom>
          <a:noFill/>
        </p:spPr>
        <p:txBody>
          <a:bodyPr wrap="square" rtlCol="0">
            <a:spAutoFit/>
          </a:bodyPr>
          <a:lstStyle/>
          <a:p>
            <a:pPr algn="just"/>
            <a:r>
              <a:rPr lang="en-US" sz="2000" b="1" dirty="0">
                <a:latin typeface="Cambria" panose="02040503050406030204" pitchFamily="18" charset="0"/>
                <a:ea typeface="Cambria" panose="02040503050406030204" pitchFamily="18" charset="0"/>
              </a:rPr>
              <a:t>Since the enthalpy of steam after heat addition is greater than the enthalpy of dry saturated steam at the same pressure, the steam is superheated. </a:t>
            </a:r>
          </a:p>
          <a:p>
            <a:pPr algn="just"/>
            <a:endParaRPr lang="en-US" sz="2000" b="1" dirty="0">
              <a:latin typeface="Cambria" panose="02040503050406030204" pitchFamily="18" charset="0"/>
              <a:ea typeface="Cambria" panose="02040503050406030204" pitchFamily="18" charset="0"/>
            </a:endParaRPr>
          </a:p>
          <a:p>
            <a:pPr algn="just"/>
            <a:r>
              <a:rPr lang="en-US" sz="2000" b="1" dirty="0">
                <a:latin typeface="Cambria" panose="02040503050406030204" pitchFamily="18" charset="0"/>
                <a:ea typeface="Cambria" panose="02040503050406030204" pitchFamily="18" charset="0"/>
              </a:rPr>
              <a:t>Then the super heated temperature of the steam is </a:t>
            </a:r>
          </a:p>
        </p:txBody>
      </p:sp>
      <p:sp>
        <p:nvSpPr>
          <p:cNvPr id="17" name="TextBox 16">
            <a:extLst>
              <a:ext uri="{FF2B5EF4-FFF2-40B4-BE49-F238E27FC236}">
                <a16:creationId xmlns:a16="http://schemas.microsoft.com/office/drawing/2014/main" id="{DF9FA515-1655-434F-B550-DBB66A5BBA00}"/>
              </a:ext>
            </a:extLst>
          </p:cNvPr>
          <p:cNvSpPr txBox="1"/>
          <p:nvPr/>
        </p:nvSpPr>
        <p:spPr>
          <a:xfrm>
            <a:off x="1066491" y="2743386"/>
            <a:ext cx="6421582" cy="369332"/>
          </a:xfrm>
          <a:prstGeom prst="rect">
            <a:avLst/>
          </a:prstGeom>
          <a:noFill/>
        </p:spPr>
        <p:txBody>
          <a:bodyPr wrap="square">
            <a:spAutoFit/>
          </a:bodyPr>
          <a:lstStyle/>
          <a:p>
            <a:pPr lvl="1"/>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sup</a:t>
            </a:r>
            <a:r>
              <a:rPr lang="en-US" sz="1800" dirty="0">
                <a:latin typeface="Cambria" panose="02040503050406030204" pitchFamily="18" charset="0"/>
                <a:ea typeface="Cambria" panose="02040503050406030204" pitchFamily="18" charset="0"/>
              </a:rPr>
              <a:t>= h</a:t>
            </a:r>
            <a:r>
              <a:rPr lang="en-US" sz="1800" baseline="-25000" dirty="0">
                <a:latin typeface="Cambria" panose="02040503050406030204" pitchFamily="18" charset="0"/>
                <a:ea typeface="Cambria" panose="02040503050406030204" pitchFamily="18" charset="0"/>
              </a:rPr>
              <a:t>g</a:t>
            </a:r>
            <a:r>
              <a:rPr lang="en-US" sz="1800" dirty="0">
                <a:latin typeface="Cambria" panose="02040503050406030204" pitchFamily="18" charset="0"/>
                <a:ea typeface="Cambria" panose="02040503050406030204" pitchFamily="18" charset="0"/>
              </a:rPr>
              <a:t>+ C</a:t>
            </a:r>
            <a:r>
              <a:rPr lang="en-US" sz="1800" baseline="-25000" dirty="0">
                <a:latin typeface="Cambria" panose="02040503050406030204" pitchFamily="18" charset="0"/>
                <a:ea typeface="Cambria" panose="02040503050406030204" pitchFamily="18" charset="0"/>
              </a:rPr>
              <a:t>ps</a:t>
            </a:r>
            <a:r>
              <a:rPr lang="en-US" sz="1800" dirty="0">
                <a:latin typeface="Cambria" panose="02040503050406030204" pitchFamily="18" charset="0"/>
                <a:ea typeface="Cambria" panose="02040503050406030204" pitchFamily="18" charset="0"/>
              </a:rPr>
              <a:t>(</a:t>
            </a:r>
            <a:r>
              <a:rPr lang="en-US" sz="1800" dirty="0" err="1">
                <a:latin typeface="Cambria" panose="02040503050406030204" pitchFamily="18" charset="0"/>
                <a:ea typeface="Cambria" panose="02040503050406030204" pitchFamily="18" charset="0"/>
              </a:rPr>
              <a:t>T</a:t>
            </a:r>
            <a:r>
              <a:rPr lang="en-US" sz="1800" baseline="-25000" dirty="0" err="1">
                <a:latin typeface="Cambria" panose="02040503050406030204" pitchFamily="18" charset="0"/>
                <a:ea typeface="Cambria" panose="02040503050406030204" pitchFamily="18" charset="0"/>
              </a:rPr>
              <a:t>sup</a:t>
            </a:r>
            <a:r>
              <a:rPr lang="en-US" sz="1800" dirty="0" err="1">
                <a:latin typeface="Cambria" panose="02040503050406030204" pitchFamily="18" charset="0"/>
                <a:ea typeface="Cambria" panose="02040503050406030204" pitchFamily="18" charset="0"/>
              </a:rPr>
              <a:t>-T</a:t>
            </a:r>
            <a:r>
              <a:rPr lang="en-US" sz="1800" baseline="-25000" dirty="0" err="1">
                <a:latin typeface="Cambria" panose="02040503050406030204" pitchFamily="18" charset="0"/>
                <a:ea typeface="Cambria" panose="02040503050406030204" pitchFamily="18" charset="0"/>
              </a:rPr>
              <a:t>sat</a:t>
            </a:r>
            <a:r>
              <a:rPr lang="en-US" sz="1800" dirty="0">
                <a:latin typeface="Cambria" panose="02040503050406030204" pitchFamily="18" charset="0"/>
                <a:ea typeface="Cambria" panose="02040503050406030204" pitchFamily="18" charset="0"/>
              </a:rPr>
              <a:t>)</a:t>
            </a:r>
            <a:endParaRPr lang="en-US" sz="1800" baseline="-25000" dirty="0">
              <a:latin typeface="Cambria" panose="02040503050406030204" pitchFamily="18" charset="0"/>
              <a:ea typeface="Cambria" panose="02040503050406030204" pitchFamily="18" charset="0"/>
            </a:endParaRPr>
          </a:p>
        </p:txBody>
      </p:sp>
      <p:sp>
        <p:nvSpPr>
          <p:cNvPr id="19" name="TextBox 18">
            <a:extLst>
              <a:ext uri="{FF2B5EF4-FFF2-40B4-BE49-F238E27FC236}">
                <a16:creationId xmlns:a16="http://schemas.microsoft.com/office/drawing/2014/main" id="{EC9F7530-28A1-4297-B4F4-D112C0235ED4}"/>
              </a:ext>
            </a:extLst>
          </p:cNvPr>
          <p:cNvSpPr txBox="1"/>
          <p:nvPr/>
        </p:nvSpPr>
        <p:spPr>
          <a:xfrm>
            <a:off x="1066491" y="3216061"/>
            <a:ext cx="5506566"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2875.9 = </a:t>
            </a:r>
            <a:r>
              <a:rPr lang="en-US" dirty="0">
                <a:latin typeface="Cambria" panose="02040503050406030204" pitchFamily="18" charset="0"/>
                <a:ea typeface="Cambria" panose="02040503050406030204" pitchFamily="18" charset="0"/>
              </a:rPr>
              <a:t>2776.2+2.25(T</a:t>
            </a:r>
            <a:r>
              <a:rPr lang="en-US" baseline="-25000" dirty="0">
                <a:latin typeface="Cambria" panose="02040503050406030204" pitchFamily="18" charset="0"/>
                <a:ea typeface="Cambria" panose="02040503050406030204" pitchFamily="18" charset="0"/>
              </a:rPr>
              <a:t>sup</a:t>
            </a:r>
            <a:r>
              <a:rPr lang="en-US" sz="1800" dirty="0">
                <a:latin typeface="Cambria" panose="02040503050406030204" pitchFamily="18" charset="0"/>
                <a:ea typeface="Cambria" panose="02040503050406030204" pitchFamily="18" charset="0"/>
              </a:rPr>
              <a:t>-179.9)</a:t>
            </a:r>
          </a:p>
        </p:txBody>
      </p:sp>
      <p:sp>
        <p:nvSpPr>
          <p:cNvPr id="21" name="TextBox 20">
            <a:extLst>
              <a:ext uri="{FF2B5EF4-FFF2-40B4-BE49-F238E27FC236}">
                <a16:creationId xmlns:a16="http://schemas.microsoft.com/office/drawing/2014/main" id="{1B2C3C93-8B55-450A-92EB-9775E2DF0A45}"/>
              </a:ext>
            </a:extLst>
          </p:cNvPr>
          <p:cNvSpPr txBox="1"/>
          <p:nvPr/>
        </p:nvSpPr>
        <p:spPr>
          <a:xfrm>
            <a:off x="1829792" y="3719872"/>
            <a:ext cx="2686790" cy="369332"/>
          </a:xfrm>
          <a:prstGeom prst="rect">
            <a:avLst/>
          </a:prstGeom>
          <a:noFill/>
        </p:spPr>
        <p:txBody>
          <a:bodyPr wrap="square">
            <a:spAutoFit/>
          </a:bodyPr>
          <a:lstStyle/>
          <a:p>
            <a:pPr lvl="1"/>
            <a:r>
              <a:rPr lang="en-US" sz="1800" dirty="0" err="1">
                <a:highlight>
                  <a:srgbClr val="00FF00"/>
                </a:highlight>
                <a:latin typeface="Cambria" panose="02040503050406030204" pitchFamily="18" charset="0"/>
                <a:ea typeface="Cambria" panose="02040503050406030204" pitchFamily="18" charset="0"/>
              </a:rPr>
              <a:t>T</a:t>
            </a:r>
            <a:r>
              <a:rPr lang="en-US" sz="1800" baseline="-25000" dirty="0" err="1">
                <a:highlight>
                  <a:srgbClr val="00FF00"/>
                </a:highlight>
                <a:latin typeface="Cambria" panose="02040503050406030204" pitchFamily="18" charset="0"/>
                <a:ea typeface="Cambria" panose="02040503050406030204" pitchFamily="18" charset="0"/>
              </a:rPr>
              <a:t>sup</a:t>
            </a:r>
            <a:r>
              <a:rPr lang="en-US" sz="1800" dirty="0">
                <a:highlight>
                  <a:srgbClr val="00FF00"/>
                </a:highlight>
                <a:latin typeface="Cambria" panose="02040503050406030204" pitchFamily="18" charset="0"/>
                <a:ea typeface="Cambria" panose="02040503050406030204" pitchFamily="18" charset="0"/>
              </a:rPr>
              <a:t>= 224.2 </a:t>
            </a:r>
            <a:r>
              <a:rPr lang="en-US" sz="1800" baseline="30000" dirty="0" err="1">
                <a:highlight>
                  <a:srgbClr val="00FF00"/>
                </a:highlight>
                <a:latin typeface="Cambria" panose="02040503050406030204" pitchFamily="18" charset="0"/>
                <a:ea typeface="Cambria" panose="02040503050406030204" pitchFamily="18" charset="0"/>
              </a:rPr>
              <a:t>o</a:t>
            </a:r>
            <a:r>
              <a:rPr lang="en-US" sz="1800" dirty="0" err="1">
                <a:highlight>
                  <a:srgbClr val="00FF00"/>
                </a:highlight>
                <a:latin typeface="Cambria" panose="02040503050406030204" pitchFamily="18" charset="0"/>
                <a:ea typeface="Cambria" panose="02040503050406030204" pitchFamily="18" charset="0"/>
              </a:rPr>
              <a:t>C</a:t>
            </a:r>
            <a:endParaRPr lang="en-IN" sz="1800" dirty="0">
              <a:highlight>
                <a:srgbClr val="00FF00"/>
              </a:highligh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7053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9"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3538-2E73-4DAD-92C5-253FC0213E0A}"/>
              </a:ext>
            </a:extLst>
          </p:cNvPr>
          <p:cNvSpPr>
            <a:spLocks noGrp="1"/>
          </p:cNvSpPr>
          <p:nvPr>
            <p:ph type="title"/>
          </p:nvPr>
        </p:nvSpPr>
        <p:spPr>
          <a:xfrm>
            <a:off x="707571" y="960210"/>
            <a:ext cx="10515600" cy="1187245"/>
          </a:xfrm>
        </p:spPr>
        <p:txBody>
          <a:bodyPr/>
          <a:lstStyle/>
          <a:p>
            <a:r>
              <a:rPr lang="en-US" sz="2400" dirty="0">
                <a:latin typeface="Cambria" panose="02040503050406030204" pitchFamily="18" charset="0"/>
                <a:ea typeface="Cambria" panose="02040503050406030204" pitchFamily="18" charset="0"/>
              </a:rPr>
              <a:t>3. </a:t>
            </a:r>
            <a:r>
              <a:rPr lang="en-US" sz="2400" dirty="0">
                <a:solidFill>
                  <a:srgbClr val="002060"/>
                </a:solidFill>
                <a:latin typeface="Cambria" panose="02040503050406030204" pitchFamily="18" charset="0"/>
                <a:ea typeface="Cambria" panose="02040503050406030204" pitchFamily="18" charset="0"/>
              </a:rPr>
              <a:t>6 kg of wet steam contains 0.56kg of water particles in it. What is the dryness fraction of the steam?</a:t>
            </a:r>
            <a:endParaRPr lang="en-IN" sz="2400" dirty="0">
              <a:solidFill>
                <a:srgbClr val="00206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07956AD-679F-4DC4-9974-162A2588B105}"/>
              </a:ext>
            </a:extLst>
          </p:cNvPr>
          <p:cNvSpPr txBox="1"/>
          <p:nvPr/>
        </p:nvSpPr>
        <p:spPr>
          <a:xfrm>
            <a:off x="831273" y="2147455"/>
            <a:ext cx="4364182" cy="707886"/>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Data:</a:t>
            </a:r>
          </a:p>
          <a:p>
            <a:r>
              <a:rPr lang="en-US" sz="2000" dirty="0">
                <a:latin typeface="Cambria" panose="02040503050406030204" pitchFamily="18" charset="0"/>
                <a:ea typeface="Cambria" panose="02040503050406030204" pitchFamily="18" charset="0"/>
              </a:rPr>
              <a:t>Mass of the water particles = 0.56 Kg</a:t>
            </a:r>
            <a:endParaRPr lang="en-IN" sz="2000" dirty="0">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91B5ABFB-212C-401C-BFF5-E6C7E692A25A}"/>
              </a:ext>
            </a:extLst>
          </p:cNvPr>
          <p:cNvSpPr txBox="1"/>
          <p:nvPr/>
        </p:nvSpPr>
        <p:spPr>
          <a:xfrm>
            <a:off x="818718" y="3095753"/>
            <a:ext cx="3283526" cy="400110"/>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Mass of dry steam preset =</a:t>
            </a:r>
          </a:p>
        </p:txBody>
      </p:sp>
      <p:sp>
        <p:nvSpPr>
          <p:cNvPr id="5" name="TextBox 4">
            <a:extLst>
              <a:ext uri="{FF2B5EF4-FFF2-40B4-BE49-F238E27FC236}">
                <a16:creationId xmlns:a16="http://schemas.microsoft.com/office/drawing/2014/main" id="{9469E657-B4B6-4E4E-A1C5-B887182D7776}"/>
              </a:ext>
            </a:extLst>
          </p:cNvPr>
          <p:cNvSpPr txBox="1"/>
          <p:nvPr/>
        </p:nvSpPr>
        <p:spPr>
          <a:xfrm>
            <a:off x="3951698" y="3082934"/>
            <a:ext cx="5243947" cy="400110"/>
          </a:xfrm>
          <a:prstGeom prst="rect">
            <a:avLst/>
          </a:prstGeom>
          <a:noFill/>
        </p:spPr>
        <p:txBody>
          <a:bodyPr wrap="square" rtlCol="0">
            <a:spAutoFit/>
          </a:bodyPr>
          <a:lstStyle/>
          <a:p>
            <a:r>
              <a:rPr lang="en-US" sz="2000" b="1">
                <a:latin typeface="Cambria" panose="02040503050406030204" pitchFamily="18" charset="0"/>
                <a:ea typeface="Cambria" panose="02040503050406030204" pitchFamily="18" charset="0"/>
              </a:rPr>
              <a:t>(6-0.56)</a:t>
            </a:r>
            <a:endParaRPr lang="en-US" sz="2000" b="1"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91F17133-2247-4A3C-9CB4-A4D7ABDB4488}"/>
              </a:ext>
            </a:extLst>
          </p:cNvPr>
          <p:cNvSpPr txBox="1"/>
          <p:nvPr/>
        </p:nvSpPr>
        <p:spPr>
          <a:xfrm>
            <a:off x="1921526" y="4353561"/>
            <a:ext cx="3149545"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5.44/6</a:t>
            </a:r>
          </a:p>
        </p:txBody>
      </p:sp>
      <p:sp>
        <p:nvSpPr>
          <p:cNvPr id="16" name="TextBox 15">
            <a:extLst>
              <a:ext uri="{FF2B5EF4-FFF2-40B4-BE49-F238E27FC236}">
                <a16:creationId xmlns:a16="http://schemas.microsoft.com/office/drawing/2014/main" id="{32CB3FC4-E964-4B5F-9E57-96F459A03766}"/>
              </a:ext>
            </a:extLst>
          </p:cNvPr>
          <p:cNvSpPr txBox="1"/>
          <p:nvPr/>
        </p:nvSpPr>
        <p:spPr>
          <a:xfrm>
            <a:off x="375062" y="3982995"/>
            <a:ext cx="3224987" cy="369332"/>
          </a:xfrm>
          <a:prstGeom prst="rect">
            <a:avLst/>
          </a:prstGeom>
          <a:noFill/>
        </p:spPr>
        <p:txBody>
          <a:bodyPr wrap="square">
            <a:spAutoFit/>
          </a:bodyPr>
          <a:lstStyle/>
          <a:p>
            <a:pPr lvl="1"/>
            <a:r>
              <a:rPr lang="en-US" sz="1800" b="1" dirty="0">
                <a:latin typeface="Cambria" panose="02040503050406030204" pitchFamily="18" charset="0"/>
                <a:ea typeface="Cambria" panose="02040503050406030204" pitchFamily="18" charset="0"/>
              </a:rPr>
              <a:t>Dryness fraction: </a:t>
            </a:r>
          </a:p>
        </p:txBody>
      </p:sp>
      <p:sp>
        <p:nvSpPr>
          <p:cNvPr id="17" name="TextBox 16">
            <a:extLst>
              <a:ext uri="{FF2B5EF4-FFF2-40B4-BE49-F238E27FC236}">
                <a16:creationId xmlns:a16="http://schemas.microsoft.com/office/drawing/2014/main" id="{CCF63A31-B5F4-4B0E-8E7D-F54133715D7F}"/>
              </a:ext>
            </a:extLst>
          </p:cNvPr>
          <p:cNvSpPr txBox="1"/>
          <p:nvPr/>
        </p:nvSpPr>
        <p:spPr>
          <a:xfrm>
            <a:off x="1891600" y="4742998"/>
            <a:ext cx="3149545"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0.906</a:t>
            </a:r>
          </a:p>
        </p:txBody>
      </p:sp>
      <p:sp>
        <p:nvSpPr>
          <p:cNvPr id="19" name="TextBox 18">
            <a:extLst>
              <a:ext uri="{FF2B5EF4-FFF2-40B4-BE49-F238E27FC236}">
                <a16:creationId xmlns:a16="http://schemas.microsoft.com/office/drawing/2014/main" id="{AF6DD8EB-E267-4CD9-99B3-5CC42501AD17}"/>
              </a:ext>
            </a:extLst>
          </p:cNvPr>
          <p:cNvSpPr txBox="1"/>
          <p:nvPr/>
        </p:nvSpPr>
        <p:spPr>
          <a:xfrm>
            <a:off x="3293126" y="3506383"/>
            <a:ext cx="3149545"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5.44</a:t>
            </a:r>
          </a:p>
        </p:txBody>
      </p:sp>
    </p:spTree>
    <p:extLst>
      <p:ext uri="{BB962C8B-B14F-4D97-AF65-F5344CB8AC3E}">
        <p14:creationId xmlns:p14="http://schemas.microsoft.com/office/powerpoint/2010/main" val="423162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10" grpId="0"/>
      <p:bldP spid="16" grpId="0"/>
      <p:bldP spid="17"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3538-2E73-4DAD-92C5-253FC0213E0A}"/>
              </a:ext>
            </a:extLst>
          </p:cNvPr>
          <p:cNvSpPr>
            <a:spLocks noGrp="1"/>
          </p:cNvSpPr>
          <p:nvPr>
            <p:ph type="title"/>
          </p:nvPr>
        </p:nvSpPr>
        <p:spPr>
          <a:xfrm>
            <a:off x="707571" y="960210"/>
            <a:ext cx="10515600" cy="1187245"/>
          </a:xfrm>
        </p:spPr>
        <p:txBody>
          <a:bodyPr/>
          <a:lstStyle/>
          <a:p>
            <a:r>
              <a:rPr lang="en-US" sz="2400" dirty="0">
                <a:latin typeface="Cambria" panose="02040503050406030204" pitchFamily="18" charset="0"/>
                <a:ea typeface="Cambria" panose="02040503050406030204" pitchFamily="18" charset="0"/>
              </a:rPr>
              <a:t>4. </a:t>
            </a:r>
            <a:r>
              <a:rPr lang="en-US" sz="2400" dirty="0">
                <a:solidFill>
                  <a:srgbClr val="002060"/>
                </a:solidFill>
                <a:latin typeface="Cambria" panose="02040503050406030204" pitchFamily="18" charset="0"/>
                <a:ea typeface="Cambria" panose="02040503050406030204" pitchFamily="18" charset="0"/>
              </a:rPr>
              <a:t>The enthalpy of 1 kg of steam at 70 bar is 2680KJ. What is the condition of the steam?</a:t>
            </a:r>
            <a:endParaRPr lang="en-IN" sz="2400" dirty="0">
              <a:solidFill>
                <a:srgbClr val="00206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07956AD-679F-4DC4-9974-162A2588B105}"/>
              </a:ext>
            </a:extLst>
          </p:cNvPr>
          <p:cNvSpPr txBox="1"/>
          <p:nvPr/>
        </p:nvSpPr>
        <p:spPr>
          <a:xfrm>
            <a:off x="797627" y="1819837"/>
            <a:ext cx="4364182" cy="1938992"/>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Data:</a:t>
            </a:r>
          </a:p>
          <a:p>
            <a:r>
              <a:rPr lang="en-US" sz="2000" dirty="0">
                <a:latin typeface="Cambria" panose="02040503050406030204" pitchFamily="18" charset="0"/>
                <a:ea typeface="Cambria" panose="02040503050406030204" pitchFamily="18" charset="0"/>
              </a:rPr>
              <a:t>From the steam tables at 70 bar,</a:t>
            </a:r>
          </a:p>
          <a:p>
            <a:r>
              <a:rPr lang="en-US" sz="2000" dirty="0">
                <a:latin typeface="Cambria" panose="02040503050406030204" pitchFamily="18" charset="0"/>
                <a:ea typeface="Cambria" panose="02040503050406030204" pitchFamily="18" charset="0"/>
              </a:rPr>
              <a:t>T</a:t>
            </a:r>
            <a:r>
              <a:rPr lang="en-US" sz="2000" baseline="-25000" dirty="0">
                <a:latin typeface="Cambria" panose="02040503050406030204" pitchFamily="18" charset="0"/>
                <a:ea typeface="Cambria" panose="02040503050406030204" pitchFamily="18" charset="0"/>
              </a:rPr>
              <a:t>s</a:t>
            </a:r>
            <a:r>
              <a:rPr lang="en-US" sz="2000" dirty="0">
                <a:latin typeface="Cambria" panose="02040503050406030204" pitchFamily="18" charset="0"/>
                <a:ea typeface="Cambria" panose="02040503050406030204" pitchFamily="18" charset="0"/>
              </a:rPr>
              <a:t>= 285.8</a:t>
            </a:r>
            <a:r>
              <a:rPr lang="en-US" sz="2000" baseline="30000" dirty="0">
                <a:latin typeface="Cambria" panose="02040503050406030204" pitchFamily="18" charset="0"/>
                <a:ea typeface="Cambria" panose="02040503050406030204" pitchFamily="18" charset="0"/>
              </a:rPr>
              <a:t>o</a:t>
            </a:r>
            <a:r>
              <a:rPr lang="en-US" sz="2000" dirty="0">
                <a:latin typeface="Cambria" panose="02040503050406030204" pitchFamily="18" charset="0"/>
                <a:ea typeface="Cambria" panose="02040503050406030204" pitchFamily="18" charset="0"/>
              </a:rPr>
              <a:t>C</a:t>
            </a:r>
          </a:p>
          <a:p>
            <a:r>
              <a:rPr lang="en-US" sz="2000" dirty="0">
                <a:latin typeface="Cambria" panose="02040503050406030204" pitchFamily="18" charset="0"/>
                <a:ea typeface="Cambria" panose="02040503050406030204" pitchFamily="18" charset="0"/>
              </a:rPr>
              <a:t>h</a:t>
            </a:r>
            <a:r>
              <a:rPr lang="en-US" sz="2000" baseline="-25000" dirty="0">
                <a:latin typeface="Cambria" panose="02040503050406030204" pitchFamily="18" charset="0"/>
                <a:ea typeface="Cambria" panose="02040503050406030204" pitchFamily="18" charset="0"/>
              </a:rPr>
              <a:t>f</a:t>
            </a:r>
            <a:r>
              <a:rPr lang="en-US" sz="2000" dirty="0">
                <a:latin typeface="Cambria" panose="02040503050406030204" pitchFamily="18" charset="0"/>
                <a:ea typeface="Cambria" panose="02040503050406030204" pitchFamily="18" charset="0"/>
              </a:rPr>
              <a:t>=1267.42 KJ/kg</a:t>
            </a:r>
          </a:p>
          <a:p>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fg</a:t>
            </a:r>
            <a:r>
              <a:rPr lang="en-US" sz="2000" dirty="0">
                <a:latin typeface="Cambria" panose="02040503050406030204" pitchFamily="18" charset="0"/>
                <a:ea typeface="Cambria" panose="02040503050406030204" pitchFamily="18" charset="0"/>
              </a:rPr>
              <a:t>= 1506 KJ/Kg </a:t>
            </a:r>
          </a:p>
          <a:p>
            <a:r>
              <a:rPr lang="en-US" sz="2000" dirty="0">
                <a:latin typeface="Cambria" panose="02040503050406030204" pitchFamily="18" charset="0"/>
                <a:ea typeface="Cambria" panose="02040503050406030204" pitchFamily="18" charset="0"/>
              </a:rPr>
              <a:t>Hg= 2773.5 KJ/Kg</a:t>
            </a:r>
            <a:endParaRPr lang="en-IN" sz="2000" dirty="0">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91B5ABFB-212C-401C-BFF5-E6C7E692A25A}"/>
              </a:ext>
            </a:extLst>
          </p:cNvPr>
          <p:cNvSpPr txBox="1"/>
          <p:nvPr/>
        </p:nvSpPr>
        <p:spPr>
          <a:xfrm>
            <a:off x="934375" y="3802224"/>
            <a:ext cx="10288796" cy="707886"/>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Since the given enthalpy of the steam is less than the enthalpy of the dry saturated steam at the given pressure, the given steam must be </a:t>
            </a:r>
            <a:r>
              <a:rPr lang="en-US" sz="2000" b="1" i="1" u="sng" dirty="0">
                <a:solidFill>
                  <a:srgbClr val="C00000"/>
                </a:solidFill>
                <a:latin typeface="Cambria" panose="02040503050406030204" pitchFamily="18" charset="0"/>
                <a:ea typeface="Cambria" panose="02040503050406030204" pitchFamily="18" charset="0"/>
              </a:rPr>
              <a:t>Wet Steam.</a:t>
            </a:r>
          </a:p>
        </p:txBody>
      </p:sp>
      <p:sp>
        <p:nvSpPr>
          <p:cNvPr id="5" name="TextBox 4">
            <a:extLst>
              <a:ext uri="{FF2B5EF4-FFF2-40B4-BE49-F238E27FC236}">
                <a16:creationId xmlns:a16="http://schemas.microsoft.com/office/drawing/2014/main" id="{9469E657-B4B6-4E4E-A1C5-B887182D7776}"/>
              </a:ext>
            </a:extLst>
          </p:cNvPr>
          <p:cNvSpPr txBox="1"/>
          <p:nvPr/>
        </p:nvSpPr>
        <p:spPr>
          <a:xfrm>
            <a:off x="1377287" y="4533244"/>
            <a:ext cx="5243947" cy="400110"/>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Therefore, </a:t>
            </a:r>
          </a:p>
        </p:txBody>
      </p:sp>
      <p:sp>
        <p:nvSpPr>
          <p:cNvPr id="14" name="TextBox 13">
            <a:extLst>
              <a:ext uri="{FF2B5EF4-FFF2-40B4-BE49-F238E27FC236}">
                <a16:creationId xmlns:a16="http://schemas.microsoft.com/office/drawing/2014/main" id="{6B0D222E-A0CF-492D-AA7A-A07CADD6EF09}"/>
              </a:ext>
            </a:extLst>
          </p:cNvPr>
          <p:cNvSpPr txBox="1"/>
          <p:nvPr/>
        </p:nvSpPr>
        <p:spPr>
          <a:xfrm>
            <a:off x="2220933" y="4882127"/>
            <a:ext cx="6096000" cy="369332"/>
          </a:xfrm>
          <a:prstGeom prst="rect">
            <a:avLst/>
          </a:prstGeom>
          <a:noFill/>
        </p:spPr>
        <p:txBody>
          <a:bodyPr wrap="square">
            <a:spAutoFit/>
          </a:bodyPr>
          <a:lstStyle/>
          <a:p>
            <a:pPr lvl="1"/>
            <a:r>
              <a:rPr lang="en-US" sz="1800" dirty="0" err="1">
                <a:latin typeface="Cambria" panose="02040503050406030204" pitchFamily="18" charset="0"/>
                <a:ea typeface="Cambria" panose="02040503050406030204" pitchFamily="18" charset="0"/>
              </a:rPr>
              <a:t>hwet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a:t>
            </a:r>
            <a:r>
              <a:rPr lang="en-US" sz="1800" dirty="0" err="1">
                <a:latin typeface="Cambria" panose="02040503050406030204" pitchFamily="18" charset="0"/>
                <a:ea typeface="Cambria" panose="02040503050406030204" pitchFamily="18" charset="0"/>
              </a:rPr>
              <a:t>+x</a:t>
            </a:r>
            <a:r>
              <a:rPr lang="en-US" sz="1800" baseline="-20000" dirty="0">
                <a:latin typeface="Cambria" panose="02040503050406030204" pitchFamily="18" charset="0"/>
                <a:ea typeface="Cambria" panose="02040503050406030204" pitchFamily="18" charset="0"/>
              </a:rPr>
              <a:t>*</a:t>
            </a:r>
            <a:r>
              <a:rPr lang="en-US" sz="1800" dirty="0" err="1">
                <a:latin typeface="Cambria" panose="02040503050406030204" pitchFamily="18" charset="0"/>
                <a:ea typeface="Cambria" panose="02040503050406030204" pitchFamily="18" charset="0"/>
              </a:rPr>
              <a:t>h</a:t>
            </a:r>
            <a:r>
              <a:rPr lang="en-US" sz="1800" baseline="-25000" dirty="0" err="1">
                <a:latin typeface="Cambria" panose="02040503050406030204" pitchFamily="18" charset="0"/>
                <a:ea typeface="Cambria" panose="02040503050406030204" pitchFamily="18" charset="0"/>
              </a:rPr>
              <a:t>fg</a:t>
            </a:r>
            <a:endParaRPr lang="en-US" sz="1800" baseline="-25000" dirty="0">
              <a:latin typeface="Cambria" panose="02040503050406030204" pitchFamily="18" charset="0"/>
              <a:ea typeface="Cambria" panose="02040503050406030204" pitchFamily="18" charset="0"/>
            </a:endParaRPr>
          </a:p>
        </p:txBody>
      </p:sp>
      <p:sp>
        <p:nvSpPr>
          <p:cNvPr id="16" name="TextBox 15">
            <a:extLst>
              <a:ext uri="{FF2B5EF4-FFF2-40B4-BE49-F238E27FC236}">
                <a16:creationId xmlns:a16="http://schemas.microsoft.com/office/drawing/2014/main" id="{32CB3FC4-E964-4B5F-9E57-96F459A03766}"/>
              </a:ext>
            </a:extLst>
          </p:cNvPr>
          <p:cNvSpPr txBox="1"/>
          <p:nvPr/>
        </p:nvSpPr>
        <p:spPr>
          <a:xfrm>
            <a:off x="2720688" y="5251459"/>
            <a:ext cx="6096000" cy="369332"/>
          </a:xfrm>
          <a:prstGeom prst="rect">
            <a:avLst/>
          </a:prstGeom>
          <a:noFill/>
        </p:spPr>
        <p:txBody>
          <a:bodyPr wrap="square">
            <a:spAutoFit/>
          </a:bodyPr>
          <a:lstStyle/>
          <a:p>
            <a:pPr lvl="1"/>
            <a:r>
              <a:rPr lang="en-US" sz="1800" dirty="0">
                <a:latin typeface="Cambria" panose="02040503050406030204" pitchFamily="18" charset="0"/>
                <a:ea typeface="Cambria" panose="02040503050406030204" pitchFamily="18" charset="0"/>
              </a:rPr>
              <a:t>= </a:t>
            </a:r>
            <a:r>
              <a:rPr lang="en-IN" dirty="0">
                <a:latin typeface="Cambria" panose="02040503050406030204" pitchFamily="18" charset="0"/>
                <a:ea typeface="Cambria" panose="02040503050406030204" pitchFamily="18" charset="0"/>
              </a:rPr>
              <a:t>2680 = 1267.42 + x * 1506</a:t>
            </a:r>
          </a:p>
        </p:txBody>
      </p:sp>
      <p:sp>
        <p:nvSpPr>
          <p:cNvPr id="18" name="TextBox 17">
            <a:extLst>
              <a:ext uri="{FF2B5EF4-FFF2-40B4-BE49-F238E27FC236}">
                <a16:creationId xmlns:a16="http://schemas.microsoft.com/office/drawing/2014/main" id="{AAA0EB42-4C71-4EA3-B9C9-F1B3E4486B04}"/>
              </a:ext>
            </a:extLst>
          </p:cNvPr>
          <p:cNvSpPr txBox="1"/>
          <p:nvPr/>
        </p:nvSpPr>
        <p:spPr>
          <a:xfrm>
            <a:off x="2720688" y="5642547"/>
            <a:ext cx="3283526" cy="369332"/>
          </a:xfrm>
          <a:prstGeom prst="rect">
            <a:avLst/>
          </a:prstGeom>
          <a:noFill/>
        </p:spPr>
        <p:txBody>
          <a:bodyPr wrap="square">
            <a:spAutoFit/>
          </a:bodyPr>
          <a:lstStyle/>
          <a:p>
            <a:pPr lvl="1"/>
            <a:r>
              <a:rPr lang="en-US" sz="1800" dirty="0">
                <a:highlight>
                  <a:srgbClr val="00FF00"/>
                </a:highlight>
                <a:latin typeface="Cambria" panose="02040503050406030204" pitchFamily="18" charset="0"/>
                <a:ea typeface="Cambria" panose="02040503050406030204" pitchFamily="18" charset="0"/>
              </a:rPr>
              <a:t>X= 0.938</a:t>
            </a:r>
            <a:endParaRPr lang="en-IN" dirty="0">
              <a:highlight>
                <a:srgbClr val="00FF00"/>
              </a:highlight>
            </a:endParaRPr>
          </a:p>
        </p:txBody>
      </p:sp>
    </p:spTree>
    <p:extLst>
      <p:ext uri="{BB962C8B-B14F-4D97-AF65-F5344CB8AC3E}">
        <p14:creationId xmlns:p14="http://schemas.microsoft.com/office/powerpoint/2010/main" val="60767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fade">
                                      <p:cBhvr>
                                        <p:cTn id="49" dur="1000"/>
                                        <p:tgtEl>
                                          <p:spTgt spid="4">
                                            <p:txEl>
                                              <p:pRg st="0" end="0"/>
                                            </p:txEl>
                                          </p:spTgt>
                                        </p:tgtEl>
                                      </p:cBhvr>
                                    </p:animEffect>
                                    <p:anim calcmode="lin" valueType="num">
                                      <p:cBhvr>
                                        <p:cTn id="5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P spid="14" grpId="0"/>
      <p:bldP spid="16"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3538-2E73-4DAD-92C5-253FC0213E0A}"/>
              </a:ext>
            </a:extLst>
          </p:cNvPr>
          <p:cNvSpPr>
            <a:spLocks noGrp="1"/>
          </p:cNvSpPr>
          <p:nvPr>
            <p:ph type="title"/>
          </p:nvPr>
        </p:nvSpPr>
        <p:spPr>
          <a:xfrm>
            <a:off x="707571" y="960210"/>
            <a:ext cx="10515600" cy="1839055"/>
          </a:xfrm>
        </p:spPr>
        <p:txBody>
          <a:bodyPr/>
          <a:lstStyle/>
          <a:p>
            <a:pPr algn="just"/>
            <a:r>
              <a:rPr lang="en-US" sz="2400" dirty="0">
                <a:latin typeface="Cambria" panose="02040503050406030204" pitchFamily="18" charset="0"/>
                <a:ea typeface="Cambria" panose="02040503050406030204" pitchFamily="18" charset="0"/>
              </a:rPr>
              <a:t>5. </a:t>
            </a:r>
            <a:r>
              <a:rPr lang="en-US" sz="2400" dirty="0">
                <a:solidFill>
                  <a:srgbClr val="002060"/>
                </a:solidFill>
                <a:latin typeface="Cambria" panose="02040503050406030204" pitchFamily="18" charset="0"/>
                <a:ea typeface="Cambria" panose="02040503050406030204" pitchFamily="18" charset="0"/>
              </a:rPr>
              <a:t>5 kg of wet steam of dryness fraction 0.8, passes from a boiler to a superheater at a constant pressure of 1MPa absolute. In the superheater the temperature  increases to 350</a:t>
            </a:r>
            <a:r>
              <a:rPr lang="en-US" sz="2400" baseline="30000" dirty="0">
                <a:solidFill>
                  <a:srgbClr val="002060"/>
                </a:solidFill>
                <a:latin typeface="Cambria" panose="02040503050406030204" pitchFamily="18" charset="0"/>
                <a:ea typeface="Cambria" panose="02040503050406030204" pitchFamily="18" charset="0"/>
              </a:rPr>
              <a:t>o</a:t>
            </a:r>
            <a:r>
              <a:rPr lang="en-US" sz="2400" dirty="0">
                <a:solidFill>
                  <a:srgbClr val="002060"/>
                </a:solidFill>
                <a:latin typeface="Cambria" panose="02040503050406030204" pitchFamily="18" charset="0"/>
                <a:ea typeface="Cambria" panose="02040503050406030204" pitchFamily="18" charset="0"/>
              </a:rPr>
              <a:t>C. Determine the amount of heat supplied in the superheater. The specific heat of super heated steam Cps = 2.25 KJ/</a:t>
            </a:r>
            <a:r>
              <a:rPr lang="en-US" sz="2400" dirty="0" err="1">
                <a:solidFill>
                  <a:srgbClr val="002060"/>
                </a:solidFill>
                <a:latin typeface="Cambria" panose="02040503050406030204" pitchFamily="18" charset="0"/>
                <a:ea typeface="Cambria" panose="02040503050406030204" pitchFamily="18" charset="0"/>
              </a:rPr>
              <a:t>KgK</a:t>
            </a:r>
            <a:endParaRPr lang="en-IN" sz="2400" dirty="0">
              <a:solidFill>
                <a:srgbClr val="00206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07956AD-679F-4DC4-9974-162A2588B105}"/>
              </a:ext>
            </a:extLst>
          </p:cNvPr>
          <p:cNvSpPr txBox="1"/>
          <p:nvPr/>
        </p:nvSpPr>
        <p:spPr>
          <a:xfrm>
            <a:off x="707571" y="2527637"/>
            <a:ext cx="4364182" cy="2246769"/>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Data: 1MPa= 10bar</a:t>
            </a:r>
          </a:p>
          <a:p>
            <a:r>
              <a:rPr lang="en-US" sz="2000" dirty="0">
                <a:latin typeface="Cambria" panose="02040503050406030204" pitchFamily="18" charset="0"/>
                <a:ea typeface="Cambria" panose="02040503050406030204" pitchFamily="18" charset="0"/>
              </a:rPr>
              <a:t>From the steam tables at 10 bar,</a:t>
            </a:r>
          </a:p>
          <a:p>
            <a:r>
              <a:rPr lang="en-US" sz="2000" dirty="0">
                <a:latin typeface="Cambria" panose="02040503050406030204" pitchFamily="18" charset="0"/>
                <a:ea typeface="Cambria" panose="02040503050406030204" pitchFamily="18" charset="0"/>
              </a:rPr>
              <a:t>T</a:t>
            </a:r>
            <a:r>
              <a:rPr lang="en-US" sz="2000" baseline="-25000" dirty="0">
                <a:latin typeface="Cambria" panose="02040503050406030204" pitchFamily="18" charset="0"/>
                <a:ea typeface="Cambria" panose="02040503050406030204" pitchFamily="18" charset="0"/>
              </a:rPr>
              <a:t>s</a:t>
            </a:r>
            <a:r>
              <a:rPr lang="en-US" sz="2000" dirty="0">
                <a:latin typeface="Cambria" panose="02040503050406030204" pitchFamily="18" charset="0"/>
                <a:ea typeface="Cambria" panose="02040503050406030204" pitchFamily="18" charset="0"/>
              </a:rPr>
              <a:t>= 179.9</a:t>
            </a:r>
            <a:r>
              <a:rPr lang="en-US" sz="2000" baseline="30000" dirty="0">
                <a:latin typeface="Cambria" panose="02040503050406030204" pitchFamily="18" charset="0"/>
                <a:ea typeface="Cambria" panose="02040503050406030204" pitchFamily="18" charset="0"/>
              </a:rPr>
              <a:t>o</a:t>
            </a:r>
            <a:r>
              <a:rPr lang="en-US" sz="2000" dirty="0">
                <a:latin typeface="Cambria" panose="02040503050406030204" pitchFamily="18" charset="0"/>
                <a:ea typeface="Cambria" panose="02040503050406030204" pitchFamily="18" charset="0"/>
              </a:rPr>
              <a:t>C</a:t>
            </a:r>
          </a:p>
          <a:p>
            <a:r>
              <a:rPr lang="en-US" sz="2000" dirty="0">
                <a:latin typeface="Cambria" panose="02040503050406030204" pitchFamily="18" charset="0"/>
                <a:ea typeface="Cambria" panose="02040503050406030204" pitchFamily="18" charset="0"/>
              </a:rPr>
              <a:t>h</a:t>
            </a:r>
            <a:r>
              <a:rPr lang="en-US" sz="2000" baseline="-25000" dirty="0">
                <a:latin typeface="Cambria" panose="02040503050406030204" pitchFamily="18" charset="0"/>
                <a:ea typeface="Cambria" panose="02040503050406030204" pitchFamily="18" charset="0"/>
              </a:rPr>
              <a:t>f</a:t>
            </a:r>
            <a:r>
              <a:rPr lang="en-US" sz="2000" dirty="0">
                <a:latin typeface="Cambria" panose="02040503050406030204" pitchFamily="18" charset="0"/>
                <a:ea typeface="Cambria" panose="02040503050406030204" pitchFamily="18" charset="0"/>
              </a:rPr>
              <a:t>=762.6 KJ/Kg</a:t>
            </a:r>
          </a:p>
          <a:p>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fg</a:t>
            </a:r>
            <a:r>
              <a:rPr lang="en-US" sz="2000" dirty="0">
                <a:latin typeface="Cambria" panose="02040503050406030204" pitchFamily="18" charset="0"/>
                <a:ea typeface="Cambria" panose="02040503050406030204" pitchFamily="18" charset="0"/>
              </a:rPr>
              <a:t>= 2013.6 KJ/Kg</a:t>
            </a:r>
          </a:p>
          <a:p>
            <a:r>
              <a:rPr lang="en-US" sz="2000" dirty="0">
                <a:latin typeface="Cambria" panose="02040503050406030204" pitchFamily="18" charset="0"/>
                <a:ea typeface="Cambria" panose="02040503050406030204" pitchFamily="18" charset="0"/>
              </a:rPr>
              <a:t>hg= 2776.2 KJ/kg</a:t>
            </a:r>
          </a:p>
          <a:p>
            <a:r>
              <a:rPr lang="en-US" sz="2000" dirty="0">
                <a:latin typeface="Cambria" panose="02040503050406030204" pitchFamily="18" charset="0"/>
                <a:ea typeface="Cambria" panose="02040503050406030204" pitchFamily="18" charset="0"/>
              </a:rPr>
              <a:t>X = 0.8</a:t>
            </a:r>
            <a:endParaRPr lang="en-IN" sz="2000" dirty="0">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BB82147D-FC0D-4FD2-8268-3509613A86BD}"/>
              </a:ext>
            </a:extLst>
          </p:cNvPr>
          <p:cNvSpPr txBox="1"/>
          <p:nvPr/>
        </p:nvSpPr>
        <p:spPr>
          <a:xfrm>
            <a:off x="4718957" y="2742192"/>
            <a:ext cx="6663047" cy="923330"/>
          </a:xfrm>
          <a:prstGeom prst="rect">
            <a:avLst/>
          </a:prstGeom>
          <a:noFill/>
        </p:spPr>
        <p:txBody>
          <a:bodyPr wrap="square" rtlCol="0">
            <a:spAutoFit/>
          </a:bodyPr>
          <a:lstStyle/>
          <a:p>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wet</a:t>
            </a:r>
            <a:r>
              <a:rPr lang="en-US" b="1" dirty="0">
                <a:latin typeface="Cambria" panose="02040503050406030204" pitchFamily="18" charset="0"/>
                <a:ea typeface="Cambria" panose="02040503050406030204" pitchFamily="18" charset="0"/>
              </a:rPr>
              <a:t>= h</a:t>
            </a:r>
            <a:r>
              <a:rPr lang="en-US" b="1" baseline="-25000" dirty="0">
                <a:latin typeface="Cambria" panose="02040503050406030204" pitchFamily="18" charset="0"/>
                <a:ea typeface="Cambria" panose="02040503050406030204" pitchFamily="18" charset="0"/>
              </a:rPr>
              <a:t>f</a:t>
            </a:r>
            <a:r>
              <a:rPr lang="en-US" b="1" dirty="0">
                <a:latin typeface="Cambria" panose="02040503050406030204" pitchFamily="18" charset="0"/>
                <a:ea typeface="Cambria" panose="02040503050406030204" pitchFamily="18" charset="0"/>
              </a:rPr>
              <a:t>+ x * </a:t>
            </a:r>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fg</a:t>
            </a:r>
            <a:endParaRPr lang="en-US" b="1" baseline="-25000"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 762.6+0.8* 2013.6</a:t>
            </a:r>
          </a:p>
          <a:p>
            <a:r>
              <a:rPr lang="en-US" dirty="0">
                <a:highlight>
                  <a:srgbClr val="00FF00"/>
                </a:highlight>
                <a:latin typeface="Cambria" panose="02040503050406030204" pitchFamily="18" charset="0"/>
                <a:ea typeface="Cambria" panose="02040503050406030204" pitchFamily="18" charset="0"/>
              </a:rPr>
              <a:t>= 2373. 48 KJ/Kg</a:t>
            </a:r>
            <a:endParaRPr lang="en-IN" dirty="0">
              <a:highlight>
                <a:srgbClr val="00FF00"/>
              </a:highlight>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3A6D073E-6769-46C5-A66F-73F7A886CA29}"/>
              </a:ext>
            </a:extLst>
          </p:cNvPr>
          <p:cNvSpPr txBox="1"/>
          <p:nvPr/>
        </p:nvSpPr>
        <p:spPr>
          <a:xfrm>
            <a:off x="4779323" y="3996553"/>
            <a:ext cx="5514109" cy="923330"/>
          </a:xfrm>
          <a:prstGeom prst="rect">
            <a:avLst/>
          </a:prstGeom>
          <a:noFill/>
        </p:spPr>
        <p:txBody>
          <a:bodyPr wrap="square" rtlCol="0">
            <a:spAutoFit/>
          </a:bodyPr>
          <a:lstStyle/>
          <a:p>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sup</a:t>
            </a:r>
            <a:r>
              <a:rPr lang="en-US" b="1" dirty="0">
                <a:latin typeface="Cambria" panose="02040503050406030204" pitchFamily="18" charset="0"/>
                <a:ea typeface="Cambria" panose="02040503050406030204" pitchFamily="18" charset="0"/>
              </a:rPr>
              <a:t>=</a:t>
            </a:r>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g</a:t>
            </a:r>
            <a:r>
              <a:rPr lang="en-US" b="1" dirty="0" err="1">
                <a:latin typeface="Cambria" panose="02040503050406030204" pitchFamily="18" charset="0"/>
                <a:ea typeface="Cambria" panose="02040503050406030204" pitchFamily="18" charset="0"/>
              </a:rPr>
              <a:t>+C</a:t>
            </a:r>
            <a:r>
              <a:rPr lang="en-US" b="1" baseline="-25000" dirty="0" err="1">
                <a:latin typeface="Cambria" panose="02040503050406030204" pitchFamily="18" charset="0"/>
                <a:ea typeface="Cambria" panose="02040503050406030204" pitchFamily="18" charset="0"/>
              </a:rPr>
              <a:t>ps</a:t>
            </a:r>
            <a:r>
              <a:rPr lang="en-US" b="1" dirty="0">
                <a:latin typeface="Cambria" panose="02040503050406030204" pitchFamily="18" charset="0"/>
                <a:ea typeface="Cambria" panose="02040503050406030204" pitchFamily="18" charset="0"/>
              </a:rPr>
              <a:t>(</a:t>
            </a:r>
            <a:r>
              <a:rPr lang="en-US" b="1" dirty="0" err="1">
                <a:latin typeface="Cambria" panose="02040503050406030204" pitchFamily="18" charset="0"/>
                <a:ea typeface="Cambria" panose="02040503050406030204" pitchFamily="18" charset="0"/>
              </a:rPr>
              <a:t>T</a:t>
            </a:r>
            <a:r>
              <a:rPr lang="en-US" b="1" baseline="-25000" dirty="0" err="1">
                <a:latin typeface="Cambria" panose="02040503050406030204" pitchFamily="18" charset="0"/>
                <a:ea typeface="Cambria" panose="02040503050406030204" pitchFamily="18" charset="0"/>
              </a:rPr>
              <a:t>sup</a:t>
            </a:r>
            <a:r>
              <a:rPr lang="en-US" b="1" dirty="0" err="1">
                <a:latin typeface="Cambria" panose="02040503050406030204" pitchFamily="18" charset="0"/>
                <a:ea typeface="Cambria" panose="02040503050406030204" pitchFamily="18" charset="0"/>
              </a:rPr>
              <a:t>-T</a:t>
            </a:r>
            <a:r>
              <a:rPr lang="en-US" b="1" baseline="-25000" dirty="0" err="1">
                <a:latin typeface="Cambria" panose="02040503050406030204" pitchFamily="18" charset="0"/>
                <a:ea typeface="Cambria" panose="02040503050406030204" pitchFamily="18" charset="0"/>
              </a:rPr>
              <a:t>sat</a:t>
            </a:r>
            <a:r>
              <a:rPr lang="en-US" b="1" dirty="0">
                <a:latin typeface="Cambria" panose="02040503050406030204" pitchFamily="18" charset="0"/>
                <a:ea typeface="Cambria" panose="02040503050406030204" pitchFamily="18" charset="0"/>
              </a:rPr>
              <a:t>)</a:t>
            </a:r>
          </a:p>
          <a:p>
            <a:r>
              <a:rPr lang="en-US" dirty="0">
                <a:latin typeface="Cambria" panose="02040503050406030204" pitchFamily="18" charset="0"/>
                <a:ea typeface="Cambria" panose="02040503050406030204" pitchFamily="18" charset="0"/>
              </a:rPr>
              <a:t>        = 2776.2 + 2.25 (350- 179.9)</a:t>
            </a:r>
          </a:p>
          <a:p>
            <a:r>
              <a:rPr lang="en-US" dirty="0">
                <a:highlight>
                  <a:srgbClr val="00FF00"/>
                </a:highlight>
                <a:latin typeface="Cambria" panose="02040503050406030204" pitchFamily="18" charset="0"/>
                <a:ea typeface="Cambria" panose="02040503050406030204" pitchFamily="18" charset="0"/>
              </a:rPr>
              <a:t>        = 3158.93 KJ/Kg</a:t>
            </a:r>
            <a:endParaRPr lang="en-IN" dirty="0">
              <a:highlight>
                <a:srgbClr val="00FF00"/>
              </a:highlight>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0CE50D29-B471-4D6C-903E-8AA7BB32C92D}"/>
              </a:ext>
            </a:extLst>
          </p:cNvPr>
          <p:cNvSpPr txBox="1"/>
          <p:nvPr/>
        </p:nvSpPr>
        <p:spPr>
          <a:xfrm>
            <a:off x="2660072" y="5250914"/>
            <a:ext cx="5762625" cy="923330"/>
          </a:xfrm>
          <a:prstGeom prst="rect">
            <a:avLst/>
          </a:prstGeom>
          <a:noFill/>
        </p:spPr>
        <p:txBody>
          <a:bodyPr wrap="square" rtlCol="0">
            <a:spAutoFit/>
          </a:bodyPr>
          <a:lstStyle/>
          <a:p>
            <a:r>
              <a:rPr lang="en-US" dirty="0">
                <a:latin typeface="Cambria" panose="02040503050406030204" pitchFamily="18" charset="0"/>
                <a:ea typeface="Cambria" panose="02040503050406030204" pitchFamily="18" charset="0"/>
              </a:rPr>
              <a:t>Amount of heat supplied = </a:t>
            </a:r>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sup</a:t>
            </a:r>
            <a:r>
              <a:rPr lang="en-US" b="1" dirty="0">
                <a:latin typeface="Cambria" panose="02040503050406030204" pitchFamily="18" charset="0"/>
                <a:ea typeface="Cambria" panose="02040503050406030204" pitchFamily="18" charset="0"/>
              </a:rPr>
              <a:t>- </a:t>
            </a:r>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wet</a:t>
            </a:r>
            <a:endParaRPr lang="en-US" b="1" baseline="-25000"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			= 3158.93-2373.48</a:t>
            </a:r>
          </a:p>
          <a:p>
            <a:r>
              <a:rPr lang="en-US" dirty="0">
                <a:latin typeface="Cambria" panose="02040503050406030204" pitchFamily="18" charset="0"/>
                <a:ea typeface="Cambria" panose="02040503050406030204" pitchFamily="18" charset="0"/>
              </a:rPr>
              <a:t>			= </a:t>
            </a:r>
            <a:r>
              <a:rPr lang="en-US" dirty="0">
                <a:highlight>
                  <a:srgbClr val="00FF00"/>
                </a:highlight>
                <a:latin typeface="Cambria" panose="02040503050406030204" pitchFamily="18" charset="0"/>
                <a:ea typeface="Cambria" panose="02040503050406030204" pitchFamily="18" charset="0"/>
              </a:rPr>
              <a:t>785.45 KJ/kg</a:t>
            </a:r>
            <a:endParaRPr lang="en-IN" dirty="0">
              <a:highlight>
                <a:srgbClr val="00FF00"/>
              </a:highlight>
              <a:latin typeface="Cambria" panose="02040503050406030204" pitchFamily="18" charset="0"/>
              <a:ea typeface="Cambria" panose="02040503050406030204" pitchFamily="18" charset="0"/>
            </a:endParaRPr>
          </a:p>
        </p:txBody>
      </p:sp>
      <p:sp>
        <p:nvSpPr>
          <p:cNvPr id="9" name="TextBox 8">
            <a:extLst>
              <a:ext uri="{FF2B5EF4-FFF2-40B4-BE49-F238E27FC236}">
                <a16:creationId xmlns:a16="http://schemas.microsoft.com/office/drawing/2014/main" id="{2920EF1D-35CD-4BF8-BA1A-CC04FDE197EA}"/>
              </a:ext>
            </a:extLst>
          </p:cNvPr>
          <p:cNvSpPr txBox="1"/>
          <p:nvPr/>
        </p:nvSpPr>
        <p:spPr>
          <a:xfrm>
            <a:off x="8714508" y="5240516"/>
            <a:ext cx="2381993" cy="923330"/>
          </a:xfrm>
          <a:prstGeom prst="rect">
            <a:avLst/>
          </a:prstGeom>
          <a:noFill/>
        </p:spPr>
        <p:txBody>
          <a:bodyPr wrap="square" rtlCol="0">
            <a:spAutoFit/>
          </a:bodyPr>
          <a:lstStyle/>
          <a:p>
            <a:r>
              <a:rPr lang="en-US" dirty="0">
                <a:latin typeface="Cambria" panose="02040503050406030204" pitchFamily="18" charset="0"/>
                <a:ea typeface="Cambria" panose="02040503050406030204" pitchFamily="18" charset="0"/>
              </a:rPr>
              <a:t>For 5 kg of steam, </a:t>
            </a:r>
          </a:p>
          <a:p>
            <a:r>
              <a:rPr lang="en-US" dirty="0">
                <a:latin typeface="Cambria" panose="02040503050406030204" pitchFamily="18" charset="0"/>
                <a:ea typeface="Cambria" panose="02040503050406030204" pitchFamily="18" charset="0"/>
              </a:rPr>
              <a:t>= 5 * 785.45</a:t>
            </a:r>
          </a:p>
          <a:p>
            <a:r>
              <a:rPr lang="en-US" dirty="0">
                <a:highlight>
                  <a:srgbClr val="00FF00"/>
                </a:highlight>
                <a:latin typeface="Cambria" panose="02040503050406030204" pitchFamily="18" charset="0"/>
                <a:ea typeface="Cambria" panose="02040503050406030204" pitchFamily="18" charset="0"/>
              </a:rPr>
              <a:t>= 3927.25 KJ</a:t>
            </a:r>
            <a:endParaRPr lang="en-IN" dirty="0">
              <a:highlight>
                <a:srgbClr val="00FF00"/>
              </a:highligh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55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0" end="0"/>
                                            </p:txEl>
                                          </p:spTgt>
                                        </p:tgtEl>
                                        <p:attrNameLst>
                                          <p:attrName>style.visibility</p:attrName>
                                        </p:attrNameLst>
                                      </p:cBhvr>
                                      <p:to>
                                        <p:strVal val="visible"/>
                                      </p:to>
                                    </p:set>
                                    <p:animEffect transition="in" filter="fade">
                                      <p:cBhvr>
                                        <p:cTn id="56" dur="1000"/>
                                        <p:tgtEl>
                                          <p:spTgt spid="6">
                                            <p:txEl>
                                              <p:pRg st="0" end="0"/>
                                            </p:txEl>
                                          </p:spTgt>
                                        </p:tgtEl>
                                      </p:cBhvr>
                                    </p:animEffect>
                                    <p:anim calcmode="lin" valueType="num">
                                      <p:cBhvr>
                                        <p:cTn id="5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txEl>
                                              <p:pRg st="1" end="1"/>
                                            </p:txEl>
                                          </p:spTgt>
                                        </p:tgtEl>
                                        <p:attrNameLst>
                                          <p:attrName>style.visibility</p:attrName>
                                        </p:attrNameLst>
                                      </p:cBhvr>
                                      <p:to>
                                        <p:strVal val="visible"/>
                                      </p:to>
                                    </p:set>
                                    <p:animEffect transition="in" filter="fade">
                                      <p:cBhvr>
                                        <p:cTn id="63" dur="1000"/>
                                        <p:tgtEl>
                                          <p:spTgt spid="6">
                                            <p:txEl>
                                              <p:pRg st="1" end="1"/>
                                            </p:txEl>
                                          </p:spTgt>
                                        </p:tgtEl>
                                      </p:cBhvr>
                                    </p:animEffect>
                                    <p:anim calcmode="lin" valueType="num">
                                      <p:cBhvr>
                                        <p:cTn id="6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txEl>
                                              <p:pRg st="2" end="2"/>
                                            </p:txEl>
                                          </p:spTgt>
                                        </p:tgtEl>
                                        <p:attrNameLst>
                                          <p:attrName>style.visibility</p:attrName>
                                        </p:attrNameLst>
                                      </p:cBhvr>
                                      <p:to>
                                        <p:strVal val="visible"/>
                                      </p:to>
                                    </p:set>
                                    <p:animEffect transition="in" filter="fade">
                                      <p:cBhvr>
                                        <p:cTn id="70" dur="1000"/>
                                        <p:tgtEl>
                                          <p:spTgt spid="6">
                                            <p:txEl>
                                              <p:pRg st="2" end="2"/>
                                            </p:txEl>
                                          </p:spTgt>
                                        </p:tgtEl>
                                      </p:cBhvr>
                                    </p:animEffect>
                                    <p:anim calcmode="lin" valueType="num">
                                      <p:cBhvr>
                                        <p:cTn id="71"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72"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7">
                                            <p:txEl>
                                              <p:pRg st="0" end="0"/>
                                            </p:txEl>
                                          </p:spTgt>
                                        </p:tgtEl>
                                        <p:attrNameLst>
                                          <p:attrName>style.visibility</p:attrName>
                                        </p:attrNameLst>
                                      </p:cBhvr>
                                      <p:to>
                                        <p:strVal val="visible"/>
                                      </p:to>
                                    </p:set>
                                    <p:animEffect transition="in" filter="fade">
                                      <p:cBhvr>
                                        <p:cTn id="77" dur="1000"/>
                                        <p:tgtEl>
                                          <p:spTgt spid="7">
                                            <p:txEl>
                                              <p:pRg st="0" end="0"/>
                                            </p:txEl>
                                          </p:spTgt>
                                        </p:tgtEl>
                                      </p:cBhvr>
                                    </p:animEffect>
                                    <p:anim calcmode="lin" valueType="num">
                                      <p:cBhvr>
                                        <p:cTn id="7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7">
                                            <p:txEl>
                                              <p:pRg st="1" end="1"/>
                                            </p:txEl>
                                          </p:spTgt>
                                        </p:tgtEl>
                                        <p:attrNameLst>
                                          <p:attrName>style.visibility</p:attrName>
                                        </p:attrNameLst>
                                      </p:cBhvr>
                                      <p:to>
                                        <p:strVal val="visible"/>
                                      </p:to>
                                    </p:set>
                                    <p:animEffect transition="in" filter="fade">
                                      <p:cBhvr>
                                        <p:cTn id="84" dur="1000"/>
                                        <p:tgtEl>
                                          <p:spTgt spid="7">
                                            <p:txEl>
                                              <p:pRg st="1" end="1"/>
                                            </p:txEl>
                                          </p:spTgt>
                                        </p:tgtEl>
                                      </p:cBhvr>
                                    </p:animEffect>
                                    <p:anim calcmode="lin" valueType="num">
                                      <p:cBhvr>
                                        <p:cTn id="8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8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7">
                                            <p:txEl>
                                              <p:pRg st="2" end="2"/>
                                            </p:txEl>
                                          </p:spTgt>
                                        </p:tgtEl>
                                        <p:attrNameLst>
                                          <p:attrName>style.visibility</p:attrName>
                                        </p:attrNameLst>
                                      </p:cBhvr>
                                      <p:to>
                                        <p:strVal val="visible"/>
                                      </p:to>
                                    </p:set>
                                    <p:animEffect transition="in" filter="fade">
                                      <p:cBhvr>
                                        <p:cTn id="91" dur="1000"/>
                                        <p:tgtEl>
                                          <p:spTgt spid="7">
                                            <p:txEl>
                                              <p:pRg st="2" end="2"/>
                                            </p:txEl>
                                          </p:spTgt>
                                        </p:tgtEl>
                                      </p:cBhvr>
                                    </p:animEffect>
                                    <p:anim calcmode="lin" valueType="num">
                                      <p:cBhvr>
                                        <p:cTn id="9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8">
                                            <p:txEl>
                                              <p:pRg st="0" end="0"/>
                                            </p:txEl>
                                          </p:spTgt>
                                        </p:tgtEl>
                                        <p:attrNameLst>
                                          <p:attrName>style.visibility</p:attrName>
                                        </p:attrNameLst>
                                      </p:cBhvr>
                                      <p:to>
                                        <p:strVal val="visible"/>
                                      </p:to>
                                    </p:set>
                                    <p:animEffect transition="in" filter="fade">
                                      <p:cBhvr>
                                        <p:cTn id="98" dur="1000"/>
                                        <p:tgtEl>
                                          <p:spTgt spid="8">
                                            <p:txEl>
                                              <p:pRg st="0" end="0"/>
                                            </p:txEl>
                                          </p:spTgt>
                                        </p:tgtEl>
                                      </p:cBhvr>
                                    </p:animEffect>
                                    <p:anim calcmode="lin" valueType="num">
                                      <p:cBhvr>
                                        <p:cTn id="99"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00"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8">
                                            <p:txEl>
                                              <p:pRg st="1" end="1"/>
                                            </p:txEl>
                                          </p:spTgt>
                                        </p:tgtEl>
                                        <p:attrNameLst>
                                          <p:attrName>style.visibility</p:attrName>
                                        </p:attrNameLst>
                                      </p:cBhvr>
                                      <p:to>
                                        <p:strVal val="visible"/>
                                      </p:to>
                                    </p:set>
                                    <p:animEffect transition="in" filter="fade">
                                      <p:cBhvr>
                                        <p:cTn id="105" dur="1000"/>
                                        <p:tgtEl>
                                          <p:spTgt spid="8">
                                            <p:txEl>
                                              <p:pRg st="1" end="1"/>
                                            </p:txEl>
                                          </p:spTgt>
                                        </p:tgtEl>
                                      </p:cBhvr>
                                    </p:animEffect>
                                    <p:anim calcmode="lin" valueType="num">
                                      <p:cBhvr>
                                        <p:cTn id="106"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07"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8">
                                            <p:txEl>
                                              <p:pRg st="2" end="2"/>
                                            </p:txEl>
                                          </p:spTgt>
                                        </p:tgtEl>
                                        <p:attrNameLst>
                                          <p:attrName>style.visibility</p:attrName>
                                        </p:attrNameLst>
                                      </p:cBhvr>
                                      <p:to>
                                        <p:strVal val="visible"/>
                                      </p:to>
                                    </p:set>
                                    <p:animEffect transition="in" filter="fade">
                                      <p:cBhvr>
                                        <p:cTn id="112" dur="1000"/>
                                        <p:tgtEl>
                                          <p:spTgt spid="8">
                                            <p:txEl>
                                              <p:pRg st="2" end="2"/>
                                            </p:txEl>
                                          </p:spTgt>
                                        </p:tgtEl>
                                      </p:cBhvr>
                                    </p:animEffect>
                                    <p:anim calcmode="lin" valueType="num">
                                      <p:cBhvr>
                                        <p:cTn id="11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14"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9">
                                            <p:txEl>
                                              <p:pRg st="0" end="0"/>
                                            </p:txEl>
                                          </p:spTgt>
                                        </p:tgtEl>
                                        <p:attrNameLst>
                                          <p:attrName>style.visibility</p:attrName>
                                        </p:attrNameLst>
                                      </p:cBhvr>
                                      <p:to>
                                        <p:strVal val="visible"/>
                                      </p:to>
                                    </p:set>
                                    <p:animEffect transition="in" filter="fade">
                                      <p:cBhvr>
                                        <p:cTn id="119" dur="1000"/>
                                        <p:tgtEl>
                                          <p:spTgt spid="9">
                                            <p:txEl>
                                              <p:pRg st="0" end="0"/>
                                            </p:txEl>
                                          </p:spTgt>
                                        </p:tgtEl>
                                      </p:cBhvr>
                                    </p:animEffect>
                                    <p:anim calcmode="lin" valueType="num">
                                      <p:cBhvr>
                                        <p:cTn id="12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21"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9">
                                            <p:txEl>
                                              <p:pRg st="1" end="1"/>
                                            </p:txEl>
                                          </p:spTgt>
                                        </p:tgtEl>
                                        <p:attrNameLst>
                                          <p:attrName>style.visibility</p:attrName>
                                        </p:attrNameLst>
                                      </p:cBhvr>
                                      <p:to>
                                        <p:strVal val="visible"/>
                                      </p:to>
                                    </p:set>
                                    <p:animEffect transition="in" filter="fade">
                                      <p:cBhvr>
                                        <p:cTn id="126" dur="1000"/>
                                        <p:tgtEl>
                                          <p:spTgt spid="9">
                                            <p:txEl>
                                              <p:pRg st="1" end="1"/>
                                            </p:txEl>
                                          </p:spTgt>
                                        </p:tgtEl>
                                      </p:cBhvr>
                                    </p:animEffect>
                                    <p:anim calcmode="lin" valueType="num">
                                      <p:cBhvr>
                                        <p:cTn id="12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28"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9">
                                            <p:txEl>
                                              <p:pRg st="2" end="2"/>
                                            </p:txEl>
                                          </p:spTgt>
                                        </p:tgtEl>
                                        <p:attrNameLst>
                                          <p:attrName>style.visibility</p:attrName>
                                        </p:attrNameLst>
                                      </p:cBhvr>
                                      <p:to>
                                        <p:strVal val="visible"/>
                                      </p:to>
                                    </p:set>
                                    <p:animEffect transition="in" filter="fade">
                                      <p:cBhvr>
                                        <p:cTn id="133" dur="1000"/>
                                        <p:tgtEl>
                                          <p:spTgt spid="9">
                                            <p:txEl>
                                              <p:pRg st="2" end="2"/>
                                            </p:txEl>
                                          </p:spTgt>
                                        </p:tgtEl>
                                      </p:cBhvr>
                                    </p:animEffect>
                                    <p:anim calcmode="lin" valueType="num">
                                      <p:cBhvr>
                                        <p:cTn id="134"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35"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P spid="7" grpId="0" build="p"/>
      <p:bldP spid="8" grpId="0" build="p"/>
      <p:bldP spid="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3538-2E73-4DAD-92C5-253FC0213E0A}"/>
              </a:ext>
            </a:extLst>
          </p:cNvPr>
          <p:cNvSpPr>
            <a:spLocks noGrp="1"/>
          </p:cNvSpPr>
          <p:nvPr>
            <p:ph type="title"/>
          </p:nvPr>
        </p:nvSpPr>
        <p:spPr>
          <a:xfrm>
            <a:off x="707571" y="960210"/>
            <a:ext cx="11193484" cy="1839055"/>
          </a:xfrm>
        </p:spPr>
        <p:txBody>
          <a:bodyPr/>
          <a:lstStyle/>
          <a:p>
            <a:r>
              <a:rPr lang="en-US" sz="2400" dirty="0">
                <a:latin typeface="Cambria" panose="02040503050406030204" pitchFamily="18" charset="0"/>
                <a:ea typeface="Cambria" panose="02040503050406030204" pitchFamily="18" charset="0"/>
              </a:rPr>
              <a:t>6. </a:t>
            </a:r>
            <a:r>
              <a:rPr lang="en-US" sz="2400" dirty="0">
                <a:solidFill>
                  <a:srgbClr val="002060"/>
                </a:solidFill>
                <a:latin typeface="Cambria" panose="02040503050406030204" pitchFamily="18" charset="0"/>
                <a:ea typeface="Cambria" panose="02040503050406030204" pitchFamily="18" charset="0"/>
              </a:rPr>
              <a:t>Find the specific volume and enthalpy of 1Kg of steam at 0.8 </a:t>
            </a:r>
            <a:r>
              <a:rPr lang="en-US" sz="2400" dirty="0" err="1">
                <a:solidFill>
                  <a:srgbClr val="002060"/>
                </a:solidFill>
                <a:latin typeface="Cambria" panose="02040503050406030204" pitchFamily="18" charset="0"/>
                <a:ea typeface="Cambria" panose="02040503050406030204" pitchFamily="18" charset="0"/>
              </a:rPr>
              <a:t>Mpa</a:t>
            </a:r>
            <a:r>
              <a:rPr lang="en-US" sz="2400" dirty="0">
                <a:solidFill>
                  <a:srgbClr val="002060"/>
                </a:solidFill>
                <a:latin typeface="Cambria" panose="02040503050406030204" pitchFamily="18" charset="0"/>
                <a:ea typeface="Cambria" panose="02040503050406030204" pitchFamily="18" charset="0"/>
              </a:rPr>
              <a:t>.</a:t>
            </a:r>
            <a:br>
              <a:rPr lang="en-US" sz="2400" dirty="0">
                <a:solidFill>
                  <a:srgbClr val="002060"/>
                </a:solidFill>
                <a:latin typeface="Cambria" panose="02040503050406030204" pitchFamily="18" charset="0"/>
                <a:ea typeface="Cambria" panose="02040503050406030204" pitchFamily="18" charset="0"/>
              </a:rPr>
            </a:br>
            <a:r>
              <a:rPr lang="en-US" sz="2400" dirty="0">
                <a:solidFill>
                  <a:srgbClr val="002060"/>
                </a:solidFill>
                <a:latin typeface="Cambria" panose="02040503050406030204" pitchFamily="18" charset="0"/>
                <a:ea typeface="Cambria" panose="02040503050406030204" pitchFamily="18" charset="0"/>
              </a:rPr>
              <a:t>(</a:t>
            </a:r>
            <a:r>
              <a:rPr lang="en-US" sz="2400" dirty="0" err="1">
                <a:solidFill>
                  <a:srgbClr val="002060"/>
                </a:solidFill>
                <a:latin typeface="Cambria" panose="02040503050406030204" pitchFamily="18" charset="0"/>
                <a:ea typeface="Cambria" panose="02040503050406030204" pitchFamily="18" charset="0"/>
              </a:rPr>
              <a:t>i</a:t>
            </a:r>
            <a:r>
              <a:rPr lang="en-US" sz="2400" dirty="0">
                <a:solidFill>
                  <a:srgbClr val="002060"/>
                </a:solidFill>
                <a:latin typeface="Cambria" panose="02040503050406030204" pitchFamily="18" charset="0"/>
                <a:ea typeface="Cambria" panose="02040503050406030204" pitchFamily="18" charset="0"/>
              </a:rPr>
              <a:t>) when the dryness fraction is 0.9</a:t>
            </a:r>
            <a:br>
              <a:rPr lang="en-US" sz="2400" dirty="0">
                <a:solidFill>
                  <a:srgbClr val="002060"/>
                </a:solidFill>
                <a:latin typeface="Cambria" panose="02040503050406030204" pitchFamily="18" charset="0"/>
                <a:ea typeface="Cambria" panose="02040503050406030204" pitchFamily="18" charset="0"/>
              </a:rPr>
            </a:br>
            <a:r>
              <a:rPr lang="en-US" sz="2400" dirty="0">
                <a:solidFill>
                  <a:srgbClr val="002060"/>
                </a:solidFill>
                <a:latin typeface="Cambria" panose="02040503050406030204" pitchFamily="18" charset="0"/>
                <a:ea typeface="Cambria" panose="02040503050406030204" pitchFamily="18" charset="0"/>
              </a:rPr>
              <a:t>(ii) when the steam is superheated to a temperature of 300</a:t>
            </a:r>
            <a:r>
              <a:rPr lang="en-US" sz="2400" baseline="30000" dirty="0">
                <a:solidFill>
                  <a:srgbClr val="002060"/>
                </a:solidFill>
                <a:latin typeface="Cambria" panose="02040503050406030204" pitchFamily="18" charset="0"/>
                <a:ea typeface="Cambria" panose="02040503050406030204" pitchFamily="18" charset="0"/>
              </a:rPr>
              <a:t>o</a:t>
            </a:r>
            <a:r>
              <a:rPr lang="en-US" sz="2400" dirty="0">
                <a:solidFill>
                  <a:srgbClr val="002060"/>
                </a:solidFill>
                <a:latin typeface="Cambria" panose="02040503050406030204" pitchFamily="18" charset="0"/>
                <a:ea typeface="Cambria" panose="02040503050406030204" pitchFamily="18" charset="0"/>
              </a:rPr>
              <a:t>C</a:t>
            </a:r>
            <a:br>
              <a:rPr lang="en-US" sz="2400" dirty="0">
                <a:solidFill>
                  <a:srgbClr val="002060"/>
                </a:solidFill>
                <a:latin typeface="Cambria" panose="02040503050406030204" pitchFamily="18" charset="0"/>
                <a:ea typeface="Cambria" panose="02040503050406030204" pitchFamily="18" charset="0"/>
              </a:rPr>
            </a:br>
            <a:r>
              <a:rPr lang="en-US" sz="2400" dirty="0">
                <a:solidFill>
                  <a:srgbClr val="002060"/>
                </a:solidFill>
                <a:latin typeface="Cambria" panose="02040503050406030204" pitchFamily="18" charset="0"/>
                <a:ea typeface="Cambria" panose="02040503050406030204" pitchFamily="18" charset="0"/>
              </a:rPr>
              <a:t>The specific heat of Superheated steam is 2.25kJ/</a:t>
            </a:r>
            <a:r>
              <a:rPr lang="en-US" sz="2400" dirty="0" err="1">
                <a:solidFill>
                  <a:srgbClr val="002060"/>
                </a:solidFill>
                <a:latin typeface="Cambria" panose="02040503050406030204" pitchFamily="18" charset="0"/>
                <a:ea typeface="Cambria" panose="02040503050406030204" pitchFamily="18" charset="0"/>
              </a:rPr>
              <a:t>kgK</a:t>
            </a:r>
            <a:endParaRPr lang="en-IN" sz="2400" dirty="0">
              <a:solidFill>
                <a:srgbClr val="00206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707956AD-679F-4DC4-9974-162A2588B105}"/>
              </a:ext>
            </a:extLst>
          </p:cNvPr>
          <p:cNvSpPr txBox="1"/>
          <p:nvPr/>
        </p:nvSpPr>
        <p:spPr>
          <a:xfrm>
            <a:off x="707571" y="2527637"/>
            <a:ext cx="4364182" cy="2554545"/>
          </a:xfrm>
          <a:prstGeom prst="rect">
            <a:avLst/>
          </a:prstGeom>
          <a:noFill/>
        </p:spPr>
        <p:txBody>
          <a:bodyPr wrap="square" rtlCol="0">
            <a:spAutoFit/>
          </a:bodyPr>
          <a:lstStyle/>
          <a:p>
            <a:r>
              <a:rPr lang="en-US" sz="2000" b="1" dirty="0">
                <a:latin typeface="Cambria" panose="02040503050406030204" pitchFamily="18" charset="0"/>
                <a:ea typeface="Cambria" panose="02040503050406030204" pitchFamily="18" charset="0"/>
              </a:rPr>
              <a:t>Data: 1MPa = 10 bar</a:t>
            </a:r>
          </a:p>
          <a:p>
            <a:r>
              <a:rPr lang="en-US" sz="2000" dirty="0">
                <a:latin typeface="Cambria" panose="02040503050406030204" pitchFamily="18" charset="0"/>
                <a:ea typeface="Cambria" panose="02040503050406030204" pitchFamily="18" charset="0"/>
              </a:rPr>
              <a:t>From the steam tables at 8bar,</a:t>
            </a:r>
          </a:p>
          <a:p>
            <a:r>
              <a:rPr lang="en-US" sz="2000" dirty="0">
                <a:latin typeface="Cambria" panose="02040503050406030204" pitchFamily="18" charset="0"/>
                <a:ea typeface="Cambria" panose="02040503050406030204" pitchFamily="18" charset="0"/>
              </a:rPr>
              <a:t>T</a:t>
            </a:r>
            <a:r>
              <a:rPr lang="en-US" sz="2000" baseline="-25000" dirty="0">
                <a:latin typeface="Cambria" panose="02040503050406030204" pitchFamily="18" charset="0"/>
                <a:ea typeface="Cambria" panose="02040503050406030204" pitchFamily="18" charset="0"/>
              </a:rPr>
              <a:t>s</a:t>
            </a:r>
            <a:r>
              <a:rPr lang="en-US" sz="2000" dirty="0">
                <a:latin typeface="Cambria" panose="02040503050406030204" pitchFamily="18" charset="0"/>
                <a:ea typeface="Cambria" panose="02040503050406030204" pitchFamily="18" charset="0"/>
              </a:rPr>
              <a:t>= 170.41</a:t>
            </a:r>
            <a:r>
              <a:rPr lang="en-US" sz="2000" baseline="30000" dirty="0">
                <a:latin typeface="Cambria" panose="02040503050406030204" pitchFamily="18" charset="0"/>
                <a:ea typeface="Cambria" panose="02040503050406030204" pitchFamily="18" charset="0"/>
              </a:rPr>
              <a:t>o</a:t>
            </a:r>
            <a:r>
              <a:rPr lang="en-US" sz="2000" dirty="0">
                <a:latin typeface="Cambria" panose="02040503050406030204" pitchFamily="18" charset="0"/>
                <a:ea typeface="Cambria" panose="02040503050406030204" pitchFamily="18" charset="0"/>
              </a:rPr>
              <a:t>C</a:t>
            </a:r>
          </a:p>
          <a:p>
            <a:r>
              <a:rPr lang="en-US" sz="2000" dirty="0">
                <a:latin typeface="Cambria" panose="02040503050406030204" pitchFamily="18" charset="0"/>
                <a:ea typeface="Cambria" panose="02040503050406030204" pitchFamily="18" charset="0"/>
              </a:rPr>
              <a:t>h</a:t>
            </a:r>
            <a:r>
              <a:rPr lang="en-US" sz="2000" baseline="-25000" dirty="0">
                <a:latin typeface="Cambria" panose="02040503050406030204" pitchFamily="18" charset="0"/>
                <a:ea typeface="Cambria" panose="02040503050406030204" pitchFamily="18" charset="0"/>
              </a:rPr>
              <a:t>f</a:t>
            </a:r>
            <a:r>
              <a:rPr lang="en-US" sz="2000" dirty="0">
                <a:latin typeface="Cambria" panose="02040503050406030204" pitchFamily="18" charset="0"/>
                <a:ea typeface="Cambria" panose="02040503050406030204" pitchFamily="18" charset="0"/>
              </a:rPr>
              <a:t>=720.9 KJ/Kg</a:t>
            </a:r>
          </a:p>
          <a:p>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fg</a:t>
            </a:r>
            <a:r>
              <a:rPr lang="en-US" sz="2000" dirty="0">
                <a:latin typeface="Cambria" panose="02040503050406030204" pitchFamily="18" charset="0"/>
                <a:ea typeface="Cambria" panose="02040503050406030204" pitchFamily="18" charset="0"/>
              </a:rPr>
              <a:t>= 2046.5 KJ/Kg</a:t>
            </a:r>
          </a:p>
          <a:p>
            <a:r>
              <a:rPr lang="en-US" sz="2000" dirty="0">
                <a:latin typeface="Cambria" panose="02040503050406030204" pitchFamily="18" charset="0"/>
                <a:ea typeface="Cambria" panose="02040503050406030204" pitchFamily="18" charset="0"/>
              </a:rPr>
              <a:t>hg= 2767.5 KJ/kg</a:t>
            </a:r>
          </a:p>
          <a:p>
            <a:pPr marL="514350" indent="-514350">
              <a:buAutoNum type="romanLcParenR"/>
            </a:pPr>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wet</a:t>
            </a:r>
            <a:r>
              <a:rPr lang="en-US" sz="2000" dirty="0">
                <a:latin typeface="Cambria" panose="02040503050406030204" pitchFamily="18" charset="0"/>
                <a:ea typeface="Cambria" panose="02040503050406030204" pitchFamily="18" charset="0"/>
              </a:rPr>
              <a:t>=? When x=0.9</a:t>
            </a:r>
          </a:p>
          <a:p>
            <a:pPr marL="514350" indent="-514350">
              <a:buAutoNum type="romanLcParenR"/>
            </a:pPr>
            <a:r>
              <a:rPr lang="en-US" sz="2000" dirty="0" err="1">
                <a:latin typeface="Cambria" panose="02040503050406030204" pitchFamily="18" charset="0"/>
                <a:ea typeface="Cambria" panose="02040503050406030204" pitchFamily="18" charset="0"/>
              </a:rPr>
              <a:t>h</a:t>
            </a:r>
            <a:r>
              <a:rPr lang="en-US" sz="2000" baseline="-25000" dirty="0" err="1">
                <a:latin typeface="Cambria" panose="02040503050406030204" pitchFamily="18" charset="0"/>
                <a:ea typeface="Cambria" panose="02040503050406030204" pitchFamily="18" charset="0"/>
              </a:rPr>
              <a:t>sup</a:t>
            </a:r>
            <a:r>
              <a:rPr lang="en-US" sz="2000" dirty="0">
                <a:latin typeface="Cambria" panose="02040503050406030204" pitchFamily="18" charset="0"/>
                <a:ea typeface="Cambria" panose="02040503050406030204" pitchFamily="18" charset="0"/>
              </a:rPr>
              <a:t> = ? When </a:t>
            </a:r>
            <a:r>
              <a:rPr lang="en-US" sz="2000" dirty="0" err="1">
                <a:latin typeface="Cambria" panose="02040503050406030204" pitchFamily="18" charset="0"/>
                <a:ea typeface="Cambria" panose="02040503050406030204" pitchFamily="18" charset="0"/>
              </a:rPr>
              <a:t>T</a:t>
            </a:r>
            <a:r>
              <a:rPr lang="en-US" sz="2000" baseline="-25000" dirty="0" err="1">
                <a:latin typeface="Cambria" panose="02040503050406030204" pitchFamily="18" charset="0"/>
                <a:ea typeface="Cambria" panose="02040503050406030204" pitchFamily="18" charset="0"/>
              </a:rPr>
              <a:t>sup</a:t>
            </a:r>
            <a:r>
              <a:rPr lang="en-US" sz="2000" dirty="0">
                <a:latin typeface="Cambria" panose="02040503050406030204" pitchFamily="18" charset="0"/>
                <a:ea typeface="Cambria" panose="02040503050406030204" pitchFamily="18" charset="0"/>
              </a:rPr>
              <a:t>=300</a:t>
            </a:r>
            <a:r>
              <a:rPr lang="en-US" sz="2000" baseline="30000" dirty="0">
                <a:latin typeface="Cambria" panose="02040503050406030204" pitchFamily="18" charset="0"/>
                <a:ea typeface="Cambria" panose="02040503050406030204" pitchFamily="18" charset="0"/>
              </a:rPr>
              <a:t>o</a:t>
            </a:r>
            <a:r>
              <a:rPr lang="en-US" sz="2000" dirty="0">
                <a:latin typeface="Cambria" panose="02040503050406030204" pitchFamily="18" charset="0"/>
                <a:ea typeface="Cambria" panose="02040503050406030204" pitchFamily="18" charset="0"/>
              </a:rPr>
              <a:t>C</a:t>
            </a:r>
            <a:endParaRPr lang="en-IN" sz="2000" baseline="-25000" dirty="0">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BB82147D-FC0D-4FD2-8268-3509613A86BD}"/>
              </a:ext>
            </a:extLst>
          </p:cNvPr>
          <p:cNvSpPr txBox="1"/>
          <p:nvPr/>
        </p:nvSpPr>
        <p:spPr>
          <a:xfrm>
            <a:off x="5071754" y="2736920"/>
            <a:ext cx="3033156" cy="923330"/>
          </a:xfrm>
          <a:prstGeom prst="rect">
            <a:avLst/>
          </a:prstGeom>
          <a:noFill/>
        </p:spPr>
        <p:txBody>
          <a:bodyPr wrap="square" rtlCol="0">
            <a:spAutoFit/>
          </a:bodyPr>
          <a:lstStyle/>
          <a:p>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wet</a:t>
            </a:r>
            <a:r>
              <a:rPr lang="en-US" b="1" dirty="0">
                <a:latin typeface="Cambria" panose="02040503050406030204" pitchFamily="18" charset="0"/>
                <a:ea typeface="Cambria" panose="02040503050406030204" pitchFamily="18" charset="0"/>
              </a:rPr>
              <a:t>= h</a:t>
            </a:r>
            <a:r>
              <a:rPr lang="en-US" b="1" baseline="-25000" dirty="0">
                <a:latin typeface="Cambria" panose="02040503050406030204" pitchFamily="18" charset="0"/>
                <a:ea typeface="Cambria" panose="02040503050406030204" pitchFamily="18" charset="0"/>
              </a:rPr>
              <a:t>f</a:t>
            </a:r>
            <a:r>
              <a:rPr lang="en-US" b="1" dirty="0">
                <a:latin typeface="Cambria" panose="02040503050406030204" pitchFamily="18" charset="0"/>
                <a:ea typeface="Cambria" panose="02040503050406030204" pitchFamily="18" charset="0"/>
              </a:rPr>
              <a:t>+ x * </a:t>
            </a:r>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fg</a:t>
            </a:r>
            <a:endParaRPr lang="en-US" b="1" baseline="-25000"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 720.69+0.9* 2046.5</a:t>
            </a:r>
          </a:p>
          <a:p>
            <a:r>
              <a:rPr lang="en-US" dirty="0">
                <a:highlight>
                  <a:srgbClr val="00FF00"/>
                </a:highlight>
                <a:latin typeface="Cambria" panose="02040503050406030204" pitchFamily="18" charset="0"/>
                <a:ea typeface="Cambria" panose="02040503050406030204" pitchFamily="18" charset="0"/>
              </a:rPr>
              <a:t>= 2562.54 KJ/Kg</a:t>
            </a:r>
            <a:endParaRPr lang="en-IN" dirty="0">
              <a:highlight>
                <a:srgbClr val="00FF00"/>
              </a:highlight>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3A6D073E-6769-46C5-A66F-73F7A886CA29}"/>
              </a:ext>
            </a:extLst>
          </p:cNvPr>
          <p:cNvSpPr txBox="1"/>
          <p:nvPr/>
        </p:nvSpPr>
        <p:spPr>
          <a:xfrm>
            <a:off x="5058889" y="4153115"/>
            <a:ext cx="3628902" cy="923330"/>
          </a:xfrm>
          <a:prstGeom prst="rect">
            <a:avLst/>
          </a:prstGeom>
          <a:noFill/>
        </p:spPr>
        <p:txBody>
          <a:bodyPr wrap="square" rtlCol="0">
            <a:spAutoFit/>
          </a:bodyPr>
          <a:lstStyle/>
          <a:p>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sup</a:t>
            </a:r>
            <a:r>
              <a:rPr lang="en-US" b="1" dirty="0">
                <a:latin typeface="Cambria" panose="02040503050406030204" pitchFamily="18" charset="0"/>
                <a:ea typeface="Cambria" panose="02040503050406030204" pitchFamily="18" charset="0"/>
              </a:rPr>
              <a:t>=</a:t>
            </a:r>
            <a:r>
              <a:rPr lang="en-US" b="1" dirty="0" err="1">
                <a:latin typeface="Cambria" panose="02040503050406030204" pitchFamily="18" charset="0"/>
                <a:ea typeface="Cambria" panose="02040503050406030204" pitchFamily="18" charset="0"/>
              </a:rPr>
              <a:t>h</a:t>
            </a:r>
            <a:r>
              <a:rPr lang="en-US" b="1" baseline="-25000" dirty="0" err="1">
                <a:latin typeface="Cambria" panose="02040503050406030204" pitchFamily="18" charset="0"/>
                <a:ea typeface="Cambria" panose="02040503050406030204" pitchFamily="18" charset="0"/>
              </a:rPr>
              <a:t>g</a:t>
            </a:r>
            <a:r>
              <a:rPr lang="en-US" b="1" dirty="0" err="1">
                <a:latin typeface="Cambria" panose="02040503050406030204" pitchFamily="18" charset="0"/>
                <a:ea typeface="Cambria" panose="02040503050406030204" pitchFamily="18" charset="0"/>
              </a:rPr>
              <a:t>+C</a:t>
            </a:r>
            <a:r>
              <a:rPr lang="en-US" b="1" baseline="-25000" dirty="0" err="1">
                <a:latin typeface="Cambria" panose="02040503050406030204" pitchFamily="18" charset="0"/>
                <a:ea typeface="Cambria" panose="02040503050406030204" pitchFamily="18" charset="0"/>
              </a:rPr>
              <a:t>ps</a:t>
            </a:r>
            <a:r>
              <a:rPr lang="en-US" b="1" dirty="0">
                <a:latin typeface="Cambria" panose="02040503050406030204" pitchFamily="18" charset="0"/>
                <a:ea typeface="Cambria" panose="02040503050406030204" pitchFamily="18" charset="0"/>
              </a:rPr>
              <a:t>(</a:t>
            </a:r>
            <a:r>
              <a:rPr lang="en-US" b="1" dirty="0" err="1">
                <a:latin typeface="Cambria" panose="02040503050406030204" pitchFamily="18" charset="0"/>
                <a:ea typeface="Cambria" panose="02040503050406030204" pitchFamily="18" charset="0"/>
              </a:rPr>
              <a:t>T</a:t>
            </a:r>
            <a:r>
              <a:rPr lang="en-US" b="1" baseline="-25000" dirty="0" err="1">
                <a:latin typeface="Cambria" panose="02040503050406030204" pitchFamily="18" charset="0"/>
                <a:ea typeface="Cambria" panose="02040503050406030204" pitchFamily="18" charset="0"/>
              </a:rPr>
              <a:t>sup</a:t>
            </a:r>
            <a:r>
              <a:rPr lang="en-US" b="1" dirty="0" err="1">
                <a:latin typeface="Cambria" panose="02040503050406030204" pitchFamily="18" charset="0"/>
                <a:ea typeface="Cambria" panose="02040503050406030204" pitchFamily="18" charset="0"/>
              </a:rPr>
              <a:t>-T</a:t>
            </a:r>
            <a:r>
              <a:rPr lang="en-US" b="1" baseline="-25000" dirty="0" err="1">
                <a:latin typeface="Cambria" panose="02040503050406030204" pitchFamily="18" charset="0"/>
                <a:ea typeface="Cambria" panose="02040503050406030204" pitchFamily="18" charset="0"/>
              </a:rPr>
              <a:t>sat</a:t>
            </a:r>
            <a:r>
              <a:rPr lang="en-US" b="1" dirty="0">
                <a:latin typeface="Cambria" panose="02040503050406030204" pitchFamily="18" charset="0"/>
                <a:ea typeface="Cambria" panose="02040503050406030204" pitchFamily="18" charset="0"/>
              </a:rPr>
              <a:t>)</a:t>
            </a:r>
          </a:p>
          <a:p>
            <a:r>
              <a:rPr lang="en-US" dirty="0">
                <a:latin typeface="Cambria" panose="02040503050406030204" pitchFamily="18" charset="0"/>
                <a:ea typeface="Cambria" panose="02040503050406030204" pitchFamily="18" charset="0"/>
              </a:rPr>
              <a:t>        = 2767.5 + 2.25 (300- 170.41)</a:t>
            </a:r>
          </a:p>
          <a:p>
            <a:r>
              <a:rPr lang="en-US" dirty="0">
                <a:highlight>
                  <a:srgbClr val="00FF00"/>
                </a:highlight>
                <a:latin typeface="Cambria" panose="02040503050406030204" pitchFamily="18" charset="0"/>
                <a:ea typeface="Cambria" panose="02040503050406030204" pitchFamily="18" charset="0"/>
              </a:rPr>
              <a:t>        = 3059.1 KJ/Kg</a:t>
            </a:r>
            <a:endParaRPr lang="en-IN" dirty="0">
              <a:highlight>
                <a:srgbClr val="00FF00"/>
              </a:highlight>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EEB4E7E1-E2FF-452E-91A5-120B2DABDEBC}"/>
              </a:ext>
            </a:extLst>
          </p:cNvPr>
          <p:cNvSpPr txBox="1"/>
          <p:nvPr/>
        </p:nvSpPr>
        <p:spPr>
          <a:xfrm>
            <a:off x="8341427" y="2736920"/>
            <a:ext cx="3033156" cy="923330"/>
          </a:xfrm>
          <a:prstGeom prst="rect">
            <a:avLst/>
          </a:prstGeom>
          <a:noFill/>
        </p:spPr>
        <p:txBody>
          <a:bodyPr wrap="square" rtlCol="0">
            <a:spAutoFit/>
          </a:bodyPr>
          <a:lstStyle/>
          <a:p>
            <a:r>
              <a:rPr lang="en-US" b="1" dirty="0" err="1">
                <a:latin typeface="Cambria" panose="02040503050406030204" pitchFamily="18" charset="0"/>
                <a:ea typeface="Cambria" panose="02040503050406030204" pitchFamily="18" charset="0"/>
              </a:rPr>
              <a:t>v</a:t>
            </a:r>
            <a:r>
              <a:rPr lang="en-US" b="1" baseline="-25000" dirty="0" err="1">
                <a:latin typeface="Cambria" panose="02040503050406030204" pitchFamily="18" charset="0"/>
                <a:ea typeface="Cambria" panose="02040503050406030204" pitchFamily="18" charset="0"/>
              </a:rPr>
              <a:t>wet</a:t>
            </a:r>
            <a:r>
              <a:rPr lang="en-US" b="1" baseline="-25000" dirty="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=x </a:t>
            </a:r>
            <a:r>
              <a:rPr lang="en-US" b="1" baseline="-25000" dirty="0">
                <a:latin typeface="Cambria" panose="02040503050406030204" pitchFamily="18" charset="0"/>
                <a:ea typeface="Cambria" panose="02040503050406030204" pitchFamily="18" charset="0"/>
              </a:rPr>
              <a:t>*</a:t>
            </a:r>
            <a:r>
              <a:rPr lang="en-US" b="1" dirty="0">
                <a:latin typeface="Cambria" panose="02040503050406030204" pitchFamily="18" charset="0"/>
                <a:ea typeface="Cambria" panose="02040503050406030204" pitchFamily="18" charset="0"/>
              </a:rPr>
              <a:t> v</a:t>
            </a:r>
            <a:r>
              <a:rPr lang="en-US" b="1" baseline="-25000" dirty="0">
                <a:latin typeface="Cambria" panose="02040503050406030204" pitchFamily="18" charset="0"/>
                <a:ea typeface="Cambria" panose="02040503050406030204" pitchFamily="18" charset="0"/>
              </a:rPr>
              <a:t>g </a:t>
            </a:r>
          </a:p>
          <a:p>
            <a:r>
              <a:rPr lang="en-US" dirty="0">
                <a:latin typeface="Cambria" panose="02040503050406030204" pitchFamily="18" charset="0"/>
                <a:ea typeface="Cambria" panose="02040503050406030204" pitchFamily="18" charset="0"/>
              </a:rPr>
              <a:t>        = 0.9* 0.2403</a:t>
            </a:r>
            <a:endParaRPr lang="en-US" baseline="30000" dirty="0">
              <a:latin typeface="Cambria" panose="02040503050406030204" pitchFamily="18" charset="0"/>
              <a:ea typeface="Cambria" panose="02040503050406030204" pitchFamily="18" charset="0"/>
            </a:endParaRPr>
          </a:p>
          <a:p>
            <a:r>
              <a:rPr lang="en-US" dirty="0">
                <a:highlight>
                  <a:srgbClr val="00FF00"/>
                </a:highlight>
                <a:latin typeface="Cambria" panose="02040503050406030204" pitchFamily="18" charset="0"/>
                <a:ea typeface="Cambria" panose="02040503050406030204" pitchFamily="18" charset="0"/>
              </a:rPr>
              <a:t>        = 2.627 m</a:t>
            </a:r>
            <a:r>
              <a:rPr lang="en-US" baseline="30000" dirty="0">
                <a:highlight>
                  <a:srgbClr val="00FF00"/>
                </a:highlight>
                <a:latin typeface="Cambria" panose="02040503050406030204" pitchFamily="18" charset="0"/>
                <a:ea typeface="Cambria" panose="02040503050406030204" pitchFamily="18" charset="0"/>
              </a:rPr>
              <a:t>3</a:t>
            </a:r>
            <a:r>
              <a:rPr lang="en-US" dirty="0">
                <a:highlight>
                  <a:srgbClr val="00FF00"/>
                </a:highlight>
                <a:latin typeface="Cambria" panose="02040503050406030204" pitchFamily="18" charset="0"/>
                <a:ea typeface="Cambria" panose="02040503050406030204" pitchFamily="18" charset="0"/>
              </a:rPr>
              <a:t>/kg</a:t>
            </a:r>
            <a:endParaRPr lang="en-IN" dirty="0">
              <a:highlight>
                <a:srgbClr val="00FF00"/>
              </a:highlight>
              <a:latin typeface="Cambria" panose="02040503050406030204" pitchFamily="18" charset="0"/>
              <a:ea typeface="Cambria" panose="02040503050406030204" pitchFamily="18" charset="0"/>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B0B4413-A79D-42AB-AB0E-998FCF2B8D8F}"/>
                  </a:ext>
                </a:extLst>
              </p:cNvPr>
              <p:cNvSpPr txBox="1"/>
              <p:nvPr/>
            </p:nvSpPr>
            <p:spPr>
              <a:xfrm>
                <a:off x="8341427" y="4097051"/>
                <a:ext cx="3628902" cy="1039772"/>
              </a:xfrm>
              <a:prstGeom prst="rect">
                <a:avLst/>
              </a:prstGeom>
              <a:noFill/>
            </p:spPr>
            <p:txBody>
              <a:bodyPr wrap="square" rtlCol="0">
                <a:spAutoFit/>
              </a:bodyPr>
              <a:lstStyle/>
              <a:p>
                <a:pPr lvl="1"/>
                <a:r>
                  <a:rPr lang="en-US" b="1" dirty="0">
                    <a:latin typeface="Cambria" panose="02040503050406030204" pitchFamily="18" charset="0"/>
                    <a:ea typeface="Cambria" panose="02040503050406030204" pitchFamily="18" charset="0"/>
                  </a:rPr>
                  <a:t>v</a:t>
                </a:r>
                <a:r>
                  <a:rPr lang="en-US" b="1" baseline="-25000" dirty="0" err="1">
                    <a:latin typeface="Cambria" panose="02040503050406030204" pitchFamily="18" charset="0"/>
                    <a:ea typeface="Cambria" panose="02040503050406030204" pitchFamily="18" charset="0"/>
                  </a:rPr>
                  <a:t>sup</a:t>
                </a:r>
                <a:r>
                  <a:rPr lang="en-US" b="1" dirty="0">
                    <a:latin typeface="Cambria" panose="02040503050406030204" pitchFamily="18" charset="0"/>
                    <a:ea typeface="Cambria" panose="02040503050406030204" pitchFamily="18" charset="0"/>
                  </a:rPr>
                  <a:t>= v</a:t>
                </a:r>
                <a:r>
                  <a:rPr lang="en-US" b="1" baseline="-25000" dirty="0">
                    <a:latin typeface="Cambria" panose="02040503050406030204" pitchFamily="18" charset="0"/>
                    <a:ea typeface="Cambria" panose="02040503050406030204" pitchFamily="18" charset="0"/>
                  </a:rPr>
                  <a:t>g</a:t>
                </a:r>
                <a:r>
                  <a:rPr lang="en-US" b="1" dirty="0">
                    <a:latin typeface="Cambria" panose="02040503050406030204" pitchFamily="18" charset="0"/>
                    <a:ea typeface="Cambria" panose="02040503050406030204" pitchFamily="18" charset="0"/>
                  </a:rPr>
                  <a:t> x (</a:t>
                </a:r>
                <a:r>
                  <a:rPr lang="en-US" b="1" dirty="0" err="1">
                    <a:latin typeface="Cambria" panose="02040503050406030204" pitchFamily="18" charset="0"/>
                    <a:ea typeface="Cambria" panose="02040503050406030204" pitchFamily="18" charset="0"/>
                  </a:rPr>
                  <a:t>T</a:t>
                </a:r>
                <a:r>
                  <a:rPr lang="en-US" b="1" baseline="-25000" dirty="0" err="1">
                    <a:latin typeface="Cambria" panose="02040503050406030204" pitchFamily="18" charset="0"/>
                    <a:ea typeface="Cambria" panose="02040503050406030204" pitchFamily="18" charset="0"/>
                  </a:rPr>
                  <a:t>sup</a:t>
                </a:r>
                <a:r>
                  <a:rPr lang="en-US" b="1" dirty="0">
                    <a:latin typeface="Cambria" panose="02040503050406030204" pitchFamily="18" charset="0"/>
                    <a:ea typeface="Cambria" panose="02040503050406030204" pitchFamily="18" charset="0"/>
                  </a:rPr>
                  <a:t> /</a:t>
                </a:r>
                <a:r>
                  <a:rPr lang="en-US" b="1" dirty="0" err="1">
                    <a:latin typeface="Cambria" panose="02040503050406030204" pitchFamily="18" charset="0"/>
                    <a:ea typeface="Cambria" panose="02040503050406030204" pitchFamily="18" charset="0"/>
                  </a:rPr>
                  <a:t>T</a:t>
                </a:r>
                <a:r>
                  <a:rPr lang="en-US" b="1" baseline="-25000" dirty="0" err="1">
                    <a:latin typeface="Cambria" panose="02040503050406030204" pitchFamily="18" charset="0"/>
                    <a:ea typeface="Cambria" panose="02040503050406030204" pitchFamily="18" charset="0"/>
                  </a:rPr>
                  <a:t>sat</a:t>
                </a:r>
                <a:r>
                  <a:rPr lang="en-US" b="1" baseline="-25000" dirty="0">
                    <a:latin typeface="Cambria" panose="02040503050406030204" pitchFamily="18" charset="0"/>
                    <a:ea typeface="Cambria" panose="02040503050406030204" pitchFamily="18" charset="0"/>
                  </a:rPr>
                  <a:t> </a:t>
                </a:r>
                <a:r>
                  <a:rPr lang="en-US" b="1" dirty="0">
                    <a:latin typeface="Cambria" panose="02040503050406030204" pitchFamily="18" charset="0"/>
                    <a:ea typeface="Cambria" panose="02040503050406030204" pitchFamily="18" charset="0"/>
                  </a:rPr>
                  <a:t>)</a:t>
                </a:r>
              </a:p>
              <a:p>
                <a:pPr lvl="1"/>
                <a:r>
                  <a:rPr lang="en-US" b="1" dirty="0">
                    <a:latin typeface="Cambria" panose="02040503050406030204" pitchFamily="18" charset="0"/>
                    <a:ea typeface="Cambria" panose="02040503050406030204" pitchFamily="18" charset="0"/>
                  </a:rPr>
                  <a:t>      </a:t>
                </a:r>
              </a:p>
              <a:p>
                <a:pPr lvl="1"/>
                <a:r>
                  <a:rPr lang="en-US" b="1" dirty="0">
                    <a:latin typeface="Cambria" panose="02040503050406030204" pitchFamily="18" charset="0"/>
                    <a:ea typeface="Cambria" panose="02040503050406030204" pitchFamily="18" charset="0"/>
                  </a:rPr>
                  <a:t> </a:t>
                </a:r>
                <a:r>
                  <a:rPr lang="en-US" dirty="0">
                    <a:latin typeface="Cambria" panose="02040503050406030204" pitchFamily="18" charset="0"/>
                    <a:ea typeface="Cambria" panose="02040503050406030204" pitchFamily="18" charset="0"/>
                  </a:rPr>
                  <a:t>= 0.2403(</a:t>
                </a:r>
                <a14:m>
                  <m:oMath xmlns:m="http://schemas.openxmlformats.org/officeDocument/2006/math">
                    <m:f>
                      <m:fPr>
                        <m:ctrlPr>
                          <a:rPr lang="en-US" i="1" smtClean="0">
                            <a:latin typeface="Cambria Math" panose="02040503050406030204" pitchFamily="18" charset="0"/>
                            <a:ea typeface="Cambria" panose="02040503050406030204" pitchFamily="18" charset="0"/>
                          </a:rPr>
                        </m:ctrlPr>
                      </m:fPr>
                      <m:num>
                        <m:r>
                          <a:rPr lang="en-US" b="0" i="1" smtClean="0">
                            <a:latin typeface="Cambria Math" panose="02040503050406030204" pitchFamily="18" charset="0"/>
                            <a:ea typeface="Cambria" panose="02040503050406030204" pitchFamily="18" charset="0"/>
                          </a:rPr>
                          <m:t>300+273</m:t>
                        </m:r>
                      </m:num>
                      <m:den>
                        <m:r>
                          <a:rPr lang="en-US" b="0" i="1" smtClean="0">
                            <a:latin typeface="Cambria Math" panose="02040503050406030204" pitchFamily="18" charset="0"/>
                            <a:ea typeface="Cambria" panose="02040503050406030204" pitchFamily="18" charset="0"/>
                          </a:rPr>
                          <m:t>170.41+273</m:t>
                        </m:r>
                      </m:den>
                    </m:f>
                  </m:oMath>
                </a14:m>
                <a:r>
                  <a:rPr lang="en-IN" dirty="0">
                    <a:latin typeface="Cambria" panose="02040503050406030204" pitchFamily="18" charset="0"/>
                    <a:ea typeface="Cambria" panose="02040503050406030204" pitchFamily="18" charset="0"/>
                  </a:rPr>
                  <a:t>)</a:t>
                </a:r>
              </a:p>
            </p:txBody>
          </p:sp>
        </mc:Choice>
        <mc:Fallback xmlns="">
          <p:sp>
            <p:nvSpPr>
              <p:cNvPr id="11" name="TextBox 10">
                <a:extLst>
                  <a:ext uri="{FF2B5EF4-FFF2-40B4-BE49-F238E27FC236}">
                    <a16:creationId xmlns:a16="http://schemas.microsoft.com/office/drawing/2014/main" id="{4B0B4413-A79D-42AB-AB0E-998FCF2B8D8F}"/>
                  </a:ext>
                </a:extLst>
              </p:cNvPr>
              <p:cNvSpPr txBox="1">
                <a:spLocks noRot="1" noChangeAspect="1" noMove="1" noResize="1" noEditPoints="1" noAdjustHandles="1" noChangeArrowheads="1" noChangeShapeType="1" noTextEdit="1"/>
              </p:cNvSpPr>
              <p:nvPr/>
            </p:nvSpPr>
            <p:spPr>
              <a:xfrm>
                <a:off x="8341427" y="4097051"/>
                <a:ext cx="3628902" cy="1039772"/>
              </a:xfrm>
              <a:prstGeom prst="rect">
                <a:avLst/>
              </a:prstGeom>
              <a:blipFill>
                <a:blip r:embed="rId2"/>
                <a:stretch>
                  <a:fillRect t="-3509" b="-1754"/>
                </a:stretch>
              </a:blipFill>
            </p:spPr>
            <p:txBody>
              <a:bodyPr/>
              <a:lstStyle/>
              <a:p>
                <a:r>
                  <a:rPr lang="en-IN">
                    <a:noFill/>
                  </a:rPr>
                  <a:t> </a:t>
                </a:r>
              </a:p>
            </p:txBody>
          </p:sp>
        </mc:Fallback>
      </mc:AlternateContent>
      <p:sp>
        <p:nvSpPr>
          <p:cNvPr id="12" name="TextBox 11">
            <a:extLst>
              <a:ext uri="{FF2B5EF4-FFF2-40B4-BE49-F238E27FC236}">
                <a16:creationId xmlns:a16="http://schemas.microsoft.com/office/drawing/2014/main" id="{2B0A99AA-F313-4DD3-9134-50AA9FD7DEBF}"/>
              </a:ext>
            </a:extLst>
          </p:cNvPr>
          <p:cNvSpPr txBox="1"/>
          <p:nvPr/>
        </p:nvSpPr>
        <p:spPr>
          <a:xfrm>
            <a:off x="8492836" y="5192887"/>
            <a:ext cx="3117273" cy="369332"/>
          </a:xfrm>
          <a:prstGeom prst="rect">
            <a:avLst/>
          </a:prstGeom>
          <a:noFill/>
        </p:spPr>
        <p:txBody>
          <a:bodyPr wrap="square">
            <a:spAutoFit/>
          </a:bodyPr>
          <a:lstStyle/>
          <a:p>
            <a:pPr lvl="1"/>
            <a:r>
              <a:rPr lang="en-IN" dirty="0">
                <a:highlight>
                  <a:srgbClr val="00FF00"/>
                </a:highlight>
                <a:latin typeface="Cambria" panose="02040503050406030204" pitchFamily="18" charset="0"/>
                <a:ea typeface="Cambria" panose="02040503050406030204" pitchFamily="18" charset="0"/>
              </a:rPr>
              <a:t>= 0.3105 m3/kg</a:t>
            </a:r>
            <a:r>
              <a:rPr lang="en-IN" b="1"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183167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txEl>
                                              <p:pRg st="0" end="0"/>
                                            </p:txEl>
                                          </p:spTgt>
                                        </p:tgtEl>
                                        <p:attrNameLst>
                                          <p:attrName>style.visibility</p:attrName>
                                        </p:attrNameLst>
                                      </p:cBhvr>
                                      <p:to>
                                        <p:strVal val="visible"/>
                                      </p:to>
                                    </p:set>
                                    <p:animEffect transition="in" filter="fade">
                                      <p:cBhvr>
                                        <p:cTn id="63" dur="1000"/>
                                        <p:tgtEl>
                                          <p:spTgt spid="6">
                                            <p:txEl>
                                              <p:pRg st="0" end="0"/>
                                            </p:txEl>
                                          </p:spTgt>
                                        </p:tgtEl>
                                      </p:cBhvr>
                                    </p:animEffect>
                                    <p:anim calcmode="lin" valueType="num">
                                      <p:cBhvr>
                                        <p:cTn id="6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txEl>
                                              <p:pRg st="1" end="1"/>
                                            </p:txEl>
                                          </p:spTgt>
                                        </p:tgtEl>
                                        <p:attrNameLst>
                                          <p:attrName>style.visibility</p:attrName>
                                        </p:attrNameLst>
                                      </p:cBhvr>
                                      <p:to>
                                        <p:strVal val="visible"/>
                                      </p:to>
                                    </p:set>
                                    <p:animEffect transition="in" filter="fade">
                                      <p:cBhvr>
                                        <p:cTn id="70" dur="1000"/>
                                        <p:tgtEl>
                                          <p:spTgt spid="6">
                                            <p:txEl>
                                              <p:pRg st="1" end="1"/>
                                            </p:txEl>
                                          </p:spTgt>
                                        </p:tgtEl>
                                      </p:cBhvr>
                                    </p:animEffect>
                                    <p:anim calcmode="lin" valueType="num">
                                      <p:cBhvr>
                                        <p:cTn id="71"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72"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6">
                                            <p:txEl>
                                              <p:pRg st="2" end="2"/>
                                            </p:txEl>
                                          </p:spTgt>
                                        </p:tgtEl>
                                        <p:attrNameLst>
                                          <p:attrName>style.visibility</p:attrName>
                                        </p:attrNameLst>
                                      </p:cBhvr>
                                      <p:to>
                                        <p:strVal val="visible"/>
                                      </p:to>
                                    </p:set>
                                    <p:animEffect transition="in" filter="fade">
                                      <p:cBhvr>
                                        <p:cTn id="77" dur="1000"/>
                                        <p:tgtEl>
                                          <p:spTgt spid="6">
                                            <p:txEl>
                                              <p:pRg st="2" end="2"/>
                                            </p:txEl>
                                          </p:spTgt>
                                        </p:tgtEl>
                                      </p:cBhvr>
                                    </p:animEffect>
                                    <p:anim calcmode="lin" valueType="num">
                                      <p:cBhvr>
                                        <p:cTn id="7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79"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0">
                                            <p:txEl>
                                              <p:pRg st="0" end="0"/>
                                            </p:txEl>
                                          </p:spTgt>
                                        </p:tgtEl>
                                        <p:attrNameLst>
                                          <p:attrName>style.visibility</p:attrName>
                                        </p:attrNameLst>
                                      </p:cBhvr>
                                      <p:to>
                                        <p:strVal val="visible"/>
                                      </p:to>
                                    </p:set>
                                    <p:animEffect transition="in" filter="fade">
                                      <p:cBhvr>
                                        <p:cTn id="84" dur="1000"/>
                                        <p:tgtEl>
                                          <p:spTgt spid="10">
                                            <p:txEl>
                                              <p:pRg st="0" end="0"/>
                                            </p:txEl>
                                          </p:spTgt>
                                        </p:tgtEl>
                                      </p:cBhvr>
                                    </p:animEffect>
                                    <p:anim calcmode="lin" valueType="num">
                                      <p:cBhvr>
                                        <p:cTn id="8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8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0">
                                            <p:txEl>
                                              <p:pRg st="1" end="1"/>
                                            </p:txEl>
                                          </p:spTgt>
                                        </p:tgtEl>
                                        <p:attrNameLst>
                                          <p:attrName>style.visibility</p:attrName>
                                        </p:attrNameLst>
                                      </p:cBhvr>
                                      <p:to>
                                        <p:strVal val="visible"/>
                                      </p:to>
                                    </p:set>
                                    <p:animEffect transition="in" filter="fade">
                                      <p:cBhvr>
                                        <p:cTn id="91" dur="1000"/>
                                        <p:tgtEl>
                                          <p:spTgt spid="10">
                                            <p:txEl>
                                              <p:pRg st="1" end="1"/>
                                            </p:txEl>
                                          </p:spTgt>
                                        </p:tgtEl>
                                      </p:cBhvr>
                                    </p:animEffect>
                                    <p:anim calcmode="lin" valueType="num">
                                      <p:cBhvr>
                                        <p:cTn id="92"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93"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0">
                                            <p:txEl>
                                              <p:pRg st="2" end="2"/>
                                            </p:txEl>
                                          </p:spTgt>
                                        </p:tgtEl>
                                        <p:attrNameLst>
                                          <p:attrName>style.visibility</p:attrName>
                                        </p:attrNameLst>
                                      </p:cBhvr>
                                      <p:to>
                                        <p:strVal val="visible"/>
                                      </p:to>
                                    </p:set>
                                    <p:animEffect transition="in" filter="fade">
                                      <p:cBhvr>
                                        <p:cTn id="98" dur="1000"/>
                                        <p:tgtEl>
                                          <p:spTgt spid="10">
                                            <p:txEl>
                                              <p:pRg st="2" end="2"/>
                                            </p:txEl>
                                          </p:spTgt>
                                        </p:tgtEl>
                                      </p:cBhvr>
                                    </p:animEffect>
                                    <p:anim calcmode="lin" valueType="num">
                                      <p:cBhvr>
                                        <p:cTn id="99"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100"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7">
                                            <p:txEl>
                                              <p:pRg st="0" end="0"/>
                                            </p:txEl>
                                          </p:spTgt>
                                        </p:tgtEl>
                                        <p:attrNameLst>
                                          <p:attrName>style.visibility</p:attrName>
                                        </p:attrNameLst>
                                      </p:cBhvr>
                                      <p:to>
                                        <p:strVal val="visible"/>
                                      </p:to>
                                    </p:set>
                                    <p:animEffect transition="in" filter="fade">
                                      <p:cBhvr>
                                        <p:cTn id="105" dur="1000"/>
                                        <p:tgtEl>
                                          <p:spTgt spid="7">
                                            <p:txEl>
                                              <p:pRg st="0" end="0"/>
                                            </p:txEl>
                                          </p:spTgt>
                                        </p:tgtEl>
                                      </p:cBhvr>
                                    </p:animEffect>
                                    <p:anim calcmode="lin" valueType="num">
                                      <p:cBhvr>
                                        <p:cTn id="10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07"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7">
                                            <p:txEl>
                                              <p:pRg st="1" end="1"/>
                                            </p:txEl>
                                          </p:spTgt>
                                        </p:tgtEl>
                                        <p:attrNameLst>
                                          <p:attrName>style.visibility</p:attrName>
                                        </p:attrNameLst>
                                      </p:cBhvr>
                                      <p:to>
                                        <p:strVal val="visible"/>
                                      </p:to>
                                    </p:set>
                                    <p:animEffect transition="in" filter="fade">
                                      <p:cBhvr>
                                        <p:cTn id="112" dur="1000"/>
                                        <p:tgtEl>
                                          <p:spTgt spid="7">
                                            <p:txEl>
                                              <p:pRg st="1" end="1"/>
                                            </p:txEl>
                                          </p:spTgt>
                                        </p:tgtEl>
                                      </p:cBhvr>
                                    </p:animEffect>
                                    <p:anim calcmode="lin" valueType="num">
                                      <p:cBhvr>
                                        <p:cTn id="1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1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7">
                                            <p:txEl>
                                              <p:pRg st="2" end="2"/>
                                            </p:txEl>
                                          </p:spTgt>
                                        </p:tgtEl>
                                        <p:attrNameLst>
                                          <p:attrName>style.visibility</p:attrName>
                                        </p:attrNameLst>
                                      </p:cBhvr>
                                      <p:to>
                                        <p:strVal val="visible"/>
                                      </p:to>
                                    </p:set>
                                    <p:animEffect transition="in" filter="fade">
                                      <p:cBhvr>
                                        <p:cTn id="119" dur="1000"/>
                                        <p:tgtEl>
                                          <p:spTgt spid="7">
                                            <p:txEl>
                                              <p:pRg st="2" end="2"/>
                                            </p:txEl>
                                          </p:spTgt>
                                        </p:tgtEl>
                                      </p:cBhvr>
                                    </p:animEffect>
                                    <p:anim calcmode="lin" valueType="num">
                                      <p:cBhvr>
                                        <p:cTn id="12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21"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11">
                                            <p:txEl>
                                              <p:pRg st="0" end="0"/>
                                            </p:txEl>
                                          </p:spTgt>
                                        </p:tgtEl>
                                        <p:attrNameLst>
                                          <p:attrName>style.visibility</p:attrName>
                                        </p:attrNameLst>
                                      </p:cBhvr>
                                      <p:to>
                                        <p:strVal val="visible"/>
                                      </p:to>
                                    </p:set>
                                    <p:animEffect transition="in" filter="fade">
                                      <p:cBhvr>
                                        <p:cTn id="126" dur="1000"/>
                                        <p:tgtEl>
                                          <p:spTgt spid="11">
                                            <p:txEl>
                                              <p:pRg st="0" end="0"/>
                                            </p:txEl>
                                          </p:spTgt>
                                        </p:tgtEl>
                                      </p:cBhvr>
                                    </p:animEffect>
                                    <p:anim calcmode="lin" valueType="num">
                                      <p:cBhvr>
                                        <p:cTn id="127"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28"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11">
                                            <p:txEl>
                                              <p:pRg st="2" end="2"/>
                                            </p:txEl>
                                          </p:spTgt>
                                        </p:tgtEl>
                                        <p:attrNameLst>
                                          <p:attrName>style.visibility</p:attrName>
                                        </p:attrNameLst>
                                      </p:cBhvr>
                                      <p:to>
                                        <p:strVal val="visible"/>
                                      </p:to>
                                    </p:set>
                                    <p:animEffect transition="in" filter="fade">
                                      <p:cBhvr>
                                        <p:cTn id="133" dur="1000"/>
                                        <p:tgtEl>
                                          <p:spTgt spid="11">
                                            <p:txEl>
                                              <p:pRg st="2" end="2"/>
                                            </p:txEl>
                                          </p:spTgt>
                                        </p:tgtEl>
                                      </p:cBhvr>
                                    </p:animEffect>
                                    <p:anim calcmode="lin" valueType="num">
                                      <p:cBhvr>
                                        <p:cTn id="134"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135"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fade">
                                      <p:cBhvr>
                                        <p:cTn id="140" dur="1000"/>
                                        <p:tgtEl>
                                          <p:spTgt spid="12"/>
                                        </p:tgtEl>
                                      </p:cBhvr>
                                    </p:animEffect>
                                    <p:anim calcmode="lin" valueType="num">
                                      <p:cBhvr>
                                        <p:cTn id="141" dur="1000" fill="hold"/>
                                        <p:tgtEl>
                                          <p:spTgt spid="12"/>
                                        </p:tgtEl>
                                        <p:attrNameLst>
                                          <p:attrName>ppt_x</p:attrName>
                                        </p:attrNameLst>
                                      </p:cBhvr>
                                      <p:tavLst>
                                        <p:tav tm="0">
                                          <p:val>
                                            <p:strVal val="#ppt_x"/>
                                          </p:val>
                                        </p:tav>
                                        <p:tav tm="100000">
                                          <p:val>
                                            <p:strVal val="#ppt_x"/>
                                          </p:val>
                                        </p:tav>
                                      </p:tavLst>
                                    </p:anim>
                                    <p:anim calcmode="lin" valueType="num">
                                      <p:cBhvr>
                                        <p:cTn id="1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uiExpand="1" build="p"/>
      <p:bldP spid="7" grpId="0" build="p"/>
      <p:bldP spid="10" grpId="0" uiExpand="1" build="p"/>
      <p:bldP spid="11" grpId="0" uiExpand="1" build="p"/>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3D Old Train Background Photo Gallery Wallpapers HD | Train wallpaper, Train,  Old steam train">
            <a:extLst>
              <a:ext uri="{FF2B5EF4-FFF2-40B4-BE49-F238E27FC236}">
                <a16:creationId xmlns:a16="http://schemas.microsoft.com/office/drawing/2014/main" id="{3F2ED440-5B2B-48DB-A42F-09025E3D4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57676CB0-D068-4866-9CBF-60C6F4ECC5C2}"/>
              </a:ext>
            </a:extLst>
          </p:cNvPr>
          <p:cNvSpPr>
            <a:spLocks noGrp="1"/>
          </p:cNvSpPr>
          <p:nvPr>
            <p:ph type="title"/>
          </p:nvPr>
        </p:nvSpPr>
        <p:spPr>
          <a:xfrm>
            <a:off x="7232073" y="1749919"/>
            <a:ext cx="4655127" cy="771608"/>
          </a:xfrm>
        </p:spPr>
        <p:txBody>
          <a:bodyPr/>
          <a:lstStyle/>
          <a:p>
            <a:r>
              <a:rPr lang="en-US" sz="3200" b="1" dirty="0">
                <a:solidFill>
                  <a:srgbClr val="C00000"/>
                </a:solidFill>
                <a:latin typeface="Cambria" panose="02040503050406030204" pitchFamily="18" charset="0"/>
                <a:ea typeface="Cambria" panose="02040503050406030204" pitchFamily="18" charset="0"/>
              </a:rPr>
              <a:t>Application of Steam</a:t>
            </a:r>
            <a:endParaRPr lang="en-IN" sz="3200" b="1" dirty="0">
              <a:solidFill>
                <a:srgbClr val="C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46977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6CC2D26-0036-4C89-A0CD-454945F7F39E}"/>
              </a:ext>
            </a:extLst>
          </p:cNvPr>
          <p:cNvSpPr txBox="1"/>
          <p:nvPr/>
        </p:nvSpPr>
        <p:spPr>
          <a:xfrm>
            <a:off x="861392" y="1021804"/>
            <a:ext cx="6096000" cy="335156"/>
          </a:xfrm>
          <a:prstGeom prst="rect">
            <a:avLst/>
          </a:prstGeom>
          <a:noFill/>
        </p:spPr>
        <p:txBody>
          <a:bodyPr wrap="square">
            <a:spAutoFit/>
          </a:bodyPr>
          <a:lstStyle/>
          <a:p>
            <a:pPr algn="just">
              <a:lnSpc>
                <a:spcPts val="1650"/>
              </a:lnSpc>
              <a:spcBef>
                <a:spcPts val="600"/>
              </a:spcBef>
              <a:spcAft>
                <a:spcPts val="1200"/>
              </a:spcAft>
            </a:pPr>
            <a:r>
              <a:rPr lang="en-IN" sz="2400" b="1"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rPr>
              <a:t>Application of Steam in Sugar Industry:</a:t>
            </a:r>
            <a:endParaRPr lang="en-IN"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483AAC42-2425-4834-93F2-06550119DA77}"/>
              </a:ext>
            </a:extLst>
          </p:cNvPr>
          <p:cNvSpPr txBox="1"/>
          <p:nvPr/>
        </p:nvSpPr>
        <p:spPr>
          <a:xfrm>
            <a:off x="1126434" y="1596847"/>
            <a:ext cx="6096000" cy="3008324"/>
          </a:xfrm>
          <a:prstGeom prst="rect">
            <a:avLst/>
          </a:prstGeom>
          <a:noFill/>
        </p:spPr>
        <p:txBody>
          <a:bodyPr wrap="square">
            <a:spAutoFit/>
          </a:bodyPr>
          <a:lstStyle/>
          <a:p>
            <a:pPr algn="just">
              <a:lnSpc>
                <a:spcPts val="1650"/>
              </a:lnSpc>
              <a:spcBef>
                <a:spcPts val="600"/>
              </a:spcBef>
              <a:spcAft>
                <a:spcPts val="1200"/>
              </a:spcAft>
            </a:pPr>
            <a:r>
              <a:rPr lang="en-IN" sz="18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Stages of Sugar extraction from Sugarcane:</a:t>
            </a:r>
            <a:endParaRPr lang="en-IN" sz="1600" dirty="0">
              <a:effectLst/>
              <a:latin typeface="Cambria" panose="02040503050406030204" pitchFamily="18" charset="0"/>
              <a:ea typeface="Cambria" panose="02040503050406030204" pitchFamily="18" charset="0"/>
              <a:cs typeface="Times New Roman" panose="02020603050405020304" pitchFamily="18" charset="0"/>
            </a:endParaRPr>
          </a:p>
          <a:p>
            <a:pPr marL="342900" lvl="0" indent="-342900" algn="just">
              <a:lnSpc>
                <a:spcPts val="1650"/>
              </a:lnSpc>
              <a:spcBef>
                <a:spcPts val="600"/>
              </a:spcBef>
              <a:spcAft>
                <a:spcPts val="1200"/>
              </a:spcAft>
              <a:buFont typeface="+mj-lt"/>
              <a:buAutoNum type="arabicPeriod"/>
            </a:pPr>
            <a:r>
              <a:rPr lang="en-IN" sz="18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Washing</a:t>
            </a:r>
            <a:endParaRPr lang="en-IN" sz="1600" dirty="0">
              <a:effectLst/>
              <a:latin typeface="Cambria" panose="02040503050406030204" pitchFamily="18" charset="0"/>
              <a:ea typeface="Cambria" panose="02040503050406030204" pitchFamily="18" charset="0"/>
              <a:cs typeface="Times New Roman" panose="02020603050405020304" pitchFamily="18" charset="0"/>
            </a:endParaRPr>
          </a:p>
          <a:p>
            <a:pPr marL="342900" lvl="0" indent="-342900" algn="just">
              <a:lnSpc>
                <a:spcPts val="1650"/>
              </a:lnSpc>
              <a:spcBef>
                <a:spcPts val="600"/>
              </a:spcBef>
              <a:spcAft>
                <a:spcPts val="1200"/>
              </a:spcAft>
              <a:buFont typeface="+mj-lt"/>
              <a:buAutoNum type="arabicPeriod"/>
            </a:pPr>
            <a:r>
              <a:rPr lang="en-IN" sz="18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Extraction</a:t>
            </a:r>
            <a:endParaRPr lang="en-IN" sz="1600" dirty="0">
              <a:effectLst/>
              <a:latin typeface="Cambria" panose="02040503050406030204" pitchFamily="18" charset="0"/>
              <a:ea typeface="Cambria" panose="02040503050406030204" pitchFamily="18" charset="0"/>
              <a:cs typeface="Times New Roman" panose="02020603050405020304" pitchFamily="18" charset="0"/>
            </a:endParaRPr>
          </a:p>
          <a:p>
            <a:pPr marL="342900" lvl="0" indent="-342900" algn="just">
              <a:lnSpc>
                <a:spcPts val="1650"/>
              </a:lnSpc>
              <a:spcBef>
                <a:spcPts val="600"/>
              </a:spcBef>
              <a:spcAft>
                <a:spcPts val="1200"/>
              </a:spcAft>
              <a:buFont typeface="+mj-lt"/>
              <a:buAutoNum type="arabicPeriod"/>
            </a:pPr>
            <a:r>
              <a:rPr lang="en-IN" sz="18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Purifying juice</a:t>
            </a:r>
            <a:endParaRPr lang="en-IN" sz="1600" dirty="0">
              <a:effectLst/>
              <a:latin typeface="Cambria" panose="02040503050406030204" pitchFamily="18" charset="0"/>
              <a:ea typeface="Cambria" panose="02040503050406030204" pitchFamily="18" charset="0"/>
              <a:cs typeface="Times New Roman" panose="02020603050405020304" pitchFamily="18" charset="0"/>
            </a:endParaRPr>
          </a:p>
          <a:p>
            <a:pPr marL="342900" lvl="0" indent="-342900" algn="just">
              <a:lnSpc>
                <a:spcPts val="1650"/>
              </a:lnSpc>
              <a:spcBef>
                <a:spcPts val="600"/>
              </a:spcBef>
              <a:spcAft>
                <a:spcPts val="1200"/>
              </a:spcAft>
              <a:buFont typeface="+mj-lt"/>
              <a:buAutoNum type="arabicPeriod"/>
            </a:pPr>
            <a:r>
              <a:rPr lang="en-IN" sz="1800" b="1" dirty="0">
                <a:solidFill>
                  <a:srgbClr val="000000"/>
                </a:solidFill>
                <a:effectLst/>
                <a:highlight>
                  <a:srgbClr val="FFFF00"/>
                </a:highlight>
                <a:latin typeface="Cambria" panose="02040503050406030204" pitchFamily="18" charset="0"/>
                <a:ea typeface="Cambria" panose="02040503050406030204" pitchFamily="18" charset="0"/>
                <a:cs typeface="Times New Roman" panose="02020603050405020304" pitchFamily="18" charset="0"/>
              </a:rPr>
              <a:t>Crystallization</a:t>
            </a:r>
            <a:endParaRPr lang="en-IN" sz="1600" b="1" dirty="0">
              <a:effectLst/>
              <a:highlight>
                <a:srgbClr val="FFFF00"/>
              </a:highlight>
              <a:latin typeface="Cambria" panose="02040503050406030204" pitchFamily="18" charset="0"/>
              <a:ea typeface="Cambria" panose="02040503050406030204" pitchFamily="18" charset="0"/>
              <a:cs typeface="Times New Roman" panose="02020603050405020304" pitchFamily="18" charset="0"/>
            </a:endParaRPr>
          </a:p>
          <a:p>
            <a:pPr marL="342900" lvl="0" indent="-342900" algn="just">
              <a:lnSpc>
                <a:spcPts val="1650"/>
              </a:lnSpc>
              <a:spcBef>
                <a:spcPts val="600"/>
              </a:spcBef>
              <a:spcAft>
                <a:spcPts val="1200"/>
              </a:spcAft>
              <a:buFont typeface="+mj-lt"/>
              <a:buAutoNum type="arabicPeriod"/>
            </a:pPr>
            <a:r>
              <a:rPr lang="en-IN" sz="18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Centrifugation</a:t>
            </a:r>
            <a:endParaRPr lang="en-IN" sz="1600" dirty="0">
              <a:effectLst/>
              <a:latin typeface="Cambria" panose="02040503050406030204" pitchFamily="18" charset="0"/>
              <a:ea typeface="Cambria" panose="02040503050406030204" pitchFamily="18" charset="0"/>
              <a:cs typeface="Times New Roman" panose="02020603050405020304" pitchFamily="18" charset="0"/>
            </a:endParaRPr>
          </a:p>
          <a:p>
            <a:pPr marL="342900" lvl="0" indent="-342900" algn="just">
              <a:lnSpc>
                <a:spcPts val="1650"/>
              </a:lnSpc>
              <a:spcBef>
                <a:spcPts val="600"/>
              </a:spcBef>
              <a:spcAft>
                <a:spcPts val="1200"/>
              </a:spcAft>
              <a:buFont typeface="+mj-lt"/>
              <a:buAutoNum type="arabicPeriod"/>
            </a:pPr>
            <a:r>
              <a:rPr lang="en-IN" sz="1800" b="1" dirty="0">
                <a:solidFill>
                  <a:srgbClr val="000000"/>
                </a:solidFill>
                <a:effectLst/>
                <a:highlight>
                  <a:srgbClr val="FFFF00"/>
                </a:highlight>
                <a:latin typeface="Cambria" panose="02040503050406030204" pitchFamily="18" charset="0"/>
                <a:ea typeface="Cambria" panose="02040503050406030204" pitchFamily="18" charset="0"/>
                <a:cs typeface="Times New Roman" panose="02020603050405020304" pitchFamily="18" charset="0"/>
              </a:rPr>
              <a:t>Drying</a:t>
            </a:r>
            <a:endParaRPr lang="en-IN" sz="1600" b="1" dirty="0">
              <a:effectLst/>
              <a:highlight>
                <a:srgbClr val="FFFF00"/>
              </a:highlight>
              <a:latin typeface="Cambria" panose="02040503050406030204" pitchFamily="18" charset="0"/>
              <a:ea typeface="Cambria" panose="02040503050406030204" pitchFamily="18" charset="0"/>
              <a:cs typeface="Times New Roman" panose="02020603050405020304" pitchFamily="18" charset="0"/>
            </a:endParaRPr>
          </a:p>
        </p:txBody>
      </p:sp>
      <p:pic>
        <p:nvPicPr>
          <p:cNvPr id="1026" name="Picture 2" descr="Sugar prices soared to 200pc in three years">
            <a:extLst>
              <a:ext uri="{FF2B5EF4-FFF2-40B4-BE49-F238E27FC236}">
                <a16:creationId xmlns:a16="http://schemas.microsoft.com/office/drawing/2014/main" id="{4E0700E8-4586-4FBB-952B-C000C0D9E1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3084" y="2026196"/>
            <a:ext cx="66675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84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xEl>
                                              <p:pRg st="2" end="2"/>
                                            </p:txEl>
                                          </p:spTgt>
                                        </p:tgtEl>
                                        <p:attrNameLst>
                                          <p:attrName>style.visibility</p:attrName>
                                        </p:attrNameLst>
                                      </p:cBhvr>
                                      <p:to>
                                        <p:strVal val="visible"/>
                                      </p:to>
                                    </p:set>
                                    <p:animEffect transition="in" filter="fade">
                                      <p:cBhvr>
                                        <p:cTn id="26" dur="1000"/>
                                        <p:tgtEl>
                                          <p:spTgt spid="12">
                                            <p:txEl>
                                              <p:pRg st="2" end="2"/>
                                            </p:txEl>
                                          </p:spTgt>
                                        </p:tgtEl>
                                      </p:cBhvr>
                                    </p:animEffect>
                                    <p:anim calcmode="lin" valueType="num">
                                      <p:cBhvr>
                                        <p:cTn id="27"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xEl>
                                              <p:pRg st="3" end="3"/>
                                            </p:txEl>
                                          </p:spTgt>
                                        </p:tgtEl>
                                        <p:attrNameLst>
                                          <p:attrName>style.visibility</p:attrName>
                                        </p:attrNameLst>
                                      </p:cBhvr>
                                      <p:to>
                                        <p:strVal val="visible"/>
                                      </p:to>
                                    </p:set>
                                    <p:animEffect transition="in" filter="fade">
                                      <p:cBhvr>
                                        <p:cTn id="33" dur="1000"/>
                                        <p:tgtEl>
                                          <p:spTgt spid="12">
                                            <p:txEl>
                                              <p:pRg st="3" end="3"/>
                                            </p:txEl>
                                          </p:spTgt>
                                        </p:tgtEl>
                                      </p:cBhvr>
                                    </p:animEffect>
                                    <p:anim calcmode="lin" valueType="num">
                                      <p:cBhvr>
                                        <p:cTn id="34"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xEl>
                                              <p:pRg st="4" end="4"/>
                                            </p:txEl>
                                          </p:spTgt>
                                        </p:tgtEl>
                                        <p:attrNameLst>
                                          <p:attrName>style.visibility</p:attrName>
                                        </p:attrNameLst>
                                      </p:cBhvr>
                                      <p:to>
                                        <p:strVal val="visible"/>
                                      </p:to>
                                    </p:set>
                                    <p:animEffect transition="in" filter="fade">
                                      <p:cBhvr>
                                        <p:cTn id="40" dur="1000"/>
                                        <p:tgtEl>
                                          <p:spTgt spid="12">
                                            <p:txEl>
                                              <p:pRg st="4" end="4"/>
                                            </p:txEl>
                                          </p:spTgt>
                                        </p:tgtEl>
                                      </p:cBhvr>
                                    </p:animEffect>
                                    <p:anim calcmode="lin" valueType="num">
                                      <p:cBhvr>
                                        <p:cTn id="41"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xEl>
                                              <p:pRg st="5" end="5"/>
                                            </p:txEl>
                                          </p:spTgt>
                                        </p:tgtEl>
                                        <p:attrNameLst>
                                          <p:attrName>style.visibility</p:attrName>
                                        </p:attrNameLst>
                                      </p:cBhvr>
                                      <p:to>
                                        <p:strVal val="visible"/>
                                      </p:to>
                                    </p:set>
                                    <p:animEffect transition="in" filter="fade">
                                      <p:cBhvr>
                                        <p:cTn id="47" dur="1000"/>
                                        <p:tgtEl>
                                          <p:spTgt spid="12">
                                            <p:txEl>
                                              <p:pRg st="5" end="5"/>
                                            </p:txEl>
                                          </p:spTgt>
                                        </p:tgtEl>
                                      </p:cBhvr>
                                    </p:animEffect>
                                    <p:anim calcmode="lin" valueType="num">
                                      <p:cBhvr>
                                        <p:cTn id="48" dur="10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1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2">
                                            <p:txEl>
                                              <p:pRg st="6" end="6"/>
                                            </p:txEl>
                                          </p:spTgt>
                                        </p:tgtEl>
                                        <p:attrNameLst>
                                          <p:attrName>style.visibility</p:attrName>
                                        </p:attrNameLst>
                                      </p:cBhvr>
                                      <p:to>
                                        <p:strVal val="visible"/>
                                      </p:to>
                                    </p:set>
                                    <p:animEffect transition="in" filter="fade">
                                      <p:cBhvr>
                                        <p:cTn id="54" dur="1000"/>
                                        <p:tgtEl>
                                          <p:spTgt spid="12">
                                            <p:txEl>
                                              <p:pRg st="6" end="6"/>
                                            </p:txEl>
                                          </p:spTgt>
                                        </p:tgtEl>
                                      </p:cBhvr>
                                    </p:animEffect>
                                    <p:anim calcmode="lin" valueType="num">
                                      <p:cBhvr>
                                        <p:cTn id="55" dur="1000" fill="hold"/>
                                        <p:tgtEl>
                                          <p:spTgt spid="12">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1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640CFDA-C423-4D42-AD6D-128EB9017C76}"/>
              </a:ext>
            </a:extLst>
          </p:cNvPr>
          <p:cNvGrpSpPr/>
          <p:nvPr/>
        </p:nvGrpSpPr>
        <p:grpSpPr>
          <a:xfrm>
            <a:off x="1731818" y="2032889"/>
            <a:ext cx="8728363" cy="2855902"/>
            <a:chOff x="1731818" y="2032889"/>
            <a:chExt cx="8728363" cy="2855902"/>
          </a:xfrm>
        </p:grpSpPr>
        <p:sp>
          <p:nvSpPr>
            <p:cNvPr id="7" name="TextBox 6">
              <a:extLst>
                <a:ext uri="{FF2B5EF4-FFF2-40B4-BE49-F238E27FC236}">
                  <a16:creationId xmlns:a16="http://schemas.microsoft.com/office/drawing/2014/main" id="{FA95A114-F8F2-4EC0-AE83-B9269245BB7E}"/>
                </a:ext>
              </a:extLst>
            </p:cNvPr>
            <p:cNvSpPr txBox="1"/>
            <p:nvPr/>
          </p:nvSpPr>
          <p:spPr>
            <a:xfrm>
              <a:off x="1731818" y="2090172"/>
              <a:ext cx="8728363" cy="2677656"/>
            </a:xfrm>
            <a:prstGeom prst="rect">
              <a:avLst/>
            </a:prstGeom>
            <a:noFill/>
          </p:spPr>
          <p:txBody>
            <a:bodyPr wrap="square">
              <a:spAutoFit/>
            </a:bodyPr>
            <a:lstStyle/>
            <a:p>
              <a:pPr algn="ctr"/>
              <a:r>
                <a:rPr lang="en-US" sz="2800" b="1" dirty="0">
                  <a:latin typeface="Cambria" panose="02040503050406030204" pitchFamily="18" charset="0"/>
                  <a:ea typeface="Cambria" panose="02040503050406030204" pitchFamily="18" charset="0"/>
                </a:rPr>
                <a:t>Mechanical engineering is the study, design, development, construction, and testing of mechanical and thermal sensors and devices, including tools, engines, and machines. Mechanical engineering careers center on creating technologies to meet a wide range of human needs.</a:t>
              </a:r>
              <a:endParaRPr lang="en-IN" sz="2800" b="1" dirty="0">
                <a:latin typeface="Cambria" panose="02040503050406030204" pitchFamily="18" charset="0"/>
                <a:ea typeface="Cambria" panose="02040503050406030204" pitchFamily="18" charset="0"/>
              </a:endParaRPr>
            </a:p>
          </p:txBody>
        </p:sp>
        <p:cxnSp>
          <p:nvCxnSpPr>
            <p:cNvPr id="8" name="Straight Connector 7">
              <a:extLst>
                <a:ext uri="{FF2B5EF4-FFF2-40B4-BE49-F238E27FC236}">
                  <a16:creationId xmlns:a16="http://schemas.microsoft.com/office/drawing/2014/main" id="{B7DBA465-82FC-4547-A9B5-B0FA073A95D4}"/>
                </a:ext>
              </a:extLst>
            </p:cNvPr>
            <p:cNvCxnSpPr>
              <a:cxnSpLocks/>
            </p:cNvCxnSpPr>
            <p:nvPr/>
          </p:nvCxnSpPr>
          <p:spPr>
            <a:xfrm>
              <a:off x="2126672" y="2032889"/>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C73A249-DB4C-4E0B-8058-84501B344B70}"/>
                </a:ext>
              </a:extLst>
            </p:cNvPr>
            <p:cNvCxnSpPr>
              <a:cxnSpLocks/>
            </p:cNvCxnSpPr>
            <p:nvPr/>
          </p:nvCxnSpPr>
          <p:spPr>
            <a:xfrm>
              <a:off x="2126672" y="4888791"/>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097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6CC2D26-0036-4C89-A0CD-454945F7F39E}"/>
              </a:ext>
            </a:extLst>
          </p:cNvPr>
          <p:cNvSpPr txBox="1"/>
          <p:nvPr/>
        </p:nvSpPr>
        <p:spPr>
          <a:xfrm>
            <a:off x="335181" y="1021804"/>
            <a:ext cx="6096000" cy="335156"/>
          </a:xfrm>
          <a:prstGeom prst="rect">
            <a:avLst/>
          </a:prstGeom>
          <a:noFill/>
        </p:spPr>
        <p:txBody>
          <a:bodyPr wrap="square">
            <a:spAutoFit/>
          </a:bodyPr>
          <a:lstStyle/>
          <a:p>
            <a:pPr algn="just">
              <a:lnSpc>
                <a:spcPts val="1650"/>
              </a:lnSpc>
              <a:spcBef>
                <a:spcPts val="600"/>
              </a:spcBef>
              <a:spcAft>
                <a:spcPts val="1200"/>
              </a:spcAft>
            </a:pPr>
            <a:r>
              <a:rPr lang="en-IN" sz="2400" b="1"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rPr>
              <a:t>Application of Steam in Sugar Industry:</a:t>
            </a:r>
            <a:endParaRPr lang="en-IN"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C8425CC2-B054-4F61-A514-D982485F5AB0}"/>
              </a:ext>
            </a:extLst>
          </p:cNvPr>
          <p:cNvSpPr txBox="1"/>
          <p:nvPr/>
        </p:nvSpPr>
        <p:spPr>
          <a:xfrm>
            <a:off x="861392" y="1485630"/>
            <a:ext cx="6096000" cy="325795"/>
          </a:xfrm>
          <a:prstGeom prst="rect">
            <a:avLst/>
          </a:prstGeom>
          <a:noFill/>
        </p:spPr>
        <p:txBody>
          <a:bodyPr wrap="square">
            <a:spAutoFit/>
          </a:bodyPr>
          <a:lstStyle/>
          <a:p>
            <a:pPr algn="just">
              <a:lnSpc>
                <a:spcPts val="1650"/>
              </a:lnSpc>
              <a:spcBef>
                <a:spcPts val="600"/>
              </a:spcBef>
              <a:spcAft>
                <a:spcPts val="1000"/>
              </a:spcAft>
            </a:pPr>
            <a:r>
              <a:rPr lang="en-IN" sz="2400" b="1"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Crystallization:</a:t>
            </a:r>
            <a:endParaRPr lang="en-IN" sz="2000"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4D72E06-3265-4EA6-A13A-291BCA9A4D9A}"/>
              </a:ext>
            </a:extLst>
          </p:cNvPr>
          <p:cNvSpPr txBox="1"/>
          <p:nvPr/>
        </p:nvSpPr>
        <p:spPr>
          <a:xfrm>
            <a:off x="861391" y="1800909"/>
            <a:ext cx="10959547" cy="3490892"/>
          </a:xfrm>
          <a:prstGeom prst="rect">
            <a:avLst/>
          </a:prstGeom>
          <a:noFill/>
        </p:spPr>
        <p:txBody>
          <a:bodyPr wrap="square">
            <a:spAutoFit/>
          </a:bodyPr>
          <a:lstStyle/>
          <a:p>
            <a:pPr marL="342900" indent="-342900" algn="just">
              <a:lnSpc>
                <a:spcPct val="115000"/>
              </a:lnSpc>
              <a:spcBef>
                <a:spcPts val="600"/>
              </a:spcBef>
              <a:spcAft>
                <a:spcPts val="1200"/>
              </a:spcAft>
              <a:buFont typeface="Arial" panose="020B0604020202020204" pitchFamily="34" charset="0"/>
              <a:buChar char="•"/>
            </a:pPr>
            <a:r>
              <a:rPr lang="en-IN"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Crystallization is a major process stage that relies on a steam boiler. </a:t>
            </a:r>
          </a:p>
          <a:p>
            <a:pPr marL="342900" indent="-342900" algn="just">
              <a:lnSpc>
                <a:spcPct val="115000"/>
              </a:lnSpc>
              <a:spcBef>
                <a:spcPts val="600"/>
              </a:spcBef>
              <a:spcAft>
                <a:spcPts val="1200"/>
              </a:spcAft>
              <a:buFont typeface="Arial" panose="020B0604020202020204" pitchFamily="34" charset="0"/>
              <a:buChar char="•"/>
            </a:pPr>
            <a:r>
              <a:rPr lang="en-IN"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In the crystallization process, a vacuum pan evaporates the syrup to saturate with sugar crystals through a process, termed seeding (suspension of Sucrose along with Alcohol and glycerine). </a:t>
            </a:r>
          </a:p>
          <a:p>
            <a:pPr marL="342900" indent="-342900" algn="just">
              <a:lnSpc>
                <a:spcPct val="115000"/>
              </a:lnSpc>
              <a:spcBef>
                <a:spcPts val="600"/>
              </a:spcBef>
              <a:spcAft>
                <a:spcPts val="1200"/>
              </a:spcAft>
              <a:buFont typeface="Arial" panose="020B0604020202020204" pitchFamily="34" charset="0"/>
              <a:buChar char="•"/>
            </a:pPr>
            <a:r>
              <a:rPr lang="en-IN"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The mixture is further processed in a large container named ‘crystallizer’ to continue crystallization by stirring and cooling the massecuite (</a:t>
            </a:r>
            <a:r>
              <a:rPr lang="en-IN" sz="2400" dirty="0">
                <a:solidFill>
                  <a:srgbClr val="000000"/>
                </a:solidFill>
                <a:effectLst/>
                <a:latin typeface="Cambria" panose="02040503050406030204" pitchFamily="18" charset="0"/>
                <a:ea typeface="Cambria" panose="02040503050406030204" pitchFamily="18" charset="0"/>
              </a:rPr>
              <a:t>mixture of sugar crystal and syrup)</a:t>
            </a:r>
            <a:r>
              <a:rPr lang="en-IN"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a:t>
            </a:r>
            <a:endParaRPr lang="en-IN" sz="2400" dirty="0">
              <a:effectLst/>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11235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6CC2D26-0036-4C89-A0CD-454945F7F39E}"/>
              </a:ext>
            </a:extLst>
          </p:cNvPr>
          <p:cNvSpPr txBox="1"/>
          <p:nvPr/>
        </p:nvSpPr>
        <p:spPr>
          <a:xfrm>
            <a:off x="861392" y="1021804"/>
            <a:ext cx="6096000" cy="335156"/>
          </a:xfrm>
          <a:prstGeom prst="rect">
            <a:avLst/>
          </a:prstGeom>
          <a:noFill/>
        </p:spPr>
        <p:txBody>
          <a:bodyPr wrap="square">
            <a:spAutoFit/>
          </a:bodyPr>
          <a:lstStyle/>
          <a:p>
            <a:pPr algn="just">
              <a:lnSpc>
                <a:spcPts val="1650"/>
              </a:lnSpc>
              <a:spcBef>
                <a:spcPts val="600"/>
              </a:spcBef>
              <a:spcAft>
                <a:spcPts val="1200"/>
              </a:spcAft>
            </a:pPr>
            <a:r>
              <a:rPr lang="en-IN" sz="2400" b="1"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rPr>
              <a:t>Application of Steam in Sugar Industry:</a:t>
            </a:r>
            <a:endParaRPr lang="en-IN"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C8425CC2-B054-4F61-A514-D982485F5AB0}"/>
              </a:ext>
            </a:extLst>
          </p:cNvPr>
          <p:cNvSpPr txBox="1"/>
          <p:nvPr/>
        </p:nvSpPr>
        <p:spPr>
          <a:xfrm>
            <a:off x="861392" y="1485630"/>
            <a:ext cx="6096000" cy="325795"/>
          </a:xfrm>
          <a:prstGeom prst="rect">
            <a:avLst/>
          </a:prstGeom>
          <a:noFill/>
        </p:spPr>
        <p:txBody>
          <a:bodyPr wrap="square">
            <a:spAutoFit/>
          </a:bodyPr>
          <a:lstStyle/>
          <a:p>
            <a:pPr algn="just">
              <a:lnSpc>
                <a:spcPts val="1650"/>
              </a:lnSpc>
              <a:spcBef>
                <a:spcPts val="600"/>
              </a:spcBef>
              <a:spcAft>
                <a:spcPts val="1000"/>
              </a:spcAft>
            </a:pPr>
            <a:r>
              <a:rPr lang="en-US" sz="2400" b="1" dirty="0">
                <a:solidFill>
                  <a:srgbClr val="000000"/>
                </a:solidFill>
                <a:latin typeface="Cambria" panose="02040503050406030204" pitchFamily="18" charset="0"/>
                <a:ea typeface="Cambria" panose="02040503050406030204" pitchFamily="18" charset="0"/>
                <a:cs typeface="Times New Roman" panose="02020603050405020304" pitchFamily="18" charset="0"/>
              </a:rPr>
              <a:t>D</a:t>
            </a:r>
            <a:r>
              <a:rPr lang="en-IN" sz="2400" b="1"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rying</a:t>
            </a:r>
            <a:r>
              <a:rPr lang="en-IN" sz="2400" b="1" dirty="0">
                <a:solidFill>
                  <a:srgbClr val="000000"/>
                </a:solidFill>
                <a:latin typeface="Cambria" panose="02040503050406030204" pitchFamily="18" charset="0"/>
                <a:ea typeface="Cambria" panose="02040503050406030204" pitchFamily="18" charset="0"/>
                <a:cs typeface="Times New Roman" panose="02020603050405020304" pitchFamily="18" charset="0"/>
              </a:rPr>
              <a:t>:</a:t>
            </a:r>
            <a:endParaRPr lang="en-IN" sz="2000"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4D72E06-3265-4EA6-A13A-291BCA9A4D9A}"/>
              </a:ext>
            </a:extLst>
          </p:cNvPr>
          <p:cNvSpPr txBox="1"/>
          <p:nvPr/>
        </p:nvSpPr>
        <p:spPr>
          <a:xfrm>
            <a:off x="861391" y="1800909"/>
            <a:ext cx="10959547" cy="1755032"/>
          </a:xfrm>
          <a:prstGeom prst="rect">
            <a:avLst/>
          </a:prstGeom>
          <a:noFill/>
        </p:spPr>
        <p:txBody>
          <a:bodyPr wrap="square">
            <a:spAutoFit/>
          </a:bodyPr>
          <a:lstStyle/>
          <a:p>
            <a:pPr marL="342900" indent="-342900" algn="just">
              <a:lnSpc>
                <a:spcPct val="115000"/>
              </a:lnSpc>
              <a:spcBef>
                <a:spcPts val="600"/>
              </a:spcBef>
              <a:spcAft>
                <a:spcPts val="1200"/>
              </a:spcAft>
              <a:buFont typeface="Arial" panose="020B0604020202020204" pitchFamily="34" charset="0"/>
              <a:buChar char="•"/>
            </a:pPr>
            <a:r>
              <a:rPr lang="en-IN"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Large hot air dryers are used to dry damp sugar crystals and reduce their moisture content to as low as 0.02% and then pass it through hot air in a granulator. The dried crystals are later segregated as per their sizes and packed to transfer to the market.</a:t>
            </a:r>
            <a:endParaRPr lang="en-IN" sz="2400" dirty="0">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3074" name="Picture 2" descr="pH Monitoring for Sugar Processing and Refinement | Sensorex">
            <a:extLst>
              <a:ext uri="{FF2B5EF4-FFF2-40B4-BE49-F238E27FC236}">
                <a16:creationId xmlns:a16="http://schemas.microsoft.com/office/drawing/2014/main" id="{069EC4B6-0FCA-4141-A9D7-81A33CA45A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0" y="3555941"/>
            <a:ext cx="4762500" cy="272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23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76CC2D26-0036-4C89-A0CD-454945F7F39E}"/>
              </a:ext>
            </a:extLst>
          </p:cNvPr>
          <p:cNvSpPr txBox="1"/>
          <p:nvPr/>
        </p:nvSpPr>
        <p:spPr>
          <a:xfrm>
            <a:off x="861392" y="1021804"/>
            <a:ext cx="6096000" cy="335156"/>
          </a:xfrm>
          <a:prstGeom prst="rect">
            <a:avLst/>
          </a:prstGeom>
          <a:noFill/>
        </p:spPr>
        <p:txBody>
          <a:bodyPr wrap="square">
            <a:spAutoFit/>
          </a:bodyPr>
          <a:lstStyle/>
          <a:p>
            <a:pPr algn="just">
              <a:lnSpc>
                <a:spcPts val="1650"/>
              </a:lnSpc>
              <a:spcBef>
                <a:spcPts val="600"/>
              </a:spcBef>
              <a:spcAft>
                <a:spcPts val="1200"/>
              </a:spcAft>
            </a:pPr>
            <a:r>
              <a:rPr lang="en-US" sz="2400" b="1"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rPr>
              <a:t>Application of Steam in Dairy Industry</a:t>
            </a:r>
            <a:endParaRPr lang="en-IN"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4D72E06-3265-4EA6-A13A-291BCA9A4D9A}"/>
              </a:ext>
            </a:extLst>
          </p:cNvPr>
          <p:cNvSpPr txBox="1"/>
          <p:nvPr/>
        </p:nvSpPr>
        <p:spPr>
          <a:xfrm>
            <a:off x="861392" y="1562370"/>
            <a:ext cx="10959547" cy="1985865"/>
          </a:xfrm>
          <a:prstGeom prst="rect">
            <a:avLst/>
          </a:prstGeom>
          <a:noFill/>
        </p:spPr>
        <p:txBody>
          <a:bodyPr wrap="square">
            <a:spAutoFit/>
          </a:bodyPr>
          <a:lstStyle/>
          <a:p>
            <a:pPr marL="342900" indent="-342900" algn="just">
              <a:lnSpc>
                <a:spcPct val="115000"/>
              </a:lnSpc>
              <a:spcBef>
                <a:spcPts val="600"/>
              </a:spcBef>
              <a:spcAft>
                <a:spcPts val="1200"/>
              </a:spcAft>
              <a:buFont typeface="Arial" panose="020B0604020202020204" pitchFamily="34" charset="0"/>
              <a:buChar char="•"/>
            </a:pPr>
            <a:r>
              <a:rPr lang="en-US" sz="2400" dirty="0">
                <a:solidFill>
                  <a:srgbClr val="000000"/>
                </a:solidFill>
                <a:effectLst/>
                <a:latin typeface="Cambria" panose="02040503050406030204" pitchFamily="18" charset="0"/>
                <a:ea typeface="Cambria" panose="02040503050406030204" pitchFamily="18" charset="0"/>
                <a:cs typeface="Times New Roman" panose="02020603050405020304" pitchFamily="18" charset="0"/>
              </a:rPr>
              <a:t>Steam is quite commonly used for heating and sterilizing dairy equipment, both on the farm and in the dairy manufacturing plant.</a:t>
            </a:r>
          </a:p>
          <a:p>
            <a:pPr marL="342900" indent="-342900" algn="just">
              <a:lnSpc>
                <a:spcPct val="115000"/>
              </a:lnSpc>
              <a:spcBef>
                <a:spcPts val="600"/>
              </a:spcBef>
              <a:spcAft>
                <a:spcPts val="1200"/>
              </a:spcAft>
              <a:buFont typeface="Arial" panose="020B0604020202020204" pitchFamily="34" charset="0"/>
              <a:buChar char="•"/>
            </a:pPr>
            <a:r>
              <a:rPr lang="en-US" sz="2400" dirty="0">
                <a:effectLst/>
                <a:latin typeface="Cambria" panose="02040503050406030204" pitchFamily="18" charset="0"/>
                <a:ea typeface="Cambria" panose="02040503050406030204" pitchFamily="18" charset="0"/>
                <a:cs typeface="Times New Roman" panose="02020603050405020304" pitchFamily="18" charset="0"/>
              </a:rPr>
              <a:t>The milk processing plants utilize steam for processing and pasteurizing raw milk and dairy products under heat treatment. </a:t>
            </a:r>
            <a:endParaRPr lang="en-IN" sz="2400" dirty="0">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1026" name="Picture 2" descr="Pasteurization | Dairy Knowledge Portal">
            <a:extLst>
              <a:ext uri="{FF2B5EF4-FFF2-40B4-BE49-F238E27FC236}">
                <a16:creationId xmlns:a16="http://schemas.microsoft.com/office/drawing/2014/main" id="{9E3AB9C9-EA3E-49B9-8C4D-9BD422808F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8277" y="3548235"/>
            <a:ext cx="4455446" cy="2741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977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FB1C56E-0F16-4F68-A816-3F0C4C31D7EC}"/>
              </a:ext>
            </a:extLst>
          </p:cNvPr>
          <p:cNvSpPr txBox="1"/>
          <p:nvPr/>
        </p:nvSpPr>
        <p:spPr>
          <a:xfrm>
            <a:off x="967408" y="1023698"/>
            <a:ext cx="6096000" cy="325795"/>
          </a:xfrm>
          <a:prstGeom prst="rect">
            <a:avLst/>
          </a:prstGeom>
          <a:noFill/>
        </p:spPr>
        <p:txBody>
          <a:bodyPr wrap="square">
            <a:spAutoFit/>
          </a:bodyPr>
          <a:lstStyle/>
          <a:p>
            <a:pPr algn="just">
              <a:lnSpc>
                <a:spcPts val="1650"/>
              </a:lnSpc>
              <a:spcBef>
                <a:spcPts val="600"/>
              </a:spcBef>
              <a:spcAft>
                <a:spcPts val="1200"/>
              </a:spcAft>
            </a:pPr>
            <a:r>
              <a:rPr lang="en-IN" sz="2400" b="1" dirty="0">
                <a:solidFill>
                  <a:srgbClr val="C00000"/>
                </a:solidFill>
                <a:latin typeface="Cambria" panose="02040503050406030204" pitchFamily="18" charset="0"/>
                <a:ea typeface="Cambria" panose="02040503050406030204" pitchFamily="18" charset="0"/>
                <a:cs typeface="Times New Roman" panose="02020603050405020304" pitchFamily="18" charset="0"/>
              </a:rPr>
              <a:t>Application of Steam in Paper Industry:</a:t>
            </a:r>
          </a:p>
        </p:txBody>
      </p:sp>
      <p:sp>
        <p:nvSpPr>
          <p:cNvPr id="9" name="TextBox 8">
            <a:extLst>
              <a:ext uri="{FF2B5EF4-FFF2-40B4-BE49-F238E27FC236}">
                <a16:creationId xmlns:a16="http://schemas.microsoft.com/office/drawing/2014/main" id="{7C561983-D169-4540-820C-EBDADB83D853}"/>
              </a:ext>
            </a:extLst>
          </p:cNvPr>
          <p:cNvSpPr txBox="1"/>
          <p:nvPr/>
        </p:nvSpPr>
        <p:spPr>
          <a:xfrm>
            <a:off x="967408" y="1349493"/>
            <a:ext cx="10747513" cy="3838680"/>
          </a:xfrm>
          <a:prstGeom prst="rect">
            <a:avLst/>
          </a:prstGeom>
          <a:noFill/>
        </p:spPr>
        <p:txBody>
          <a:bodyPr wrap="square">
            <a:spAutoFit/>
          </a:bodyPr>
          <a:lstStyle/>
          <a:p>
            <a:pPr algn="just">
              <a:lnSpc>
                <a:spcPct val="115000"/>
              </a:lnSpc>
              <a:spcBef>
                <a:spcPts val="600"/>
              </a:spcBef>
              <a:spcAft>
                <a:spcPts val="600"/>
              </a:spcAft>
            </a:pPr>
            <a:r>
              <a:rPr lang="en-IN" sz="2400" b="1" dirty="0">
                <a:latin typeface="Cambria" panose="02040503050406030204" pitchFamily="18" charset="0"/>
                <a:ea typeface="Cambria" panose="02040503050406030204" pitchFamily="18" charset="0"/>
                <a:cs typeface="Times New Roman" panose="02020603050405020304" pitchFamily="18" charset="0"/>
              </a:rPr>
              <a:t>Uniform Heating:</a:t>
            </a:r>
          </a:p>
          <a:p>
            <a:pPr marL="342900" indent="-342900" algn="just">
              <a:lnSpc>
                <a:spcPct val="115000"/>
              </a:lnSpc>
              <a:spcBef>
                <a:spcPts val="600"/>
              </a:spcBef>
              <a:spcAft>
                <a:spcPts val="1200"/>
              </a:spcAft>
              <a:buFont typeface="Arial" panose="020B0604020202020204" pitchFamily="34" charset="0"/>
              <a:buChar char="•"/>
            </a:pPr>
            <a:r>
              <a:rPr lang="en-IN" sz="2400" dirty="0">
                <a:latin typeface="Cambria" panose="02040503050406030204" pitchFamily="18" charset="0"/>
                <a:ea typeface="Cambria" panose="02040503050406030204" pitchFamily="18" charset="0"/>
                <a:cs typeface="Times New Roman" panose="02020603050405020304" pitchFamily="18" charset="0"/>
              </a:rPr>
              <a:t>The utilization of rolls in paper processing requires it to be heated internally with steam. Therefore, it is essential to maintain an even temperature across the surface of the rolls for uniformity and high-quality products. Steam is an ideal choice as it condenses and distributes heat evenly.</a:t>
            </a:r>
          </a:p>
          <a:p>
            <a:pPr marL="342900" indent="-342900" algn="just">
              <a:lnSpc>
                <a:spcPct val="115000"/>
              </a:lnSpc>
              <a:spcBef>
                <a:spcPts val="600"/>
              </a:spcBef>
              <a:spcAft>
                <a:spcPts val="1200"/>
              </a:spcAft>
              <a:buFont typeface="Arial" panose="020B0604020202020204" pitchFamily="34" charset="0"/>
              <a:buChar char="•"/>
            </a:pPr>
            <a:r>
              <a:rPr lang="en-US" sz="2400" dirty="0">
                <a:latin typeface="Cambria" panose="02040503050406030204" pitchFamily="18" charset="0"/>
                <a:ea typeface="Cambria" panose="02040503050406030204" pitchFamily="18" charset="0"/>
                <a:cs typeface="Times New Roman" panose="02020603050405020304" pitchFamily="18" charset="0"/>
              </a:rPr>
              <a:t>The saturated steam maintaining the same temperature at a given pressure allows the operators to control the pressure and steam temperature as required.</a:t>
            </a:r>
            <a:endParaRPr lang="en-IN" sz="2400" dirty="0">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50836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FB1C56E-0F16-4F68-A816-3F0C4C31D7EC}"/>
              </a:ext>
            </a:extLst>
          </p:cNvPr>
          <p:cNvSpPr txBox="1"/>
          <p:nvPr/>
        </p:nvSpPr>
        <p:spPr>
          <a:xfrm>
            <a:off x="967408" y="1023698"/>
            <a:ext cx="6944140" cy="325795"/>
          </a:xfrm>
          <a:prstGeom prst="rect">
            <a:avLst/>
          </a:prstGeom>
          <a:noFill/>
        </p:spPr>
        <p:txBody>
          <a:bodyPr wrap="square">
            <a:spAutoFit/>
          </a:bodyPr>
          <a:lstStyle/>
          <a:p>
            <a:pPr algn="just">
              <a:lnSpc>
                <a:spcPts val="1650"/>
              </a:lnSpc>
              <a:spcBef>
                <a:spcPts val="600"/>
              </a:spcBef>
              <a:spcAft>
                <a:spcPts val="1200"/>
              </a:spcAft>
            </a:pPr>
            <a:r>
              <a:rPr lang="en-IN" sz="2400" b="1" dirty="0">
                <a:solidFill>
                  <a:srgbClr val="C00000"/>
                </a:solidFill>
                <a:latin typeface="Cambria" panose="02040503050406030204" pitchFamily="18" charset="0"/>
                <a:ea typeface="Cambria" panose="02040503050406030204" pitchFamily="18" charset="0"/>
                <a:cs typeface="Times New Roman" panose="02020603050405020304" pitchFamily="18" charset="0"/>
              </a:rPr>
              <a:t>Application of Steam in Power Generation:</a:t>
            </a:r>
          </a:p>
        </p:txBody>
      </p:sp>
      <p:sp>
        <p:nvSpPr>
          <p:cNvPr id="9" name="TextBox 8">
            <a:extLst>
              <a:ext uri="{FF2B5EF4-FFF2-40B4-BE49-F238E27FC236}">
                <a16:creationId xmlns:a16="http://schemas.microsoft.com/office/drawing/2014/main" id="{7C561983-D169-4540-820C-EBDADB83D853}"/>
              </a:ext>
            </a:extLst>
          </p:cNvPr>
          <p:cNvSpPr txBox="1"/>
          <p:nvPr/>
        </p:nvSpPr>
        <p:spPr>
          <a:xfrm>
            <a:off x="967408" y="1366191"/>
            <a:ext cx="10747513" cy="2062809"/>
          </a:xfrm>
          <a:prstGeom prst="rect">
            <a:avLst/>
          </a:prstGeom>
          <a:noFill/>
        </p:spPr>
        <p:txBody>
          <a:bodyPr wrap="square">
            <a:spAutoFit/>
          </a:bodyPr>
          <a:lstStyle/>
          <a:p>
            <a:pPr marL="342900" indent="-342900" algn="just">
              <a:lnSpc>
                <a:spcPct val="115000"/>
              </a:lnSpc>
              <a:spcBef>
                <a:spcPts val="600"/>
              </a:spcBef>
              <a:spcAft>
                <a:spcPts val="600"/>
              </a:spcAft>
              <a:buFont typeface="Arial" panose="020B0604020202020204" pitchFamily="34" charset="0"/>
              <a:buChar char="•"/>
            </a:pPr>
            <a:r>
              <a:rPr lang="en-IN" sz="2400" b="1" dirty="0">
                <a:latin typeface="Cambria" panose="02040503050406030204" pitchFamily="18" charset="0"/>
                <a:ea typeface="Cambria" panose="02040503050406030204" pitchFamily="18" charset="0"/>
                <a:cs typeface="Times New Roman" panose="02020603050405020304" pitchFamily="18" charset="0"/>
              </a:rPr>
              <a:t>Steam as motive fluid: </a:t>
            </a:r>
          </a:p>
          <a:p>
            <a:pPr marL="800100" lvl="1" indent="-342900" algn="just">
              <a:lnSpc>
                <a:spcPct val="115000"/>
              </a:lnSpc>
              <a:spcBef>
                <a:spcPts val="600"/>
              </a:spcBef>
              <a:spcAft>
                <a:spcPts val="600"/>
              </a:spcAft>
              <a:buFont typeface="Arial" panose="020B0604020202020204" pitchFamily="34" charset="0"/>
              <a:buChar char="•"/>
            </a:pPr>
            <a:r>
              <a:rPr lang="en-IN" sz="2400" dirty="0">
                <a:latin typeface="Cambria" panose="02040503050406030204" pitchFamily="18" charset="0"/>
                <a:ea typeface="Cambria" panose="02040503050406030204" pitchFamily="18" charset="0"/>
                <a:cs typeface="Times New Roman" panose="02020603050405020304" pitchFamily="18" charset="0"/>
              </a:rPr>
              <a:t>To Separate and purify process of vapour streams.</a:t>
            </a:r>
          </a:p>
          <a:p>
            <a:pPr marL="800100" lvl="1" indent="-342900" algn="just">
              <a:lnSpc>
                <a:spcPct val="115000"/>
              </a:lnSpc>
              <a:spcBef>
                <a:spcPts val="600"/>
              </a:spcBef>
              <a:spcAft>
                <a:spcPts val="600"/>
              </a:spcAft>
              <a:buFont typeface="Arial" panose="020B0604020202020204" pitchFamily="34" charset="0"/>
              <a:buChar char="•"/>
            </a:pPr>
            <a:r>
              <a:rPr lang="en-US" sz="2400" dirty="0">
                <a:latin typeface="Cambria" panose="02040503050406030204" pitchFamily="18" charset="0"/>
                <a:ea typeface="Cambria" panose="02040503050406030204" pitchFamily="18" charset="0"/>
                <a:cs typeface="Times New Roman" panose="02020603050405020304" pitchFamily="18" charset="0"/>
              </a:rPr>
              <a:t>Used for continuous removal of air from surface condensers, in order to maintain desired vacuum pressure on condensing (vacuum) turbines.</a:t>
            </a:r>
            <a:endParaRPr lang="en-IN" sz="2400" dirty="0">
              <a:latin typeface="Cambria" panose="02040503050406030204" pitchFamily="18" charset="0"/>
              <a:ea typeface="Cambria" panose="02040503050406030204" pitchFamily="18" charset="0"/>
              <a:cs typeface="Times New Roman" panose="02020603050405020304" pitchFamily="18" charset="0"/>
            </a:endParaRPr>
          </a:p>
        </p:txBody>
      </p:sp>
      <p:pic>
        <p:nvPicPr>
          <p:cNvPr id="5" name="Picture 4" descr="Principal Applications for Steam">
            <a:extLst>
              <a:ext uri="{FF2B5EF4-FFF2-40B4-BE49-F238E27FC236}">
                <a16:creationId xmlns:a16="http://schemas.microsoft.com/office/drawing/2014/main" id="{32EE6E5C-6769-4293-A0EE-FB523656B0C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68506" y="3429000"/>
            <a:ext cx="4654988" cy="2941850"/>
          </a:xfrm>
          <a:prstGeom prst="rect">
            <a:avLst/>
          </a:prstGeom>
          <a:noFill/>
          <a:ln>
            <a:noFill/>
          </a:ln>
        </p:spPr>
      </p:pic>
    </p:spTree>
    <p:extLst>
      <p:ext uri="{BB962C8B-B14F-4D97-AF65-F5344CB8AC3E}">
        <p14:creationId xmlns:p14="http://schemas.microsoft.com/office/powerpoint/2010/main" val="285254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FB1C56E-0F16-4F68-A816-3F0C4C31D7EC}"/>
              </a:ext>
            </a:extLst>
          </p:cNvPr>
          <p:cNvSpPr txBox="1"/>
          <p:nvPr/>
        </p:nvSpPr>
        <p:spPr>
          <a:xfrm>
            <a:off x="967408" y="1023698"/>
            <a:ext cx="6944140" cy="325795"/>
          </a:xfrm>
          <a:prstGeom prst="rect">
            <a:avLst/>
          </a:prstGeom>
          <a:noFill/>
        </p:spPr>
        <p:txBody>
          <a:bodyPr wrap="square">
            <a:spAutoFit/>
          </a:bodyPr>
          <a:lstStyle/>
          <a:p>
            <a:pPr marL="342900" indent="-342900" algn="just">
              <a:lnSpc>
                <a:spcPts val="1650"/>
              </a:lnSpc>
              <a:spcBef>
                <a:spcPts val="600"/>
              </a:spcBef>
              <a:spcAft>
                <a:spcPts val="1200"/>
              </a:spcAft>
              <a:buFont typeface="Arial" panose="020B0604020202020204" pitchFamily="34" charset="0"/>
              <a:buChar char="•"/>
            </a:pPr>
            <a:r>
              <a:rPr lang="en-IN" sz="2400" b="1" dirty="0">
                <a:solidFill>
                  <a:srgbClr val="C00000"/>
                </a:solidFill>
                <a:latin typeface="Cambria" panose="02040503050406030204" pitchFamily="18" charset="0"/>
                <a:ea typeface="Cambria" panose="02040503050406030204" pitchFamily="18" charset="0"/>
                <a:cs typeface="Times New Roman" panose="02020603050405020304" pitchFamily="18" charset="0"/>
              </a:rPr>
              <a:t>Steam for Atomization</a:t>
            </a:r>
          </a:p>
        </p:txBody>
      </p:sp>
      <p:sp>
        <p:nvSpPr>
          <p:cNvPr id="9" name="TextBox 8">
            <a:extLst>
              <a:ext uri="{FF2B5EF4-FFF2-40B4-BE49-F238E27FC236}">
                <a16:creationId xmlns:a16="http://schemas.microsoft.com/office/drawing/2014/main" id="{7C561983-D169-4540-820C-EBDADB83D853}"/>
              </a:ext>
            </a:extLst>
          </p:cNvPr>
          <p:cNvSpPr txBox="1"/>
          <p:nvPr/>
        </p:nvSpPr>
        <p:spPr>
          <a:xfrm>
            <a:off x="967408" y="1366191"/>
            <a:ext cx="10747513" cy="2912272"/>
          </a:xfrm>
          <a:prstGeom prst="rect">
            <a:avLst/>
          </a:prstGeom>
          <a:noFill/>
        </p:spPr>
        <p:txBody>
          <a:bodyPr wrap="square">
            <a:spAutoFit/>
          </a:bodyPr>
          <a:lstStyle/>
          <a:p>
            <a:pPr marL="800100" lvl="1" indent="-342900" algn="just">
              <a:lnSpc>
                <a:spcPct val="115000"/>
              </a:lnSpc>
              <a:spcBef>
                <a:spcPts val="600"/>
              </a:spcBef>
              <a:spcAft>
                <a:spcPts val="600"/>
              </a:spcAft>
              <a:buFont typeface="Arial" panose="020B0604020202020204" pitchFamily="34" charset="0"/>
              <a:buChar char="•"/>
            </a:pPr>
            <a:r>
              <a:rPr lang="en-US" sz="2400" dirty="0">
                <a:latin typeface="Cambria" panose="02040503050406030204" pitchFamily="18" charset="0"/>
                <a:ea typeface="Cambria" panose="02040503050406030204" pitchFamily="18" charset="0"/>
                <a:cs typeface="Times New Roman" panose="02020603050405020304" pitchFamily="18" charset="0"/>
              </a:rPr>
              <a:t>Atomization refers to breaking the fuels into tiny particles. </a:t>
            </a:r>
          </a:p>
          <a:p>
            <a:pPr marL="800100" lvl="1" indent="-342900" algn="just">
              <a:lnSpc>
                <a:spcPct val="115000"/>
              </a:lnSpc>
              <a:spcBef>
                <a:spcPts val="600"/>
              </a:spcBef>
              <a:spcAft>
                <a:spcPts val="600"/>
              </a:spcAft>
              <a:buFont typeface="Arial" panose="020B0604020202020204" pitchFamily="34" charset="0"/>
              <a:buChar char="•"/>
            </a:pPr>
            <a:r>
              <a:rPr lang="en-US" sz="2400" dirty="0">
                <a:latin typeface="Cambria" panose="02040503050406030204" pitchFamily="18" charset="0"/>
                <a:ea typeface="Cambria" panose="02040503050406030204" pitchFamily="18" charset="0"/>
                <a:cs typeface="Times New Roman" panose="02020603050405020304" pitchFamily="18" charset="0"/>
              </a:rPr>
              <a:t>In a steam boiler, atomization takes place in burners. Steam is utilized for atomizing the fuel to ensure a larger surface area that results in effective combustion.</a:t>
            </a:r>
          </a:p>
          <a:p>
            <a:pPr marL="800100" lvl="1" indent="-342900" algn="just">
              <a:lnSpc>
                <a:spcPct val="115000"/>
              </a:lnSpc>
              <a:spcBef>
                <a:spcPts val="600"/>
              </a:spcBef>
              <a:spcAft>
                <a:spcPts val="600"/>
              </a:spcAft>
              <a:buFont typeface="Arial" panose="020B0604020202020204" pitchFamily="34" charset="0"/>
              <a:buChar char="•"/>
            </a:pPr>
            <a:r>
              <a:rPr lang="en-US" sz="2400" dirty="0">
                <a:latin typeface="Cambria" panose="02040503050406030204" pitchFamily="18" charset="0"/>
                <a:ea typeface="Cambria" panose="02040503050406030204" pitchFamily="18" charset="0"/>
                <a:cs typeface="Times New Roman" panose="02020603050405020304" pitchFamily="18" charset="0"/>
              </a:rPr>
              <a:t>Atomization also leads to minimal soot formation and acceleration in overall efficiency.</a:t>
            </a:r>
            <a:endParaRPr lang="en-IN" sz="2400" dirty="0">
              <a:latin typeface="Cambria" panose="02040503050406030204" pitchFamily="18" charset="0"/>
              <a:ea typeface="Cambria" panose="02040503050406030204" pitchFamily="18" charset="0"/>
              <a:cs typeface="Times New Roman" panose="02020603050405020304" pitchFamily="18" charset="0"/>
            </a:endParaRPr>
          </a:p>
        </p:txBody>
      </p:sp>
      <p:pic>
        <p:nvPicPr>
          <p:cNvPr id="2050" name="Picture 2" descr="2. Atomization of liquid fuels with steam or air atomization (Oilon 2013).  | Download Scientific Diagram">
            <a:extLst>
              <a:ext uri="{FF2B5EF4-FFF2-40B4-BE49-F238E27FC236}">
                <a16:creationId xmlns:a16="http://schemas.microsoft.com/office/drawing/2014/main" id="{7082AAA3-7A4F-4C74-A7E6-6419CA19A2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3426" y="4278463"/>
            <a:ext cx="4803499" cy="204007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ndustrial Process Heat: case study 3">
            <a:extLst>
              <a:ext uri="{FF2B5EF4-FFF2-40B4-BE49-F238E27FC236}">
                <a16:creationId xmlns:a16="http://schemas.microsoft.com/office/drawing/2014/main" id="{A86E745C-8261-4427-88E0-8C97A1F6E6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5428" y="4054776"/>
            <a:ext cx="4148346" cy="2382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0568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FB1C56E-0F16-4F68-A816-3F0C4C31D7EC}"/>
              </a:ext>
            </a:extLst>
          </p:cNvPr>
          <p:cNvSpPr txBox="1"/>
          <p:nvPr/>
        </p:nvSpPr>
        <p:spPr>
          <a:xfrm>
            <a:off x="967408" y="1023698"/>
            <a:ext cx="6944140" cy="325795"/>
          </a:xfrm>
          <a:prstGeom prst="rect">
            <a:avLst/>
          </a:prstGeom>
          <a:noFill/>
        </p:spPr>
        <p:txBody>
          <a:bodyPr wrap="square">
            <a:spAutoFit/>
          </a:bodyPr>
          <a:lstStyle/>
          <a:p>
            <a:pPr marL="342900" indent="-342900" algn="just">
              <a:lnSpc>
                <a:spcPts val="1650"/>
              </a:lnSpc>
              <a:spcBef>
                <a:spcPts val="600"/>
              </a:spcBef>
              <a:spcAft>
                <a:spcPts val="1200"/>
              </a:spcAft>
              <a:buFont typeface="Arial" panose="020B0604020202020204" pitchFamily="34" charset="0"/>
              <a:buChar char="•"/>
            </a:pPr>
            <a:r>
              <a:rPr lang="en-IN" sz="2400" b="1" dirty="0">
                <a:solidFill>
                  <a:srgbClr val="C00000"/>
                </a:solidFill>
                <a:latin typeface="Cambria" panose="02040503050406030204" pitchFamily="18" charset="0"/>
                <a:ea typeface="Cambria" panose="02040503050406030204" pitchFamily="18" charset="0"/>
                <a:cs typeface="Times New Roman" panose="02020603050405020304" pitchFamily="18" charset="0"/>
              </a:rPr>
              <a:t>Steam for Cleaning:</a:t>
            </a:r>
          </a:p>
        </p:txBody>
      </p:sp>
      <p:pic>
        <p:nvPicPr>
          <p:cNvPr id="4" name="Picture 3" descr="Principal Applications for Steam">
            <a:extLst>
              <a:ext uri="{FF2B5EF4-FFF2-40B4-BE49-F238E27FC236}">
                <a16:creationId xmlns:a16="http://schemas.microsoft.com/office/drawing/2014/main" id="{06A19FFE-E5C3-4E0C-865F-531027F82C6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33411" y="1864637"/>
            <a:ext cx="6194732" cy="3661520"/>
          </a:xfrm>
          <a:prstGeom prst="rect">
            <a:avLst/>
          </a:prstGeom>
          <a:noFill/>
          <a:ln>
            <a:noFill/>
          </a:ln>
        </p:spPr>
      </p:pic>
    </p:spTree>
    <p:extLst>
      <p:ext uri="{BB962C8B-B14F-4D97-AF65-F5344CB8AC3E}">
        <p14:creationId xmlns:p14="http://schemas.microsoft.com/office/powerpoint/2010/main" val="16324780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A230AE7-5F32-4E0E-BFC4-C17DAE00D473}"/>
              </a:ext>
            </a:extLst>
          </p:cNvPr>
          <p:cNvGrpSpPr/>
          <p:nvPr/>
        </p:nvGrpSpPr>
        <p:grpSpPr>
          <a:xfrm>
            <a:off x="1731818" y="1423288"/>
            <a:ext cx="8728363" cy="4671094"/>
            <a:chOff x="1731818" y="1423288"/>
            <a:chExt cx="8728363" cy="4671094"/>
          </a:xfrm>
        </p:grpSpPr>
        <p:grpSp>
          <p:nvGrpSpPr>
            <p:cNvPr id="9" name="Group 8">
              <a:extLst>
                <a:ext uri="{FF2B5EF4-FFF2-40B4-BE49-F238E27FC236}">
                  <a16:creationId xmlns:a16="http://schemas.microsoft.com/office/drawing/2014/main" id="{1640CFDA-C423-4D42-AD6D-128EB9017C76}"/>
                </a:ext>
              </a:extLst>
            </p:cNvPr>
            <p:cNvGrpSpPr/>
            <p:nvPr/>
          </p:nvGrpSpPr>
          <p:grpSpPr>
            <a:xfrm>
              <a:off x="1731818" y="1423288"/>
              <a:ext cx="8728363" cy="1456591"/>
              <a:chOff x="1731818" y="2032889"/>
              <a:chExt cx="8728363" cy="1456591"/>
            </a:xfrm>
          </p:grpSpPr>
          <p:sp>
            <p:nvSpPr>
              <p:cNvPr id="7" name="TextBox 6">
                <a:extLst>
                  <a:ext uri="{FF2B5EF4-FFF2-40B4-BE49-F238E27FC236}">
                    <a16:creationId xmlns:a16="http://schemas.microsoft.com/office/drawing/2014/main" id="{FA95A114-F8F2-4EC0-AE83-B9269245BB7E}"/>
                  </a:ext>
                </a:extLst>
              </p:cNvPr>
              <p:cNvSpPr txBox="1"/>
              <p:nvPr/>
            </p:nvSpPr>
            <p:spPr>
              <a:xfrm>
                <a:off x="1731818" y="2090172"/>
                <a:ext cx="8728363" cy="1261884"/>
              </a:xfrm>
              <a:prstGeom prst="rect">
                <a:avLst/>
              </a:prstGeom>
              <a:noFill/>
            </p:spPr>
            <p:txBody>
              <a:bodyPr wrap="square">
                <a:spAutoFit/>
              </a:bodyPr>
              <a:lstStyle/>
              <a:p>
                <a:pPr algn="ctr"/>
                <a:r>
                  <a:rPr lang="en-US" sz="2800" b="1" dirty="0">
                    <a:latin typeface="Cambria" panose="02040503050406030204" pitchFamily="18" charset="0"/>
                    <a:ea typeface="Cambria" panose="02040503050406030204" pitchFamily="18" charset="0"/>
                  </a:rPr>
                  <a:t>MODULE-1: Chapter-3</a:t>
                </a:r>
              </a:p>
              <a:p>
                <a:pPr algn="ctr"/>
                <a:r>
                  <a:rPr lang="en-IN" sz="4800" b="1" dirty="0">
                    <a:solidFill>
                      <a:srgbClr val="C00000"/>
                    </a:solidFill>
                    <a:latin typeface="Cambria" panose="02040503050406030204" pitchFamily="18" charset="0"/>
                    <a:ea typeface="Cambria" panose="02040503050406030204" pitchFamily="18" charset="0"/>
                  </a:rPr>
                  <a:t>Energy </a:t>
                </a:r>
              </a:p>
            </p:txBody>
          </p:sp>
          <p:cxnSp>
            <p:nvCxnSpPr>
              <p:cNvPr id="8" name="Straight Connector 7">
                <a:extLst>
                  <a:ext uri="{FF2B5EF4-FFF2-40B4-BE49-F238E27FC236}">
                    <a16:creationId xmlns:a16="http://schemas.microsoft.com/office/drawing/2014/main" id="{B7DBA465-82FC-4547-A9B5-B0FA073A95D4}"/>
                  </a:ext>
                </a:extLst>
              </p:cNvPr>
              <p:cNvCxnSpPr>
                <a:cxnSpLocks/>
              </p:cNvCxnSpPr>
              <p:nvPr/>
            </p:nvCxnSpPr>
            <p:spPr>
              <a:xfrm>
                <a:off x="2126672" y="2032889"/>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C73A249-DB4C-4E0B-8058-84501B344B70}"/>
                  </a:ext>
                </a:extLst>
              </p:cNvPr>
              <p:cNvCxnSpPr>
                <a:cxnSpLocks/>
              </p:cNvCxnSpPr>
              <p:nvPr/>
            </p:nvCxnSpPr>
            <p:spPr>
              <a:xfrm>
                <a:off x="2126672" y="3489480"/>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6" name="Picture 4" descr="Q&amp;A Feature: Net zero and the challenges for the UK energy sector | The  Engineer The Engineer">
              <a:extLst>
                <a:ext uri="{FF2B5EF4-FFF2-40B4-BE49-F238E27FC236}">
                  <a16:creationId xmlns:a16="http://schemas.microsoft.com/office/drawing/2014/main" id="{F1C6A322-5BCB-4CD4-9380-12A4142CEE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7315" y="3193473"/>
              <a:ext cx="6177367" cy="290090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22678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712460" y="1069170"/>
            <a:ext cx="6096000" cy="584775"/>
          </a:xfrm>
          <a:prstGeom prst="rect">
            <a:avLst/>
          </a:prstGeom>
          <a:noFill/>
        </p:spPr>
        <p:txBody>
          <a:bodyPr wrap="square">
            <a:spAutoFit/>
          </a:bodyPr>
          <a:lstStyle/>
          <a:p>
            <a:r>
              <a:rPr lang="en-IN" sz="3200" b="1" dirty="0">
                <a:solidFill>
                  <a:srgbClr val="C00000"/>
                </a:solidFill>
                <a:latin typeface="Cambria" panose="02040503050406030204" pitchFamily="18" charset="0"/>
                <a:ea typeface="Cambria" panose="02040503050406030204" pitchFamily="18" charset="0"/>
              </a:rPr>
              <a:t>What is Energy?</a:t>
            </a:r>
          </a:p>
        </p:txBody>
      </p:sp>
      <p:sp>
        <p:nvSpPr>
          <p:cNvPr id="12" name="Content Placeholder 2">
            <a:extLst>
              <a:ext uri="{FF2B5EF4-FFF2-40B4-BE49-F238E27FC236}">
                <a16:creationId xmlns:a16="http://schemas.microsoft.com/office/drawing/2014/main" id="{8A2BB7F7-30BE-4F55-B854-0643342EF1A2}"/>
              </a:ext>
            </a:extLst>
          </p:cNvPr>
          <p:cNvSpPr txBox="1">
            <a:spLocks/>
          </p:cNvSpPr>
          <p:nvPr/>
        </p:nvSpPr>
        <p:spPr>
          <a:xfrm>
            <a:off x="538930" y="1806345"/>
            <a:ext cx="11029615" cy="279861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rgbClr val="C00000"/>
                </a:solidFill>
                <a:latin typeface="Cambria" panose="02040503050406030204" pitchFamily="18" charset="0"/>
                <a:ea typeface="Cambria" panose="02040503050406030204" pitchFamily="18" charset="0"/>
              </a:rPr>
              <a:t>E</a:t>
            </a:r>
            <a:r>
              <a:rPr lang="en-US" sz="2400" dirty="0">
                <a:latin typeface="Cambria" panose="02040503050406030204" pitchFamily="18" charset="0"/>
                <a:ea typeface="Cambria" panose="02040503050406030204" pitchFamily="18" charset="0"/>
              </a:rPr>
              <a:t>nergy is generally defined as a capacity to do work.</a:t>
            </a:r>
          </a:p>
          <a:p>
            <a:r>
              <a:rPr lang="en-US" sz="2400" dirty="0">
                <a:solidFill>
                  <a:srgbClr val="C00000"/>
                </a:solidFill>
                <a:latin typeface="Cambria" panose="02040503050406030204" pitchFamily="18" charset="0"/>
                <a:ea typeface="Cambria" panose="02040503050406030204" pitchFamily="18" charset="0"/>
              </a:rPr>
              <a:t>E</a:t>
            </a:r>
            <a:r>
              <a:rPr lang="en-US" sz="2400" dirty="0">
                <a:latin typeface="Cambria" panose="02040503050406030204" pitchFamily="18" charset="0"/>
                <a:ea typeface="Cambria" panose="02040503050406030204" pitchFamily="18" charset="0"/>
              </a:rPr>
              <a:t>nergy is the primary and most universal measure of all kinds of work by human beings and nature.</a:t>
            </a:r>
          </a:p>
          <a:p>
            <a:r>
              <a:rPr lang="en-IN" sz="2400" dirty="0">
                <a:latin typeface="Cambria" panose="02040503050406030204" pitchFamily="18" charset="0"/>
                <a:ea typeface="Cambria" panose="02040503050406030204" pitchFamily="18" charset="0"/>
              </a:rPr>
              <a:t>According to </a:t>
            </a:r>
            <a:r>
              <a:rPr lang="en-IN" sz="2400" u="sng" dirty="0">
                <a:solidFill>
                  <a:srgbClr val="C00000"/>
                </a:solidFill>
                <a:latin typeface="Cambria" panose="02040503050406030204" pitchFamily="18" charset="0"/>
                <a:ea typeface="Cambria" panose="02040503050406030204" pitchFamily="18" charset="0"/>
              </a:rPr>
              <a:t>law of conservation of energy</a:t>
            </a:r>
            <a:r>
              <a:rPr lang="en-IN" sz="2400" dirty="0">
                <a:solidFill>
                  <a:srgbClr val="C00000"/>
                </a:solidFill>
                <a:latin typeface="Cambria" panose="02040503050406030204" pitchFamily="18" charset="0"/>
                <a:ea typeface="Cambria" panose="02040503050406030204" pitchFamily="18" charset="0"/>
              </a:rPr>
              <a:t>,</a:t>
            </a:r>
            <a:r>
              <a:rPr lang="en-IN" sz="2400" dirty="0">
                <a:latin typeface="Cambria" panose="02040503050406030204" pitchFamily="18" charset="0"/>
                <a:ea typeface="Cambria" panose="02040503050406030204" pitchFamily="18" charset="0"/>
              </a:rPr>
              <a:t>  “Energy can neither be created nor be destroyed but, it can be transformed from one state to another”.</a:t>
            </a:r>
          </a:p>
        </p:txBody>
      </p:sp>
      <p:pic>
        <p:nvPicPr>
          <p:cNvPr id="13" name="Picture 12">
            <a:extLst>
              <a:ext uri="{FF2B5EF4-FFF2-40B4-BE49-F238E27FC236}">
                <a16:creationId xmlns:a16="http://schemas.microsoft.com/office/drawing/2014/main" id="{A60A49A9-38A3-4DDB-8989-97BB91B43851}"/>
              </a:ext>
            </a:extLst>
          </p:cNvPr>
          <p:cNvPicPr>
            <a:picLocks noChangeAspect="1"/>
          </p:cNvPicPr>
          <p:nvPr/>
        </p:nvPicPr>
        <p:blipFill>
          <a:blip r:embed="rId2"/>
          <a:stretch>
            <a:fillRect/>
          </a:stretch>
        </p:blipFill>
        <p:spPr>
          <a:xfrm>
            <a:off x="712460" y="3942051"/>
            <a:ext cx="10682553" cy="2278641"/>
          </a:xfrm>
          <a:prstGeom prst="rect">
            <a:avLst/>
          </a:prstGeom>
        </p:spPr>
      </p:pic>
    </p:spTree>
    <p:extLst>
      <p:ext uri="{BB962C8B-B14F-4D97-AF65-F5344CB8AC3E}">
        <p14:creationId xmlns:p14="http://schemas.microsoft.com/office/powerpoint/2010/main" val="211319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fade">
                                      <p:cBhvr>
                                        <p:cTn id="14" dur="1000"/>
                                        <p:tgtEl>
                                          <p:spTgt spid="12">
                                            <p:txEl>
                                              <p:pRg st="1" end="1"/>
                                            </p:txEl>
                                          </p:spTgt>
                                        </p:tgtEl>
                                      </p:cBhvr>
                                    </p:animEffect>
                                    <p:anim calcmode="lin" valueType="num">
                                      <p:cBhvr>
                                        <p:cTn id="15"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xEl>
                                              <p:pRg st="2" end="2"/>
                                            </p:txEl>
                                          </p:spTgt>
                                        </p:tgtEl>
                                        <p:attrNameLst>
                                          <p:attrName>style.visibility</p:attrName>
                                        </p:attrNameLst>
                                      </p:cBhvr>
                                      <p:to>
                                        <p:strVal val="visible"/>
                                      </p:to>
                                    </p:set>
                                    <p:animEffect transition="in" filter="fade">
                                      <p:cBhvr>
                                        <p:cTn id="21" dur="1000"/>
                                        <p:tgtEl>
                                          <p:spTgt spid="12">
                                            <p:txEl>
                                              <p:pRg st="2" end="2"/>
                                            </p:txEl>
                                          </p:spTgt>
                                        </p:tgtEl>
                                      </p:cBhvr>
                                    </p:animEffect>
                                    <p:anim calcmode="lin" valueType="num">
                                      <p:cBhvr>
                                        <p:cTn id="22"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712459" y="1069170"/>
            <a:ext cx="6879831"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What are our sources of Energy?</a:t>
            </a:r>
            <a:endParaRPr lang="en-IN" sz="3200" b="1" dirty="0">
              <a:solidFill>
                <a:srgbClr val="C00000"/>
              </a:solidFill>
              <a:latin typeface="Cambria" panose="02040503050406030204" pitchFamily="18" charset="0"/>
              <a:ea typeface="Cambria" panose="02040503050406030204" pitchFamily="18" charset="0"/>
            </a:endParaRPr>
          </a:p>
        </p:txBody>
      </p:sp>
      <p:sp>
        <p:nvSpPr>
          <p:cNvPr id="12" name="Content Placeholder 2">
            <a:extLst>
              <a:ext uri="{FF2B5EF4-FFF2-40B4-BE49-F238E27FC236}">
                <a16:creationId xmlns:a16="http://schemas.microsoft.com/office/drawing/2014/main" id="{8A2BB7F7-30BE-4F55-B854-0643342EF1A2}"/>
              </a:ext>
            </a:extLst>
          </p:cNvPr>
          <p:cNvSpPr txBox="1">
            <a:spLocks/>
          </p:cNvSpPr>
          <p:nvPr/>
        </p:nvSpPr>
        <p:spPr>
          <a:xfrm>
            <a:off x="538930" y="1806345"/>
            <a:ext cx="11029615" cy="279861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Cambria" panose="02040503050406030204" pitchFamily="18" charset="0"/>
                <a:ea typeface="Cambria" panose="02040503050406030204" pitchFamily="18" charset="0"/>
              </a:rPr>
              <a:t>The sources of energy are of two types – non-renewable and renewable.</a:t>
            </a:r>
          </a:p>
          <a:p>
            <a:r>
              <a:rPr lang="en-US" sz="2400" dirty="0">
                <a:latin typeface="Cambria" panose="02040503050406030204" pitchFamily="18" charset="0"/>
                <a:ea typeface="Cambria" panose="02040503050406030204" pitchFamily="18" charset="0"/>
              </a:rPr>
              <a:t>Non-renewable sources are limited in supply and get depleted by use. </a:t>
            </a:r>
          </a:p>
          <a:p>
            <a:pPr lvl="1"/>
            <a:r>
              <a:rPr lang="en-US" sz="2000" dirty="0">
                <a:latin typeface="Cambria" panose="02040503050406030204" pitchFamily="18" charset="0"/>
                <a:ea typeface="Cambria" panose="02040503050406030204" pitchFamily="18" charset="0"/>
              </a:rPr>
              <a:t>Oil and coal are examples.</a:t>
            </a:r>
          </a:p>
          <a:p>
            <a:r>
              <a:rPr lang="en-US" sz="2400" dirty="0">
                <a:latin typeface="Cambria" panose="02040503050406030204" pitchFamily="18" charset="0"/>
                <a:ea typeface="Cambria" panose="02040503050406030204" pitchFamily="18" charset="0"/>
              </a:rPr>
              <a:t>Renewable sources are replenished by natural processes and hence can be used indefinitely. </a:t>
            </a:r>
          </a:p>
          <a:p>
            <a:pPr lvl="1"/>
            <a:r>
              <a:rPr lang="en-US" sz="2000" dirty="0">
                <a:latin typeface="Cambria" panose="02040503050406030204" pitchFamily="18" charset="0"/>
                <a:ea typeface="Cambria" panose="02040503050406030204" pitchFamily="18" charset="0"/>
              </a:rPr>
              <a:t>Solar, wind, geothermal, ocean energy are examples.</a:t>
            </a:r>
          </a:p>
        </p:txBody>
      </p:sp>
      <p:pic>
        <p:nvPicPr>
          <p:cNvPr id="5" name="Picture 2" descr="Image result for renewable energy sources icons">
            <a:extLst>
              <a:ext uri="{FF2B5EF4-FFF2-40B4-BE49-F238E27FC236}">
                <a16:creationId xmlns:a16="http://schemas.microsoft.com/office/drawing/2014/main" id="{5B11D479-78C4-44FA-92B0-A3B841563CB8}"/>
              </a:ext>
            </a:extLst>
          </p:cNvPr>
          <p:cNvPicPr>
            <a:picLocks noChangeAspect="1" noChangeArrowheads="1"/>
          </p:cNvPicPr>
          <p:nvPr/>
        </p:nvPicPr>
        <p:blipFill rotWithShape="1">
          <a:blip r:embed="rId2" cstate="print">
            <a:duotone>
              <a:prstClr val="black"/>
              <a:schemeClr val="accent6">
                <a:tint val="45000"/>
                <a:satMod val="400000"/>
              </a:schemeClr>
            </a:duotone>
            <a:extLst>
              <a:ext uri="{28A0092B-C50C-407E-A947-70E740481C1C}">
                <a14:useLocalDpi xmlns:a14="http://schemas.microsoft.com/office/drawing/2010/main" val="0"/>
              </a:ext>
            </a:extLst>
          </a:blip>
          <a:srcRect t="7612" b="59192"/>
          <a:stretch/>
        </p:blipFill>
        <p:spPr bwMode="auto">
          <a:xfrm>
            <a:off x="4977359" y="4986868"/>
            <a:ext cx="6281737" cy="12276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thermal powerplant icons">
            <a:extLst>
              <a:ext uri="{FF2B5EF4-FFF2-40B4-BE49-F238E27FC236}">
                <a16:creationId xmlns:a16="http://schemas.microsoft.com/office/drawing/2014/main" id="{A41559AA-AA4E-4049-8E6B-F589F040F261}"/>
              </a:ext>
            </a:extLst>
          </p:cNvPr>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t="14545" b="19799"/>
          <a:stretch/>
        </p:blipFill>
        <p:spPr bwMode="auto">
          <a:xfrm>
            <a:off x="932904" y="4913428"/>
            <a:ext cx="1731281" cy="12276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oil icon">
            <a:extLst>
              <a:ext uri="{FF2B5EF4-FFF2-40B4-BE49-F238E27FC236}">
                <a16:creationId xmlns:a16="http://schemas.microsoft.com/office/drawing/2014/main" id="{FCE6E501-F4CD-467B-897E-5C95594A59AE}"/>
              </a:ext>
            </a:extLst>
          </p:cNvPr>
          <p:cNvPicPr>
            <a:picLocks noChangeAspect="1" noChangeArrowheads="1"/>
          </p:cNvPicPr>
          <p:nvPr/>
        </p:nvPicPr>
        <p:blipFill rotWithShape="1">
          <a:blip r:embed="rId4" cstate="print">
            <a:clrChange>
              <a:clrFrom>
                <a:srgbClr val="FEFEFE"/>
              </a:clrFrom>
              <a:clrTo>
                <a:srgbClr val="FEFEFE">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l="33057" t="13457" r="23627" b="12977"/>
          <a:stretch/>
        </p:blipFill>
        <p:spPr bwMode="auto">
          <a:xfrm>
            <a:off x="3089687" y="5038597"/>
            <a:ext cx="1062687" cy="1203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00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fade">
                                      <p:cBhvr>
                                        <p:cTn id="14" dur="1000"/>
                                        <p:tgtEl>
                                          <p:spTgt spid="12">
                                            <p:txEl>
                                              <p:pRg st="1" end="1"/>
                                            </p:txEl>
                                          </p:spTgt>
                                        </p:tgtEl>
                                      </p:cBhvr>
                                    </p:animEffect>
                                    <p:anim calcmode="lin" valueType="num">
                                      <p:cBhvr>
                                        <p:cTn id="15"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fade">
                                      <p:cBhvr>
                                        <p:cTn id="19" dur="1000"/>
                                        <p:tgtEl>
                                          <p:spTgt spid="12">
                                            <p:txEl>
                                              <p:pRg st="2" end="2"/>
                                            </p:txEl>
                                          </p:spTgt>
                                        </p:tgtEl>
                                      </p:cBhvr>
                                    </p:animEffect>
                                    <p:anim calcmode="lin" valueType="num">
                                      <p:cBhvr>
                                        <p:cTn id="20"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fade">
                                      <p:cBhvr>
                                        <p:cTn id="26" dur="1000"/>
                                        <p:tgtEl>
                                          <p:spTgt spid="12">
                                            <p:txEl>
                                              <p:pRg st="3" end="3"/>
                                            </p:txEl>
                                          </p:spTgt>
                                        </p:tgtEl>
                                      </p:cBhvr>
                                    </p:animEffect>
                                    <p:anim calcmode="lin" valueType="num">
                                      <p:cBhvr>
                                        <p:cTn id="27"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12">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fade">
                                      <p:cBhvr>
                                        <p:cTn id="31" dur="1000"/>
                                        <p:tgtEl>
                                          <p:spTgt spid="12">
                                            <p:txEl>
                                              <p:pRg st="4" end="4"/>
                                            </p:txEl>
                                          </p:spTgt>
                                        </p:tgtEl>
                                      </p:cBhvr>
                                    </p:animEffect>
                                    <p:anim calcmode="lin" valueType="num">
                                      <p:cBhvr>
                                        <p:cTn id="32"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640CFDA-C423-4D42-AD6D-128EB9017C76}"/>
              </a:ext>
            </a:extLst>
          </p:cNvPr>
          <p:cNvGrpSpPr/>
          <p:nvPr/>
        </p:nvGrpSpPr>
        <p:grpSpPr>
          <a:xfrm>
            <a:off x="1731818" y="2032889"/>
            <a:ext cx="8728363" cy="2855902"/>
            <a:chOff x="1731818" y="2032889"/>
            <a:chExt cx="8728363" cy="2855902"/>
          </a:xfrm>
        </p:grpSpPr>
        <p:sp>
          <p:nvSpPr>
            <p:cNvPr id="7" name="TextBox 6">
              <a:extLst>
                <a:ext uri="{FF2B5EF4-FFF2-40B4-BE49-F238E27FC236}">
                  <a16:creationId xmlns:a16="http://schemas.microsoft.com/office/drawing/2014/main" id="{FA95A114-F8F2-4EC0-AE83-B9269245BB7E}"/>
                </a:ext>
              </a:extLst>
            </p:cNvPr>
            <p:cNvSpPr txBox="1"/>
            <p:nvPr/>
          </p:nvSpPr>
          <p:spPr>
            <a:xfrm>
              <a:off x="1731818" y="2090172"/>
              <a:ext cx="8728363" cy="2677656"/>
            </a:xfrm>
            <a:prstGeom prst="rect">
              <a:avLst/>
            </a:prstGeom>
            <a:noFill/>
          </p:spPr>
          <p:txBody>
            <a:bodyPr wrap="square">
              <a:spAutoFit/>
            </a:bodyPr>
            <a:lstStyle/>
            <a:p>
              <a:pPr algn="ctr"/>
              <a:r>
                <a:rPr lang="en-US" sz="2800" b="1" dirty="0">
                  <a:latin typeface="Cambria" panose="02040503050406030204" pitchFamily="18" charset="0"/>
                  <a:ea typeface="Cambria" panose="02040503050406030204" pitchFamily="18" charset="0"/>
                </a:rPr>
                <a:t>Mechanical engineering subjects include automobile engineering, manufacturing engineering, power plant engineering, thermal engineering, and mechatronics engineering, which is a combination of electrical, computer, and mechanical engineering.</a:t>
              </a:r>
              <a:endParaRPr lang="en-IN" sz="2800" b="1" dirty="0">
                <a:latin typeface="Cambria" panose="02040503050406030204" pitchFamily="18" charset="0"/>
                <a:ea typeface="Cambria" panose="02040503050406030204" pitchFamily="18" charset="0"/>
              </a:endParaRPr>
            </a:p>
          </p:txBody>
        </p:sp>
        <p:cxnSp>
          <p:nvCxnSpPr>
            <p:cNvPr id="8" name="Straight Connector 7">
              <a:extLst>
                <a:ext uri="{FF2B5EF4-FFF2-40B4-BE49-F238E27FC236}">
                  <a16:creationId xmlns:a16="http://schemas.microsoft.com/office/drawing/2014/main" id="{B7DBA465-82FC-4547-A9B5-B0FA073A95D4}"/>
                </a:ext>
              </a:extLst>
            </p:cNvPr>
            <p:cNvCxnSpPr>
              <a:cxnSpLocks/>
            </p:cNvCxnSpPr>
            <p:nvPr/>
          </p:nvCxnSpPr>
          <p:spPr>
            <a:xfrm>
              <a:off x="2126672" y="2032889"/>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C73A249-DB4C-4E0B-8058-84501B344B70}"/>
                </a:ext>
              </a:extLst>
            </p:cNvPr>
            <p:cNvCxnSpPr>
              <a:cxnSpLocks/>
            </p:cNvCxnSpPr>
            <p:nvPr/>
          </p:nvCxnSpPr>
          <p:spPr>
            <a:xfrm>
              <a:off x="2126672" y="4888791"/>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96369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712459" y="1069170"/>
            <a:ext cx="6879831"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Non-renewable sources</a:t>
            </a:r>
            <a:endParaRPr lang="en-IN" sz="3200" b="1" dirty="0">
              <a:solidFill>
                <a:srgbClr val="C00000"/>
              </a:solidFill>
              <a:latin typeface="Cambria" panose="02040503050406030204" pitchFamily="18" charset="0"/>
              <a:ea typeface="Cambria" panose="02040503050406030204" pitchFamily="18" charset="0"/>
            </a:endParaRPr>
          </a:p>
        </p:txBody>
      </p:sp>
      <p:pic>
        <p:nvPicPr>
          <p:cNvPr id="8" name="Picture 4" descr="Image result for fossil fuel">
            <a:extLst>
              <a:ext uri="{FF2B5EF4-FFF2-40B4-BE49-F238E27FC236}">
                <a16:creationId xmlns:a16="http://schemas.microsoft.com/office/drawing/2014/main" id="{B0D9D95A-32E2-430B-8F0A-60558C5B6562}"/>
              </a:ext>
            </a:extLst>
          </p:cNvPr>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3785" y="1653945"/>
            <a:ext cx="11378394" cy="474099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8934B859-B228-4BF3-8EBC-C6D2770E01D8}"/>
              </a:ext>
            </a:extLst>
          </p:cNvPr>
          <p:cNvSpPr txBox="1">
            <a:spLocks/>
          </p:cNvSpPr>
          <p:nvPr/>
        </p:nvSpPr>
        <p:spPr>
          <a:xfrm>
            <a:off x="581192" y="1861841"/>
            <a:ext cx="11029615" cy="367830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Cambria" panose="02040503050406030204" pitchFamily="18" charset="0"/>
                <a:ea typeface="Cambria" panose="02040503050406030204" pitchFamily="18" charset="0"/>
              </a:rPr>
              <a:t>Fossil fuels are non-renewable energy resources; these are coal, oil and natural gas.</a:t>
            </a:r>
          </a:p>
          <a:p>
            <a:r>
              <a:rPr lang="en-US" sz="2400" dirty="0">
                <a:latin typeface="Cambria" panose="02040503050406030204" pitchFamily="18" charset="0"/>
                <a:ea typeface="Cambria" panose="02040503050406030204" pitchFamily="18" charset="0"/>
              </a:rPr>
              <a:t>They were formed from the remains of living organisms millions of years ago and they release heat energy when they are burned.</a:t>
            </a:r>
          </a:p>
          <a:p>
            <a:r>
              <a:rPr lang="en-US" sz="2400" dirty="0">
                <a:latin typeface="Cambria" panose="02040503050406030204" pitchFamily="18" charset="0"/>
                <a:ea typeface="Cambria" panose="02040503050406030204" pitchFamily="18" charset="0"/>
              </a:rPr>
              <a:t>This heat is used to turn water into steam, which is used to turn a turbine, which then drives a generator to generate electricity.</a:t>
            </a:r>
          </a:p>
          <a:p>
            <a:r>
              <a:rPr lang="en-US" sz="2400" dirty="0">
                <a:latin typeface="Cambria" panose="02040503050406030204" pitchFamily="18" charset="0"/>
                <a:ea typeface="Cambria" panose="02040503050406030204" pitchFamily="18" charset="0"/>
              </a:rPr>
              <a:t>There are downsides however, fossil fuels release Sulphur dioxide and carbon dioxide which lead to acid rain and an increase in global warming.</a:t>
            </a:r>
            <a:endParaRPr lang="en-IN"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5420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1000"/>
                                        <p:tgtEl>
                                          <p:spTgt spid="9">
                                            <p:txEl>
                                              <p:pRg st="2" end="2"/>
                                            </p:txEl>
                                          </p:spTgt>
                                        </p:tgtEl>
                                      </p:cBhvr>
                                    </p:animEffect>
                                    <p:anim calcmode="lin" valueType="num">
                                      <p:cBhvr>
                                        <p:cTn id="22"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xEl>
                                              <p:pRg st="3" end="3"/>
                                            </p:txEl>
                                          </p:spTgt>
                                        </p:tgtEl>
                                        <p:attrNameLst>
                                          <p:attrName>style.visibility</p:attrName>
                                        </p:attrNameLst>
                                      </p:cBhvr>
                                      <p:to>
                                        <p:strVal val="visible"/>
                                      </p:to>
                                    </p:set>
                                    <p:animEffect transition="in" filter="fade">
                                      <p:cBhvr>
                                        <p:cTn id="28" dur="1000"/>
                                        <p:tgtEl>
                                          <p:spTgt spid="9">
                                            <p:txEl>
                                              <p:pRg st="3" end="3"/>
                                            </p:txEl>
                                          </p:spTgt>
                                        </p:tgtEl>
                                      </p:cBhvr>
                                    </p:animEffect>
                                    <p:anim calcmode="lin" valueType="num">
                                      <p:cBhvr>
                                        <p:cTn id="29"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ower Plant Photos, Download The BEST Free Power Plant Stock Photos &amp; HD  Images">
            <a:extLst>
              <a:ext uri="{FF2B5EF4-FFF2-40B4-BE49-F238E27FC236}">
                <a16:creationId xmlns:a16="http://schemas.microsoft.com/office/drawing/2014/main" id="{9455E3E9-3D41-77D8-4F57-97D2B3BCB5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913" y="1163515"/>
            <a:ext cx="10048520" cy="53349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FF0F4F6-3847-7295-EDF9-E13FBCA81569}"/>
              </a:ext>
            </a:extLst>
          </p:cNvPr>
          <p:cNvSpPr txBox="1"/>
          <p:nvPr/>
        </p:nvSpPr>
        <p:spPr>
          <a:xfrm>
            <a:off x="2367876" y="578740"/>
            <a:ext cx="6879831" cy="584775"/>
          </a:xfrm>
          <a:prstGeom prst="rect">
            <a:avLst/>
          </a:prstGeom>
          <a:noFill/>
        </p:spPr>
        <p:txBody>
          <a:bodyPr wrap="square">
            <a:spAutoFit/>
          </a:bodyPr>
          <a:lstStyle/>
          <a:p>
            <a:pPr algn="ctr"/>
            <a:r>
              <a:rPr lang="en-US" sz="3200" b="1" dirty="0">
                <a:solidFill>
                  <a:srgbClr val="C00000"/>
                </a:solidFill>
                <a:latin typeface="Cambria" panose="02040503050406030204" pitchFamily="18" charset="0"/>
                <a:ea typeface="Cambria" panose="02040503050406030204" pitchFamily="18" charset="0"/>
              </a:rPr>
              <a:t>Thermal Power plant</a:t>
            </a:r>
            <a:endParaRPr lang="en-IN" sz="3200" b="1" dirty="0">
              <a:solidFill>
                <a:srgbClr val="C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56288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2367876" y="667520"/>
            <a:ext cx="6879831" cy="584775"/>
          </a:xfrm>
          <a:prstGeom prst="rect">
            <a:avLst/>
          </a:prstGeom>
          <a:noFill/>
        </p:spPr>
        <p:txBody>
          <a:bodyPr wrap="square">
            <a:spAutoFit/>
          </a:bodyPr>
          <a:lstStyle/>
          <a:p>
            <a:pPr algn="ctr"/>
            <a:r>
              <a:rPr lang="en-US" sz="3200" b="1" dirty="0">
                <a:solidFill>
                  <a:srgbClr val="C00000"/>
                </a:solidFill>
                <a:latin typeface="Cambria" panose="02040503050406030204" pitchFamily="18" charset="0"/>
                <a:ea typeface="Cambria" panose="02040503050406030204" pitchFamily="18" charset="0"/>
              </a:rPr>
              <a:t>Working of Thermal Power plant</a:t>
            </a:r>
            <a:endParaRPr lang="en-IN" sz="3200" b="1" dirty="0">
              <a:solidFill>
                <a:srgbClr val="C00000"/>
              </a:solidFill>
              <a:latin typeface="Cambria" panose="02040503050406030204" pitchFamily="18" charset="0"/>
              <a:ea typeface="Cambria" panose="02040503050406030204" pitchFamily="18" charset="0"/>
            </a:endParaRPr>
          </a:p>
        </p:txBody>
      </p:sp>
      <p:pic>
        <p:nvPicPr>
          <p:cNvPr id="7" name="Picture 6">
            <a:extLst>
              <a:ext uri="{FF2B5EF4-FFF2-40B4-BE49-F238E27FC236}">
                <a16:creationId xmlns:a16="http://schemas.microsoft.com/office/drawing/2014/main" id="{04AB2C96-0E7E-E50A-6AA1-16DF7D11E4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5534" y="1402672"/>
            <a:ext cx="8717872" cy="5067578"/>
          </a:xfrm>
          <a:prstGeom prst="rect">
            <a:avLst/>
          </a:prstGeom>
        </p:spPr>
      </p:pic>
    </p:spTree>
    <p:extLst>
      <p:ext uri="{BB962C8B-B14F-4D97-AF65-F5344CB8AC3E}">
        <p14:creationId xmlns:p14="http://schemas.microsoft.com/office/powerpoint/2010/main" val="93914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FDFE50A-5E93-4F4C-B599-725A44A51FC8}"/>
              </a:ext>
            </a:extLst>
          </p:cNvPr>
          <p:cNvSpPr txBox="1"/>
          <p:nvPr/>
        </p:nvSpPr>
        <p:spPr>
          <a:xfrm>
            <a:off x="695666" y="1272199"/>
            <a:ext cx="10800667" cy="3416320"/>
          </a:xfrm>
          <a:prstGeom prst="rect">
            <a:avLst/>
          </a:prstGeom>
          <a:noFill/>
        </p:spPr>
        <p:txBody>
          <a:bodyPr wrap="square">
            <a:spAutoFit/>
          </a:bodyPr>
          <a:lstStyle/>
          <a:p>
            <a:r>
              <a:rPr lang="en-IN" sz="2400" b="1" dirty="0"/>
              <a:t>Advantages:</a:t>
            </a:r>
          </a:p>
          <a:p>
            <a:pPr marL="285750" indent="-285750">
              <a:buFont typeface="Arial" panose="020B0604020202020204" pitchFamily="34" charset="0"/>
              <a:buChar char="•"/>
            </a:pPr>
            <a:r>
              <a:rPr lang="en-US" sz="2400" dirty="0"/>
              <a:t> Less initial cost as compared to other generating stations.</a:t>
            </a:r>
          </a:p>
          <a:p>
            <a:pPr marL="285750" indent="-285750">
              <a:buFont typeface="Arial" panose="020B0604020202020204" pitchFamily="34" charset="0"/>
              <a:buChar char="•"/>
            </a:pPr>
            <a:r>
              <a:rPr lang="en-US" sz="2400" dirty="0"/>
              <a:t> It requires less land as compared to hydro power plant.</a:t>
            </a:r>
          </a:p>
          <a:p>
            <a:pPr marL="285750" indent="-285750">
              <a:buFont typeface="Arial" panose="020B0604020202020204" pitchFamily="34" charset="0"/>
              <a:buChar char="•"/>
            </a:pPr>
            <a:r>
              <a:rPr lang="en-US" sz="2400" dirty="0"/>
              <a:t> The fuel (i.e., coal) is cheaper.</a:t>
            </a:r>
          </a:p>
          <a:p>
            <a:pPr marL="285750" indent="-285750">
              <a:buFont typeface="Arial" panose="020B0604020202020204" pitchFamily="34" charset="0"/>
              <a:buChar char="•"/>
            </a:pPr>
            <a:r>
              <a:rPr lang="en-US" sz="2400" dirty="0"/>
              <a:t> The cost of generation is lesser than that of diesel power plants.</a:t>
            </a:r>
          </a:p>
          <a:p>
            <a:r>
              <a:rPr lang="en-IN" sz="2400" b="1" dirty="0"/>
              <a:t>Disadvantages:</a:t>
            </a:r>
          </a:p>
          <a:p>
            <a:pPr marL="285750" indent="-285750">
              <a:buFont typeface="Arial" panose="020B0604020202020204" pitchFamily="34" charset="0"/>
              <a:buChar char="•"/>
            </a:pPr>
            <a:r>
              <a:rPr lang="en-US" sz="2400" dirty="0"/>
              <a:t> It pollutes the atmosphere due to the production of large amount of smoke. This is one of the causes of global warming.</a:t>
            </a:r>
          </a:p>
          <a:p>
            <a:pPr marL="285750" indent="-285750">
              <a:buFont typeface="Arial" panose="020B0604020202020204" pitchFamily="34" charset="0"/>
              <a:buChar char="•"/>
            </a:pPr>
            <a:r>
              <a:rPr lang="en-US" sz="2400" dirty="0"/>
              <a:t> The overall efficiency of a thermal power station is low (less than 30%).</a:t>
            </a:r>
            <a:endParaRPr lang="en-IN"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23696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1000"/>
                                        <p:tgtEl>
                                          <p:spTgt spid="5">
                                            <p:txEl>
                                              <p:pRg st="7" end="7"/>
                                            </p:txEl>
                                          </p:spTgt>
                                        </p:tgtEl>
                                      </p:cBhvr>
                                    </p:animEffect>
                                    <p:anim calcmode="lin" valueType="num">
                                      <p:cBhvr>
                                        <p:cTn id="5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767878" y="889061"/>
            <a:ext cx="6879831"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Nuclear power plant</a:t>
            </a:r>
            <a:endParaRPr lang="en-IN" sz="3200" b="1" dirty="0">
              <a:solidFill>
                <a:srgbClr val="C00000"/>
              </a:solidFill>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7FDFE50A-5E93-4F4C-B599-725A44A51FC8}"/>
              </a:ext>
            </a:extLst>
          </p:cNvPr>
          <p:cNvSpPr txBox="1"/>
          <p:nvPr/>
        </p:nvSpPr>
        <p:spPr>
          <a:xfrm>
            <a:off x="767878" y="1645061"/>
            <a:ext cx="10800667" cy="3600986"/>
          </a:xfrm>
          <a:prstGeom prst="rect">
            <a:avLst/>
          </a:prstGeom>
          <a:noFill/>
        </p:spPr>
        <p:txBody>
          <a:bodyPr wrap="square">
            <a:spAutoFit/>
          </a:bodyPr>
          <a:lstStyle/>
          <a:p>
            <a:pPr marL="342900" indent="-342900" algn="just">
              <a:buFont typeface="Arial" panose="020B0604020202020204" pitchFamily="34" charset="0"/>
              <a:buChar char="•"/>
            </a:pPr>
            <a:r>
              <a:rPr lang="en-US" sz="2400" b="0" i="0" dirty="0">
                <a:effectLst/>
                <a:latin typeface="Cambria" panose="02040503050406030204" pitchFamily="18" charset="0"/>
                <a:ea typeface="Cambria" panose="02040503050406030204" pitchFamily="18" charset="0"/>
              </a:rPr>
              <a:t>Nuclear energy is made in power plants by splitting the nuclei of heavy atoms, such as uranium. This splitting of nuclei(nuclear fission)releases a very large amount of energy.</a:t>
            </a:r>
          </a:p>
          <a:p>
            <a:pPr marL="342900" indent="-342900" algn="just">
              <a:buFont typeface="Arial" panose="020B0604020202020204" pitchFamily="34" charset="0"/>
              <a:buChar char="•"/>
            </a:pPr>
            <a:r>
              <a:rPr lang="en-US" sz="2400" dirty="0">
                <a:highlight>
                  <a:srgbClr val="FFE8CB"/>
                </a:highlight>
                <a:latin typeface="Cambria" panose="02040503050406030204" pitchFamily="18" charset="0"/>
                <a:ea typeface="Cambria" panose="02040503050406030204" pitchFamily="18" charset="0"/>
              </a:rPr>
              <a:t>TWO TYPES OF NUCLEAR REACTIONS WHICH RELEASE ENERGY</a:t>
            </a:r>
          </a:p>
          <a:p>
            <a:pPr algn="just"/>
            <a:r>
              <a:rPr lang="en-US" sz="2400" dirty="0">
                <a:latin typeface="Cambria" panose="02040503050406030204" pitchFamily="18" charset="0"/>
                <a:ea typeface="Cambria" panose="02040503050406030204" pitchFamily="18" charset="0"/>
              </a:rPr>
              <a:t>	1.</a:t>
            </a:r>
            <a:r>
              <a:rPr lang="en-US" sz="2400" dirty="0">
                <a:solidFill>
                  <a:srgbClr val="C00000"/>
                </a:solidFill>
                <a:latin typeface="Cambria" panose="02040503050406030204" pitchFamily="18" charset="0"/>
                <a:ea typeface="Cambria" panose="02040503050406030204" pitchFamily="18" charset="0"/>
              </a:rPr>
              <a:t> FISSION </a:t>
            </a:r>
            <a:r>
              <a:rPr lang="en-US" sz="2400" dirty="0">
                <a:latin typeface="Cambria" panose="02040503050406030204" pitchFamily="18" charset="0"/>
                <a:ea typeface="Cambria" panose="02040503050406030204" pitchFamily="18" charset="0"/>
              </a:rPr>
              <a:t>of the nuclei of some heavy elements </a:t>
            </a:r>
          </a:p>
          <a:p>
            <a:pPr marL="800100" lvl="1" indent="-342900" algn="just">
              <a:buFont typeface="Arial" panose="020B0604020202020204" pitchFamily="34" charset="0"/>
              <a:buChar char="•"/>
            </a:pPr>
            <a:r>
              <a:rPr lang="en-US" sz="2400" dirty="0">
                <a:latin typeface="Cambria" panose="02040503050406030204" pitchFamily="18" charset="0"/>
                <a:ea typeface="Cambria" panose="02040503050406030204" pitchFamily="18" charset="0"/>
              </a:rPr>
              <a:t> </a:t>
            </a:r>
            <a:r>
              <a:rPr lang="en-US" sz="2000" dirty="0">
                <a:latin typeface="Cambria" panose="02040503050406030204" pitchFamily="18" charset="0"/>
                <a:ea typeface="Cambria" panose="02040503050406030204" pitchFamily="18" charset="0"/>
              </a:rPr>
              <a:t>It is employed in power station and for marine propulsion</a:t>
            </a:r>
          </a:p>
          <a:p>
            <a:pPr lvl="1" algn="just"/>
            <a:r>
              <a:rPr lang="en-US" sz="2400" dirty="0">
                <a:latin typeface="Cambria" panose="02040503050406030204" pitchFamily="18" charset="0"/>
                <a:ea typeface="Cambria" panose="02040503050406030204" pitchFamily="18" charset="0"/>
              </a:rPr>
              <a:t>	2. </a:t>
            </a:r>
            <a:r>
              <a:rPr lang="en-US" sz="2400" dirty="0">
                <a:solidFill>
                  <a:srgbClr val="C00000"/>
                </a:solidFill>
                <a:latin typeface="Cambria" panose="02040503050406030204" pitchFamily="18" charset="0"/>
                <a:ea typeface="Cambria" panose="02040503050406030204" pitchFamily="18" charset="0"/>
              </a:rPr>
              <a:t>FUSION</a:t>
            </a:r>
            <a:r>
              <a:rPr lang="en-US" sz="2400" dirty="0">
                <a:latin typeface="Cambria" panose="02040503050406030204" pitchFamily="18" charset="0"/>
                <a:ea typeface="Cambria" panose="02040503050406030204" pitchFamily="18" charset="0"/>
              </a:rPr>
              <a:t> of the nuclei of certain light elements </a:t>
            </a:r>
          </a:p>
          <a:p>
            <a:pPr marL="800100" lvl="1" indent="-342900" algn="just">
              <a:buFont typeface="Arial" panose="020B0604020202020204" pitchFamily="34" charset="0"/>
              <a:buChar char="•"/>
            </a:pPr>
            <a:r>
              <a:rPr lang="en-US" sz="2000" dirty="0">
                <a:latin typeface="Cambria" panose="02040503050406030204" pitchFamily="18" charset="0"/>
                <a:ea typeface="Cambria" panose="02040503050406030204" pitchFamily="18" charset="0"/>
              </a:rPr>
              <a:t>Research in the controlled release of thermo- nuclear power from the fusion reaction is being carried out, but so far its only application has been limited to relatively uncontrolled release of power, as in the HYDROGEN BOMB</a:t>
            </a:r>
            <a:endParaRPr lang="en-IN"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32496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1000"/>
                                        <p:tgtEl>
                                          <p:spTgt spid="5">
                                            <p:txEl>
                                              <p:pRg st="3" end="3"/>
                                            </p:txEl>
                                          </p:spTgt>
                                        </p:tgtEl>
                                      </p:cBhvr>
                                    </p:animEffect>
                                    <p:anim calcmode="lin" valueType="num">
                                      <p:cBhvr>
                                        <p:cTn id="2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fade">
                                      <p:cBhvr>
                                        <p:cTn id="31" dur="1000"/>
                                        <p:tgtEl>
                                          <p:spTgt spid="5">
                                            <p:txEl>
                                              <p:pRg st="4" end="4"/>
                                            </p:txEl>
                                          </p:spTgt>
                                        </p:tgtEl>
                                      </p:cBhvr>
                                    </p:animEffect>
                                    <p:anim calcmode="lin" valueType="num">
                                      <p:cBhvr>
                                        <p:cTn id="3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1000"/>
                                        <p:tgtEl>
                                          <p:spTgt spid="5">
                                            <p:txEl>
                                              <p:pRg st="5" end="5"/>
                                            </p:txEl>
                                          </p:spTgt>
                                        </p:tgtEl>
                                      </p:cBhvr>
                                    </p:animEffect>
                                    <p:anim calcmode="lin" valueType="num">
                                      <p:cBhvr>
                                        <p:cTn id="3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Nuclear explained - U.S. Energy Information Administration (EIA)">
            <a:extLst>
              <a:ext uri="{FF2B5EF4-FFF2-40B4-BE49-F238E27FC236}">
                <a16:creationId xmlns:a16="http://schemas.microsoft.com/office/drawing/2014/main" id="{DED4B7D9-6B58-41C7-B170-DF666DAFCD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889289"/>
            <a:ext cx="6400800" cy="542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3980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ow 'miniature suns' could provide cheap, clean energy - BBC News">
            <a:extLst>
              <a:ext uri="{FF2B5EF4-FFF2-40B4-BE49-F238E27FC236}">
                <a16:creationId xmlns:a16="http://schemas.microsoft.com/office/drawing/2014/main" id="{BE1EF1C7-E354-4686-80F3-AC047857A4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591" y="1218801"/>
            <a:ext cx="7446818" cy="495945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92DB329-BBE2-4D29-8C7B-D44C7244981E}"/>
              </a:ext>
            </a:extLst>
          </p:cNvPr>
          <p:cNvSpPr txBox="1"/>
          <p:nvPr/>
        </p:nvSpPr>
        <p:spPr>
          <a:xfrm>
            <a:off x="767878" y="889061"/>
            <a:ext cx="6879831"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Nuclear Fusion Reaction</a:t>
            </a:r>
            <a:endParaRPr lang="en-IN" sz="3200" b="1" dirty="0">
              <a:solidFill>
                <a:srgbClr val="C0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739888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2792662" y="619904"/>
            <a:ext cx="6879831" cy="584775"/>
          </a:xfrm>
          <a:prstGeom prst="rect">
            <a:avLst/>
          </a:prstGeom>
          <a:noFill/>
        </p:spPr>
        <p:txBody>
          <a:bodyPr wrap="square">
            <a:spAutoFit/>
          </a:bodyPr>
          <a:lstStyle/>
          <a:p>
            <a:pPr algn="ctr"/>
            <a:r>
              <a:rPr lang="en-US" sz="3200" b="1" dirty="0">
                <a:solidFill>
                  <a:srgbClr val="C00000"/>
                </a:solidFill>
                <a:latin typeface="Cambria" panose="02040503050406030204" pitchFamily="18" charset="0"/>
                <a:ea typeface="Cambria" panose="02040503050406030204" pitchFamily="18" charset="0"/>
              </a:rPr>
              <a:t>Nuclear power plant</a:t>
            </a:r>
            <a:endParaRPr lang="en-IN" sz="3200" b="1" dirty="0">
              <a:solidFill>
                <a:srgbClr val="C00000"/>
              </a:solidFill>
              <a:latin typeface="Cambria" panose="02040503050406030204" pitchFamily="18" charset="0"/>
              <a:ea typeface="Cambria" panose="02040503050406030204" pitchFamily="18" charset="0"/>
            </a:endParaRPr>
          </a:p>
        </p:txBody>
      </p:sp>
      <p:pic>
        <p:nvPicPr>
          <p:cNvPr id="1026" name="Picture 2" descr="What is Nuclear Power and How Nuclear Power Plants Work?">
            <a:extLst>
              <a:ext uri="{FF2B5EF4-FFF2-40B4-BE49-F238E27FC236}">
                <a16:creationId xmlns:a16="http://schemas.microsoft.com/office/drawing/2014/main" id="{74B60335-5559-6D90-2AD8-F3A1001FE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701" y="1198925"/>
            <a:ext cx="8303242" cy="5277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0890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result for sun">
            <a:extLst>
              <a:ext uri="{FF2B5EF4-FFF2-40B4-BE49-F238E27FC236}">
                <a16:creationId xmlns:a16="http://schemas.microsoft.com/office/drawing/2014/main" id="{A7ADAB7B-D2C4-4DDB-9E0D-31CBDE0E0F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10449" y="4001323"/>
            <a:ext cx="4781551" cy="251031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AA4FE34-FF97-4911-A249-87DA6A68A572}"/>
              </a:ext>
            </a:extLst>
          </p:cNvPr>
          <p:cNvSpPr txBox="1"/>
          <p:nvPr/>
        </p:nvSpPr>
        <p:spPr>
          <a:xfrm>
            <a:off x="712459" y="1069170"/>
            <a:ext cx="8514668" cy="584775"/>
          </a:xfrm>
          <a:prstGeom prst="rect">
            <a:avLst/>
          </a:prstGeom>
          <a:noFill/>
        </p:spPr>
        <p:txBody>
          <a:bodyPr wrap="square">
            <a:spAutoFit/>
          </a:bodyPr>
          <a:lstStyle/>
          <a:p>
            <a:r>
              <a:rPr lang="en-IN" sz="3200" b="1" dirty="0">
                <a:solidFill>
                  <a:srgbClr val="C00000"/>
                </a:solidFill>
                <a:latin typeface="Cambria" panose="02040503050406030204" pitchFamily="18" charset="0"/>
                <a:ea typeface="Cambria" panose="02040503050406030204" pitchFamily="18" charset="0"/>
              </a:rPr>
              <a:t>Renewable sources: </a:t>
            </a:r>
            <a:r>
              <a:rPr lang="en-IN" sz="3200" b="1" dirty="0">
                <a:solidFill>
                  <a:srgbClr val="00B050"/>
                </a:solidFill>
                <a:latin typeface="Cambria" panose="02040503050406030204" pitchFamily="18" charset="0"/>
                <a:ea typeface="Cambria" panose="02040503050406030204" pitchFamily="18" charset="0"/>
              </a:rPr>
              <a:t>SOLAR ENERGY</a:t>
            </a:r>
          </a:p>
        </p:txBody>
      </p:sp>
      <p:sp>
        <p:nvSpPr>
          <p:cNvPr id="6" name="Content Placeholder 2">
            <a:extLst>
              <a:ext uri="{FF2B5EF4-FFF2-40B4-BE49-F238E27FC236}">
                <a16:creationId xmlns:a16="http://schemas.microsoft.com/office/drawing/2014/main" id="{F516532D-107A-43F1-84A4-EF1D2332CA68}"/>
              </a:ext>
            </a:extLst>
          </p:cNvPr>
          <p:cNvSpPr txBox="1">
            <a:spLocks/>
          </p:cNvSpPr>
          <p:nvPr/>
        </p:nvSpPr>
        <p:spPr>
          <a:xfrm>
            <a:off x="581193" y="1715956"/>
            <a:ext cx="11029615" cy="367830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Cambria" panose="02040503050406030204" pitchFamily="18" charset="0"/>
                <a:ea typeface="Cambria" panose="02040503050406030204" pitchFamily="18" charset="0"/>
              </a:rPr>
              <a:t>Solar energy is the most readily available source of energy.</a:t>
            </a:r>
          </a:p>
          <a:p>
            <a:r>
              <a:rPr lang="en-US" sz="2400" dirty="0">
                <a:latin typeface="Cambria" panose="02040503050406030204" pitchFamily="18" charset="0"/>
                <a:ea typeface="Cambria" panose="02040503050406030204" pitchFamily="18" charset="0"/>
              </a:rPr>
              <a:t>Energy extraction using Solar Energy</a:t>
            </a:r>
          </a:p>
          <a:p>
            <a:pPr lvl="1"/>
            <a:r>
              <a:rPr lang="en-US" sz="2200" dirty="0">
                <a:latin typeface="Cambria" panose="02040503050406030204" pitchFamily="18" charset="0"/>
                <a:ea typeface="Cambria" panose="02040503050406030204" pitchFamily="18" charset="0"/>
              </a:rPr>
              <a:t>Helio-Thermal Process: </a:t>
            </a:r>
            <a:r>
              <a:rPr lang="en-US" sz="2200" dirty="0">
                <a:solidFill>
                  <a:srgbClr val="ED8428"/>
                </a:solidFill>
                <a:latin typeface="Cambria" panose="02040503050406030204" pitchFamily="18" charset="0"/>
                <a:ea typeface="Cambria" panose="02040503050406030204" pitchFamily="18" charset="0"/>
              </a:rPr>
              <a:t>Flat plate collectors</a:t>
            </a:r>
          </a:p>
          <a:p>
            <a:pPr lvl="1"/>
            <a:r>
              <a:rPr lang="en-US" sz="2200" dirty="0">
                <a:latin typeface="Cambria" panose="02040503050406030204" pitchFamily="18" charset="0"/>
                <a:ea typeface="Cambria" panose="02040503050406030204" pitchFamily="18" charset="0"/>
              </a:rPr>
              <a:t>Helio-Chemical Process: </a:t>
            </a:r>
            <a:r>
              <a:rPr lang="en-US" sz="2200" dirty="0">
                <a:solidFill>
                  <a:srgbClr val="ED8428"/>
                </a:solidFill>
                <a:latin typeface="Cambria" panose="02040503050406030204" pitchFamily="18" charset="0"/>
                <a:ea typeface="Cambria" panose="02040503050406030204" pitchFamily="18" charset="0"/>
              </a:rPr>
              <a:t>Photosynthesis</a:t>
            </a:r>
          </a:p>
          <a:p>
            <a:pPr lvl="1"/>
            <a:r>
              <a:rPr lang="en-US" sz="2200" dirty="0">
                <a:latin typeface="Cambria" panose="02040503050406030204" pitchFamily="18" charset="0"/>
                <a:ea typeface="Cambria" panose="02040503050406030204" pitchFamily="18" charset="0"/>
              </a:rPr>
              <a:t>Helio- Electrical Process: </a:t>
            </a:r>
            <a:r>
              <a:rPr lang="en-US" sz="2200" dirty="0">
                <a:solidFill>
                  <a:srgbClr val="ED8428"/>
                </a:solidFill>
                <a:latin typeface="Cambria" panose="02040503050406030204" pitchFamily="18" charset="0"/>
                <a:ea typeface="Cambria" panose="02040503050406030204" pitchFamily="18" charset="0"/>
              </a:rPr>
              <a:t>Photovoltaic Conversion</a:t>
            </a:r>
            <a:endParaRPr lang="en-IN" sz="2200" dirty="0">
              <a:solidFill>
                <a:srgbClr val="ED8428"/>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1386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anim calcmode="lin" valueType="num">
                                      <p:cBhvr>
                                        <p:cTn id="20"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1000"/>
                                        <p:tgtEl>
                                          <p:spTgt spid="6">
                                            <p:txEl>
                                              <p:pRg st="3" end="3"/>
                                            </p:txEl>
                                          </p:spTgt>
                                        </p:tgtEl>
                                      </p:cBhvr>
                                    </p:animEffect>
                                    <p:anim calcmode="lin" valueType="num">
                                      <p:cBhvr>
                                        <p:cTn id="2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1000"/>
                                        <p:tgtEl>
                                          <p:spTgt spid="6">
                                            <p:txEl>
                                              <p:pRg st="4" end="4"/>
                                            </p:txEl>
                                          </p:spTgt>
                                        </p:tgtEl>
                                      </p:cBhvr>
                                    </p:animEffect>
                                    <p:anim calcmode="lin" valueType="num">
                                      <p:cBhvr>
                                        <p:cTn id="3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result for sun">
            <a:extLst>
              <a:ext uri="{FF2B5EF4-FFF2-40B4-BE49-F238E27FC236}">
                <a16:creationId xmlns:a16="http://schemas.microsoft.com/office/drawing/2014/main" id="{A7ADAB7B-D2C4-4DDB-9E0D-31CBDE0E0F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10449" y="4001323"/>
            <a:ext cx="4781551" cy="251031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AA4FE34-FF97-4911-A249-87DA6A68A572}"/>
              </a:ext>
            </a:extLst>
          </p:cNvPr>
          <p:cNvSpPr txBox="1"/>
          <p:nvPr/>
        </p:nvSpPr>
        <p:spPr>
          <a:xfrm>
            <a:off x="712458" y="1069170"/>
            <a:ext cx="10066377"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Helio-Thermal Process: </a:t>
            </a:r>
            <a:r>
              <a:rPr lang="en-US" sz="3200" b="1" dirty="0">
                <a:solidFill>
                  <a:srgbClr val="00B050"/>
                </a:solidFill>
                <a:latin typeface="Cambria" panose="02040503050406030204" pitchFamily="18" charset="0"/>
                <a:ea typeface="Cambria" panose="02040503050406030204" pitchFamily="18" charset="0"/>
              </a:rPr>
              <a:t>Flat plate collectors</a:t>
            </a:r>
            <a:endParaRPr lang="en-IN" sz="3200" b="1" dirty="0">
              <a:solidFill>
                <a:srgbClr val="00B050"/>
              </a:solidFill>
              <a:latin typeface="Cambria" panose="02040503050406030204" pitchFamily="18" charset="0"/>
              <a:ea typeface="Cambria" panose="02040503050406030204" pitchFamily="18" charset="0"/>
            </a:endParaRPr>
          </a:p>
        </p:txBody>
      </p:sp>
      <p:pic>
        <p:nvPicPr>
          <p:cNvPr id="5" name="Picture 4" descr="Image result for solar water heater diagram">
            <a:extLst>
              <a:ext uri="{FF2B5EF4-FFF2-40B4-BE49-F238E27FC236}">
                <a16:creationId xmlns:a16="http://schemas.microsoft.com/office/drawing/2014/main" id="{D1C2C3A1-2B78-4DB5-BBF7-BB2F8B385B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0" y="2043935"/>
            <a:ext cx="9525000" cy="39147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6024" y="1361557"/>
            <a:ext cx="2585621" cy="152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50304" y="2882671"/>
            <a:ext cx="1981200" cy="146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3739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ust Read Mechanical Engineering Books | Vista Projects">
            <a:extLst>
              <a:ext uri="{FF2B5EF4-FFF2-40B4-BE49-F238E27FC236}">
                <a16:creationId xmlns:a16="http://schemas.microsoft.com/office/drawing/2014/main" id="{65E1654C-30D4-4054-9CA8-EE22D3CE6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4305" y="2933288"/>
            <a:ext cx="6943389" cy="347169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1640CFDA-C423-4D42-AD6D-128EB9017C76}"/>
              </a:ext>
            </a:extLst>
          </p:cNvPr>
          <p:cNvGrpSpPr/>
          <p:nvPr/>
        </p:nvGrpSpPr>
        <p:grpSpPr>
          <a:xfrm>
            <a:off x="1824583" y="657639"/>
            <a:ext cx="8728363" cy="3214973"/>
            <a:chOff x="1731818" y="2032889"/>
            <a:chExt cx="8728363" cy="2057831"/>
          </a:xfrm>
        </p:grpSpPr>
        <p:sp>
          <p:nvSpPr>
            <p:cNvPr id="7" name="TextBox 6">
              <a:extLst>
                <a:ext uri="{FF2B5EF4-FFF2-40B4-BE49-F238E27FC236}">
                  <a16:creationId xmlns:a16="http://schemas.microsoft.com/office/drawing/2014/main" id="{FA95A114-F8F2-4EC0-AE83-B9269245BB7E}"/>
                </a:ext>
              </a:extLst>
            </p:cNvPr>
            <p:cNvSpPr txBox="1"/>
            <p:nvPr/>
          </p:nvSpPr>
          <p:spPr>
            <a:xfrm>
              <a:off x="1731818" y="2090172"/>
              <a:ext cx="8728363" cy="2000548"/>
            </a:xfrm>
            <a:prstGeom prst="rect">
              <a:avLst/>
            </a:prstGeom>
            <a:noFill/>
          </p:spPr>
          <p:txBody>
            <a:bodyPr wrap="square">
              <a:spAutoFit/>
            </a:bodyPr>
            <a:lstStyle/>
            <a:p>
              <a:pPr algn="ctr"/>
              <a:r>
                <a:rPr lang="en-US" sz="2800" b="1" dirty="0">
                  <a:latin typeface="Cambria" panose="02040503050406030204" pitchFamily="18" charset="0"/>
                  <a:ea typeface="Cambria" panose="02040503050406030204" pitchFamily="18" charset="0"/>
                </a:rPr>
                <a:t>MODULE-1</a:t>
              </a:r>
            </a:p>
            <a:p>
              <a:pPr algn="ctr"/>
              <a:r>
                <a:rPr lang="en-IN" sz="4800" b="1" dirty="0">
                  <a:solidFill>
                    <a:srgbClr val="C00000"/>
                  </a:solidFill>
                  <a:latin typeface="Cambria" panose="02040503050406030204" pitchFamily="18" charset="0"/>
                  <a:ea typeface="Cambria" panose="02040503050406030204" pitchFamily="18" charset="0"/>
                </a:rPr>
                <a:t>Introduction to Mechanical Engineering </a:t>
              </a:r>
            </a:p>
          </p:txBody>
        </p:sp>
        <p:cxnSp>
          <p:nvCxnSpPr>
            <p:cNvPr id="8" name="Straight Connector 7">
              <a:extLst>
                <a:ext uri="{FF2B5EF4-FFF2-40B4-BE49-F238E27FC236}">
                  <a16:creationId xmlns:a16="http://schemas.microsoft.com/office/drawing/2014/main" id="{B7DBA465-82FC-4547-A9B5-B0FA073A95D4}"/>
                </a:ext>
              </a:extLst>
            </p:cNvPr>
            <p:cNvCxnSpPr>
              <a:cxnSpLocks/>
            </p:cNvCxnSpPr>
            <p:nvPr/>
          </p:nvCxnSpPr>
          <p:spPr>
            <a:xfrm>
              <a:off x="2126672" y="2032889"/>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C73A249-DB4C-4E0B-8058-84501B344B70}"/>
                </a:ext>
              </a:extLst>
            </p:cNvPr>
            <p:cNvCxnSpPr>
              <a:cxnSpLocks/>
            </p:cNvCxnSpPr>
            <p:nvPr/>
          </p:nvCxnSpPr>
          <p:spPr>
            <a:xfrm>
              <a:off x="2126672" y="3489480"/>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28529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result for sun">
            <a:extLst>
              <a:ext uri="{FF2B5EF4-FFF2-40B4-BE49-F238E27FC236}">
                <a16:creationId xmlns:a16="http://schemas.microsoft.com/office/drawing/2014/main" id="{A7ADAB7B-D2C4-4DDB-9E0D-31CBDE0E0F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10449" y="4001323"/>
            <a:ext cx="4781551" cy="251031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AA4FE34-FF97-4911-A249-87DA6A68A572}"/>
              </a:ext>
            </a:extLst>
          </p:cNvPr>
          <p:cNvSpPr txBox="1"/>
          <p:nvPr/>
        </p:nvSpPr>
        <p:spPr>
          <a:xfrm>
            <a:off x="678874" y="1069170"/>
            <a:ext cx="10099962"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Helio-Thermal Process: </a:t>
            </a:r>
            <a:r>
              <a:rPr lang="en-US" sz="3200" b="1" dirty="0">
                <a:solidFill>
                  <a:srgbClr val="00B050"/>
                </a:solidFill>
                <a:latin typeface="Cambria" panose="02040503050406030204" pitchFamily="18" charset="0"/>
                <a:ea typeface="Cambria" panose="02040503050406030204" pitchFamily="18" charset="0"/>
              </a:rPr>
              <a:t>Flat plate collectors</a:t>
            </a:r>
            <a:endParaRPr lang="en-IN" sz="3200" b="1" dirty="0">
              <a:solidFill>
                <a:srgbClr val="00B050"/>
              </a:solidFill>
              <a:latin typeface="Cambria" panose="02040503050406030204" pitchFamily="18" charset="0"/>
              <a:ea typeface="Cambria" panose="02040503050406030204" pitchFamily="18" charset="0"/>
            </a:endParaRPr>
          </a:p>
        </p:txBody>
      </p:sp>
      <p:pic>
        <p:nvPicPr>
          <p:cNvPr id="6" name="Picture 2">
            <a:extLst>
              <a:ext uri="{FF2B5EF4-FFF2-40B4-BE49-F238E27FC236}">
                <a16:creationId xmlns:a16="http://schemas.microsoft.com/office/drawing/2014/main" id="{EE455214-BD13-4594-9CE0-400C4139B7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52067" y="1697781"/>
            <a:ext cx="3272530" cy="4607083"/>
          </a:xfrm>
          <a:prstGeom prst="rect">
            <a:avLst/>
          </a:prstGeom>
        </p:spPr>
      </p:pic>
      <p:pic>
        <p:nvPicPr>
          <p:cNvPr id="8" name="Picture 2" descr="Image result for parabolic collector solar energy">
            <a:extLst>
              <a:ext uri="{FF2B5EF4-FFF2-40B4-BE49-F238E27FC236}">
                <a16:creationId xmlns:a16="http://schemas.microsoft.com/office/drawing/2014/main" id="{F5E566D7-B414-4440-B341-7F65232F53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4337" y="2148103"/>
            <a:ext cx="6063661" cy="4038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4326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result for sun">
            <a:extLst>
              <a:ext uri="{FF2B5EF4-FFF2-40B4-BE49-F238E27FC236}">
                <a16:creationId xmlns:a16="http://schemas.microsoft.com/office/drawing/2014/main" id="{A7ADAB7B-D2C4-4DDB-9E0D-31CBDE0E0F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10449" y="4001323"/>
            <a:ext cx="4781551" cy="251031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AA4FE34-FF97-4911-A249-87DA6A68A572}"/>
              </a:ext>
            </a:extLst>
          </p:cNvPr>
          <p:cNvSpPr txBox="1"/>
          <p:nvPr/>
        </p:nvSpPr>
        <p:spPr>
          <a:xfrm>
            <a:off x="678874" y="1069170"/>
            <a:ext cx="10099962"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Helio-Thermal Process: </a:t>
            </a:r>
            <a:r>
              <a:rPr lang="en-US" sz="3200" b="1" dirty="0">
                <a:solidFill>
                  <a:srgbClr val="00B050"/>
                </a:solidFill>
                <a:latin typeface="Cambria" panose="02040503050406030204" pitchFamily="18" charset="0"/>
                <a:ea typeface="Cambria" panose="02040503050406030204" pitchFamily="18" charset="0"/>
              </a:rPr>
              <a:t>Flat plate collectors</a:t>
            </a:r>
            <a:endParaRPr lang="en-IN" sz="3200" b="1" dirty="0">
              <a:solidFill>
                <a:srgbClr val="00B050"/>
              </a:solidFill>
              <a:latin typeface="Cambria" panose="02040503050406030204" pitchFamily="18" charset="0"/>
              <a:ea typeface="Cambria" panose="02040503050406030204" pitchFamily="18" charset="0"/>
            </a:endParaRPr>
          </a:p>
        </p:txBody>
      </p:sp>
      <p:pic>
        <p:nvPicPr>
          <p:cNvPr id="6" name="Picture 2">
            <a:extLst>
              <a:ext uri="{FF2B5EF4-FFF2-40B4-BE49-F238E27FC236}">
                <a16:creationId xmlns:a16="http://schemas.microsoft.com/office/drawing/2014/main" id="{EE455214-BD13-4594-9CE0-400C4139B7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52067" y="1697781"/>
            <a:ext cx="3272530" cy="4607083"/>
          </a:xfrm>
          <a:prstGeom prst="rect">
            <a:avLst/>
          </a:prstGeom>
        </p:spPr>
      </p:pic>
      <p:pic>
        <p:nvPicPr>
          <p:cNvPr id="9" name="Picture 2" descr="Image result for central collector solar energy">
            <a:extLst>
              <a:ext uri="{FF2B5EF4-FFF2-40B4-BE49-F238E27FC236}">
                <a16:creationId xmlns:a16="http://schemas.microsoft.com/office/drawing/2014/main" id="{A4FBEAD8-1B5F-4C6E-8246-2DF4AF33B4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2092" y="1720577"/>
            <a:ext cx="6910626" cy="4607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9269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mage result for sun">
            <a:extLst>
              <a:ext uri="{FF2B5EF4-FFF2-40B4-BE49-F238E27FC236}">
                <a16:creationId xmlns:a16="http://schemas.microsoft.com/office/drawing/2014/main" id="{A7ADAB7B-D2C4-4DDB-9E0D-31CBDE0E0F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10449" y="4001323"/>
            <a:ext cx="4781551" cy="251031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AA4FE34-FF97-4911-A249-87DA6A68A572}"/>
              </a:ext>
            </a:extLst>
          </p:cNvPr>
          <p:cNvSpPr txBox="1"/>
          <p:nvPr/>
        </p:nvSpPr>
        <p:spPr>
          <a:xfrm>
            <a:off x="678874" y="1069170"/>
            <a:ext cx="10099962"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Helio-Thermal Process: </a:t>
            </a:r>
            <a:r>
              <a:rPr lang="en-US" sz="3200" b="1" dirty="0">
                <a:solidFill>
                  <a:srgbClr val="00B050"/>
                </a:solidFill>
                <a:latin typeface="Cambria" panose="02040503050406030204" pitchFamily="18" charset="0"/>
                <a:ea typeface="Cambria" panose="02040503050406030204" pitchFamily="18" charset="0"/>
              </a:rPr>
              <a:t>Flat plate collectors</a:t>
            </a:r>
            <a:endParaRPr lang="en-IN" sz="3200" b="1" dirty="0">
              <a:solidFill>
                <a:srgbClr val="00B050"/>
              </a:solidFill>
              <a:latin typeface="Cambria" panose="02040503050406030204" pitchFamily="18" charset="0"/>
              <a:ea typeface="Cambria" panose="02040503050406030204" pitchFamily="18" charset="0"/>
            </a:endParaRPr>
          </a:p>
        </p:txBody>
      </p:sp>
      <p:pic>
        <p:nvPicPr>
          <p:cNvPr id="6" name="Picture 2">
            <a:extLst>
              <a:ext uri="{FF2B5EF4-FFF2-40B4-BE49-F238E27FC236}">
                <a16:creationId xmlns:a16="http://schemas.microsoft.com/office/drawing/2014/main" id="{EE455214-BD13-4594-9CE0-400C4139B7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52067" y="1697781"/>
            <a:ext cx="3272530" cy="4607083"/>
          </a:xfrm>
          <a:prstGeom prst="rect">
            <a:avLst/>
          </a:prstGeom>
        </p:spPr>
      </p:pic>
      <p:pic>
        <p:nvPicPr>
          <p:cNvPr id="8" name="Picture 2" descr="Image result for dish type collector solar energy">
            <a:extLst>
              <a:ext uri="{FF2B5EF4-FFF2-40B4-BE49-F238E27FC236}">
                <a16:creationId xmlns:a16="http://schemas.microsoft.com/office/drawing/2014/main" id="{535B9FDD-35F1-4517-A6BC-3AADBDE7C3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9927" y="1900310"/>
            <a:ext cx="6720152" cy="4202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5220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678874" y="792079"/>
            <a:ext cx="10099962" cy="584775"/>
          </a:xfrm>
          <a:prstGeom prst="rect">
            <a:avLst/>
          </a:prstGeom>
          <a:noFill/>
        </p:spPr>
        <p:txBody>
          <a:bodyPr wrap="square">
            <a:spAutoFit/>
          </a:bodyPr>
          <a:lstStyle/>
          <a:p>
            <a:r>
              <a:rPr lang="en-US" sz="3200" b="1" dirty="0">
                <a:solidFill>
                  <a:srgbClr val="C00000"/>
                </a:solidFill>
                <a:latin typeface="Cambria" panose="02040503050406030204" pitchFamily="18" charset="0"/>
                <a:ea typeface="Cambria" panose="02040503050406030204" pitchFamily="18" charset="0"/>
              </a:rPr>
              <a:t>Helio-Electrical Process: </a:t>
            </a:r>
            <a:r>
              <a:rPr lang="en-US" sz="3200" b="1" dirty="0">
                <a:solidFill>
                  <a:srgbClr val="00B050"/>
                </a:solidFill>
                <a:latin typeface="Cambria" panose="02040503050406030204" pitchFamily="18" charset="0"/>
                <a:ea typeface="Cambria" panose="02040503050406030204" pitchFamily="18" charset="0"/>
              </a:rPr>
              <a:t>Photovoltaic Systems</a:t>
            </a:r>
            <a:endParaRPr lang="en-IN" sz="3200" b="1" dirty="0">
              <a:solidFill>
                <a:srgbClr val="00B050"/>
              </a:solidFill>
              <a:latin typeface="Cambria" panose="02040503050406030204" pitchFamily="18" charset="0"/>
              <a:ea typeface="Cambria" panose="02040503050406030204" pitchFamily="18" charset="0"/>
            </a:endParaRPr>
          </a:p>
        </p:txBody>
      </p:sp>
      <p:pic>
        <p:nvPicPr>
          <p:cNvPr id="5" name="Picture 2" descr="Image result for photovoltaic cell diagram">
            <a:extLst>
              <a:ext uri="{FF2B5EF4-FFF2-40B4-BE49-F238E27FC236}">
                <a16:creationId xmlns:a16="http://schemas.microsoft.com/office/drawing/2014/main" id="{27298871-4510-48A5-9D25-67CF3E3740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6478" y="1376854"/>
            <a:ext cx="8739043" cy="5037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31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678874" y="792079"/>
            <a:ext cx="10099962" cy="584775"/>
          </a:xfrm>
          <a:prstGeom prst="rect">
            <a:avLst/>
          </a:prstGeom>
          <a:noFill/>
        </p:spPr>
        <p:txBody>
          <a:bodyPr wrap="square">
            <a:spAutoFit/>
          </a:bodyPr>
          <a:lstStyle/>
          <a:p>
            <a:r>
              <a:rPr lang="en-IN" sz="3200" b="1" dirty="0">
                <a:solidFill>
                  <a:srgbClr val="C00000"/>
                </a:solidFill>
                <a:latin typeface="Cambria" panose="02040503050406030204" pitchFamily="18" charset="0"/>
                <a:ea typeface="Cambria" panose="02040503050406030204" pitchFamily="18" charset="0"/>
              </a:rPr>
              <a:t>Hydro-electric powerplant</a:t>
            </a:r>
          </a:p>
        </p:txBody>
      </p:sp>
      <p:pic>
        <p:nvPicPr>
          <p:cNvPr id="9" name="Picture 2" descr="Image result for hydel energy diagram">
            <a:extLst>
              <a:ext uri="{FF2B5EF4-FFF2-40B4-BE49-F238E27FC236}">
                <a16:creationId xmlns:a16="http://schemas.microsoft.com/office/drawing/2014/main" id="{0BA015C3-313D-4196-8DEE-8A7DB66098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7959" y="1596371"/>
            <a:ext cx="8268126" cy="4469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3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5FB0745-0A22-4E64-AC23-8B8344BBEE02}"/>
              </a:ext>
            </a:extLst>
          </p:cNvPr>
          <p:cNvGrpSpPr/>
          <p:nvPr/>
        </p:nvGrpSpPr>
        <p:grpSpPr>
          <a:xfrm>
            <a:off x="0" y="1501672"/>
            <a:ext cx="12192000" cy="4904684"/>
            <a:chOff x="0" y="1593273"/>
            <a:chExt cx="12192000" cy="4904684"/>
          </a:xfrm>
        </p:grpSpPr>
        <p:pic>
          <p:nvPicPr>
            <p:cNvPr id="1030" name="Picture 6" descr="shivanasamudra falls – learn progress inspire">
              <a:extLst>
                <a:ext uri="{FF2B5EF4-FFF2-40B4-BE49-F238E27FC236}">
                  <a16:creationId xmlns:a16="http://schemas.microsoft.com/office/drawing/2014/main" id="{89F2F4A8-18BE-44B8-86C1-BE45C89CAF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3273"/>
              <a:ext cx="12192000" cy="490468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C726930-AB2F-4F39-8E14-5C4F5F7624F9}"/>
                </a:ext>
              </a:extLst>
            </p:cNvPr>
            <p:cNvSpPr/>
            <p:nvPr/>
          </p:nvSpPr>
          <p:spPr>
            <a:xfrm>
              <a:off x="1" y="6314757"/>
              <a:ext cx="1025236" cy="183199"/>
            </a:xfrm>
            <a:prstGeom prst="rect">
              <a:avLst/>
            </a:prstGeom>
            <a:solidFill>
              <a:srgbClr val="2F42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11" name="TextBox 10">
            <a:extLst>
              <a:ext uri="{FF2B5EF4-FFF2-40B4-BE49-F238E27FC236}">
                <a16:creationId xmlns:a16="http://schemas.microsoft.com/office/drawing/2014/main" id="{EAA4FE34-FF97-4911-A249-87DA6A68A572}"/>
              </a:ext>
            </a:extLst>
          </p:cNvPr>
          <p:cNvSpPr txBox="1"/>
          <p:nvPr/>
        </p:nvSpPr>
        <p:spPr>
          <a:xfrm>
            <a:off x="0" y="659548"/>
            <a:ext cx="12192000" cy="584775"/>
          </a:xfrm>
          <a:prstGeom prst="rect">
            <a:avLst/>
          </a:prstGeom>
          <a:noFill/>
        </p:spPr>
        <p:txBody>
          <a:bodyPr wrap="square">
            <a:spAutoFit/>
          </a:bodyPr>
          <a:lstStyle/>
          <a:p>
            <a:pPr algn="ctr"/>
            <a:r>
              <a:rPr lang="en-IN" sz="3200" b="1" dirty="0" err="1">
                <a:solidFill>
                  <a:srgbClr val="002060"/>
                </a:solidFill>
                <a:latin typeface="Cambria" panose="02040503050406030204" pitchFamily="18" charset="0"/>
                <a:ea typeface="Cambria" panose="02040503050406030204" pitchFamily="18" charset="0"/>
              </a:rPr>
              <a:t>Shivana</a:t>
            </a:r>
            <a:r>
              <a:rPr lang="en-IN" sz="3200" b="1" dirty="0">
                <a:solidFill>
                  <a:srgbClr val="002060"/>
                </a:solidFill>
                <a:latin typeface="Cambria" panose="02040503050406030204" pitchFamily="18" charset="0"/>
                <a:ea typeface="Cambria" panose="02040503050406030204" pitchFamily="18" charset="0"/>
              </a:rPr>
              <a:t> Samudra Hydro-electric powerplant</a:t>
            </a:r>
          </a:p>
        </p:txBody>
      </p:sp>
      <p:pic>
        <p:nvPicPr>
          <p:cNvPr id="6148" name="Picture 4" descr="Rains: Shivanasamudra hydel plant in full force | Deccan Herald">
            <a:extLst>
              <a:ext uri="{FF2B5EF4-FFF2-40B4-BE49-F238E27FC236}">
                <a16:creationId xmlns:a16="http://schemas.microsoft.com/office/drawing/2014/main" id="{336BB93A-8864-44D4-A33B-9929955BC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1967" y="2236052"/>
            <a:ext cx="5848209" cy="39624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Of humble beginnings | Deccan Herald">
            <a:extLst>
              <a:ext uri="{FF2B5EF4-FFF2-40B4-BE49-F238E27FC236}">
                <a16:creationId xmlns:a16="http://schemas.microsoft.com/office/drawing/2014/main" id="{1BB14DCE-D462-4121-BFD2-C97F8D0681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74" y="2825274"/>
            <a:ext cx="5072354" cy="358108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Power station at Bluff turns 110 today | Deccan Herald">
            <a:extLst>
              <a:ext uri="{FF2B5EF4-FFF2-40B4-BE49-F238E27FC236}">
                <a16:creationId xmlns:a16="http://schemas.microsoft.com/office/drawing/2014/main" id="{10365E9A-5BEC-4608-8D03-94F9A427B6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9236" y="1372577"/>
            <a:ext cx="3823858" cy="2318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0824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50"/>
                                        </p:tgtEl>
                                        <p:attrNameLst>
                                          <p:attrName>style.visibility</p:attrName>
                                        </p:attrNameLst>
                                      </p:cBhvr>
                                      <p:to>
                                        <p:strVal val="visible"/>
                                      </p:to>
                                    </p:set>
                                    <p:animEffect transition="in" filter="fade">
                                      <p:cBhvr>
                                        <p:cTn id="14" dur="1000"/>
                                        <p:tgtEl>
                                          <p:spTgt spid="6150"/>
                                        </p:tgtEl>
                                      </p:cBhvr>
                                    </p:animEffect>
                                    <p:anim calcmode="lin" valueType="num">
                                      <p:cBhvr>
                                        <p:cTn id="15" dur="1000" fill="hold"/>
                                        <p:tgtEl>
                                          <p:spTgt spid="6150"/>
                                        </p:tgtEl>
                                        <p:attrNameLst>
                                          <p:attrName>ppt_x</p:attrName>
                                        </p:attrNameLst>
                                      </p:cBhvr>
                                      <p:tavLst>
                                        <p:tav tm="0">
                                          <p:val>
                                            <p:strVal val="#ppt_x"/>
                                          </p:val>
                                        </p:tav>
                                        <p:tav tm="100000">
                                          <p:val>
                                            <p:strVal val="#ppt_x"/>
                                          </p:val>
                                        </p:tav>
                                      </p:tavLst>
                                    </p:anim>
                                    <p:anim calcmode="lin" valueType="num">
                                      <p:cBhvr>
                                        <p:cTn id="16" dur="1000" fill="hold"/>
                                        <p:tgtEl>
                                          <p:spTgt spid="61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6"/>
                                        </p:tgtEl>
                                        <p:attrNameLst>
                                          <p:attrName>style.visibility</p:attrName>
                                        </p:attrNameLst>
                                      </p:cBhvr>
                                      <p:to>
                                        <p:strVal val="visible"/>
                                      </p:to>
                                    </p:set>
                                    <p:animEffect transition="in" filter="fade">
                                      <p:cBhvr>
                                        <p:cTn id="21" dur="1000"/>
                                        <p:tgtEl>
                                          <p:spTgt spid="6146"/>
                                        </p:tgtEl>
                                      </p:cBhvr>
                                    </p:animEffect>
                                    <p:anim calcmode="lin" valueType="num">
                                      <p:cBhvr>
                                        <p:cTn id="22" dur="1000" fill="hold"/>
                                        <p:tgtEl>
                                          <p:spTgt spid="6146"/>
                                        </p:tgtEl>
                                        <p:attrNameLst>
                                          <p:attrName>ppt_x</p:attrName>
                                        </p:attrNameLst>
                                      </p:cBhvr>
                                      <p:tavLst>
                                        <p:tav tm="0">
                                          <p:val>
                                            <p:strVal val="#ppt_x"/>
                                          </p:val>
                                        </p:tav>
                                        <p:tav tm="100000">
                                          <p:val>
                                            <p:strVal val="#ppt_x"/>
                                          </p:val>
                                        </p:tav>
                                      </p:tavLst>
                                    </p:anim>
                                    <p:anim calcmode="lin" valueType="num">
                                      <p:cBhvr>
                                        <p:cTn id="23"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48"/>
                                        </p:tgtEl>
                                        <p:attrNameLst>
                                          <p:attrName>style.visibility</p:attrName>
                                        </p:attrNameLst>
                                      </p:cBhvr>
                                      <p:to>
                                        <p:strVal val="visible"/>
                                      </p:to>
                                    </p:set>
                                    <p:animEffect transition="in" filter="fade">
                                      <p:cBhvr>
                                        <p:cTn id="28" dur="1000"/>
                                        <p:tgtEl>
                                          <p:spTgt spid="6148"/>
                                        </p:tgtEl>
                                      </p:cBhvr>
                                    </p:animEffect>
                                    <p:anim calcmode="lin" valueType="num">
                                      <p:cBhvr>
                                        <p:cTn id="29" dur="1000" fill="hold"/>
                                        <p:tgtEl>
                                          <p:spTgt spid="6148"/>
                                        </p:tgtEl>
                                        <p:attrNameLst>
                                          <p:attrName>ppt_x</p:attrName>
                                        </p:attrNameLst>
                                      </p:cBhvr>
                                      <p:tavLst>
                                        <p:tav tm="0">
                                          <p:val>
                                            <p:strVal val="#ppt_x"/>
                                          </p:val>
                                        </p:tav>
                                        <p:tav tm="100000">
                                          <p:val>
                                            <p:strVal val="#ppt_x"/>
                                          </p:val>
                                        </p:tav>
                                      </p:tavLst>
                                    </p:anim>
                                    <p:anim calcmode="lin" valueType="num">
                                      <p:cBhvr>
                                        <p:cTn id="30"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he Basics of Wind Energy | Kurz Industrial SolutionsKurz">
            <a:extLst>
              <a:ext uri="{FF2B5EF4-FFF2-40B4-BE49-F238E27FC236}">
                <a16:creationId xmlns:a16="http://schemas.microsoft.com/office/drawing/2014/main" id="{B1A1AF31-97B0-45D4-B0B4-0D4A8A1D6E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692" y="838199"/>
            <a:ext cx="11180617" cy="559030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AA4FE34-FF97-4911-A249-87DA6A68A572}"/>
              </a:ext>
            </a:extLst>
          </p:cNvPr>
          <p:cNvSpPr txBox="1"/>
          <p:nvPr/>
        </p:nvSpPr>
        <p:spPr>
          <a:xfrm>
            <a:off x="831273" y="1096878"/>
            <a:ext cx="10099962" cy="584775"/>
          </a:xfrm>
          <a:prstGeom prst="rect">
            <a:avLst/>
          </a:prstGeom>
          <a:noFill/>
        </p:spPr>
        <p:txBody>
          <a:bodyPr wrap="square">
            <a:spAutoFit/>
          </a:bodyPr>
          <a:lstStyle/>
          <a:p>
            <a:r>
              <a:rPr lang="en-IN" sz="3200" b="1" dirty="0">
                <a:solidFill>
                  <a:schemeClr val="bg1"/>
                </a:solidFill>
                <a:latin typeface="Cambria" panose="02040503050406030204" pitchFamily="18" charset="0"/>
                <a:ea typeface="Cambria" panose="02040503050406030204" pitchFamily="18" charset="0"/>
              </a:rPr>
              <a:t>WIND ENERGY</a:t>
            </a:r>
          </a:p>
        </p:txBody>
      </p:sp>
    </p:spTree>
    <p:extLst>
      <p:ext uri="{BB962C8B-B14F-4D97-AF65-F5344CB8AC3E}">
        <p14:creationId xmlns:p14="http://schemas.microsoft.com/office/powerpoint/2010/main" val="21759652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AA4FE34-FF97-4911-A249-87DA6A68A572}"/>
              </a:ext>
            </a:extLst>
          </p:cNvPr>
          <p:cNvSpPr txBox="1"/>
          <p:nvPr/>
        </p:nvSpPr>
        <p:spPr>
          <a:xfrm>
            <a:off x="831273" y="1096878"/>
            <a:ext cx="10099962" cy="584775"/>
          </a:xfrm>
          <a:prstGeom prst="rect">
            <a:avLst/>
          </a:prstGeom>
          <a:noFill/>
        </p:spPr>
        <p:txBody>
          <a:bodyPr wrap="square">
            <a:spAutoFit/>
          </a:bodyPr>
          <a:lstStyle/>
          <a:p>
            <a:r>
              <a:rPr lang="en-IN" sz="3200" b="1" dirty="0">
                <a:latin typeface="Cambria" panose="02040503050406030204" pitchFamily="18" charset="0"/>
                <a:ea typeface="Cambria" panose="02040503050406030204" pitchFamily="18" charset="0"/>
              </a:rPr>
              <a:t>WIND ENERGY</a:t>
            </a:r>
          </a:p>
        </p:txBody>
      </p:sp>
      <p:pic>
        <p:nvPicPr>
          <p:cNvPr id="4" name="Picture 3">
            <a:extLst>
              <a:ext uri="{FF2B5EF4-FFF2-40B4-BE49-F238E27FC236}">
                <a16:creationId xmlns:a16="http://schemas.microsoft.com/office/drawing/2014/main" id="{5C4EFD84-E653-47BF-B85B-808CE588F6C0}"/>
              </a:ext>
            </a:extLst>
          </p:cNvPr>
          <p:cNvPicPr>
            <a:picLocks noChangeAspect="1"/>
          </p:cNvPicPr>
          <p:nvPr/>
        </p:nvPicPr>
        <p:blipFill>
          <a:blip r:embed="rId2"/>
          <a:stretch>
            <a:fillRect/>
          </a:stretch>
        </p:blipFill>
        <p:spPr>
          <a:xfrm>
            <a:off x="433575" y="2113232"/>
            <a:ext cx="11324850" cy="3774950"/>
          </a:xfrm>
          <a:prstGeom prst="rect">
            <a:avLst/>
          </a:prstGeom>
        </p:spPr>
      </p:pic>
    </p:spTree>
    <p:extLst>
      <p:ext uri="{BB962C8B-B14F-4D97-AF65-F5344CB8AC3E}">
        <p14:creationId xmlns:p14="http://schemas.microsoft.com/office/powerpoint/2010/main" val="319310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ind Turbine Parts Diagram | Wind turbine, Wind generator, Wind">
            <a:extLst>
              <a:ext uri="{FF2B5EF4-FFF2-40B4-BE49-F238E27FC236}">
                <a16:creationId xmlns:a16="http://schemas.microsoft.com/office/drawing/2014/main" id="{6413B3EE-D6FF-4BCF-A29A-806CBD525F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505" y="645968"/>
            <a:ext cx="5476875" cy="58102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ind turbine | technology | Britannica">
            <a:extLst>
              <a:ext uri="{FF2B5EF4-FFF2-40B4-BE49-F238E27FC236}">
                <a16:creationId xmlns:a16="http://schemas.microsoft.com/office/drawing/2014/main" id="{E6226F8B-E2DD-493C-9A49-72AE1858E61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859" b="3067"/>
          <a:stretch/>
        </p:blipFill>
        <p:spPr bwMode="auto">
          <a:xfrm>
            <a:off x="6564909" y="1728787"/>
            <a:ext cx="4932155" cy="429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79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1000"/>
                                        <p:tgtEl>
                                          <p:spTgt spid="2052"/>
                                        </p:tgtEl>
                                      </p:cBhvr>
                                    </p:animEffect>
                                    <p:anim calcmode="lin" valueType="num">
                                      <p:cBhvr>
                                        <p:cTn id="15" dur="1000" fill="hold"/>
                                        <p:tgtEl>
                                          <p:spTgt spid="2052"/>
                                        </p:tgtEl>
                                        <p:attrNameLst>
                                          <p:attrName>ppt_x</p:attrName>
                                        </p:attrNameLst>
                                      </p:cBhvr>
                                      <p:tavLst>
                                        <p:tav tm="0">
                                          <p:val>
                                            <p:strVal val="#ppt_x"/>
                                          </p:val>
                                        </p:tav>
                                        <p:tav tm="100000">
                                          <p:val>
                                            <p:strVal val="#ppt_x"/>
                                          </p:val>
                                        </p:tav>
                                      </p:tavLst>
                                    </p:anim>
                                    <p:anim calcmode="lin" valueType="num">
                                      <p:cBhvr>
                                        <p:cTn id="16"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Offshore Wind Outlook 2019 – Analysis - IEA">
            <a:extLst>
              <a:ext uri="{FF2B5EF4-FFF2-40B4-BE49-F238E27FC236}">
                <a16:creationId xmlns:a16="http://schemas.microsoft.com/office/drawing/2014/main" id="{D609E537-7D1A-4312-8AD4-CA58436D41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5781" y="2266514"/>
            <a:ext cx="5981123" cy="398188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Vestas Unveils Gigantic 10 MW Wind Turbine">
            <a:extLst>
              <a:ext uri="{FF2B5EF4-FFF2-40B4-BE49-F238E27FC236}">
                <a16:creationId xmlns:a16="http://schemas.microsoft.com/office/drawing/2014/main" id="{81030BE6-1F93-4B3D-A891-580E7B407B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732" y="1080654"/>
            <a:ext cx="6108317" cy="3435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96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500"/>
                                        <p:tgtEl>
                                          <p:spTgt spid="30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fade">
                                      <p:cBhvr>
                                        <p:cTn id="12"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4B191-B28C-42DA-A40C-A619CB199AEC}"/>
              </a:ext>
            </a:extLst>
          </p:cNvPr>
          <p:cNvSpPr>
            <a:spLocks noGrp="1"/>
          </p:cNvSpPr>
          <p:nvPr>
            <p:ph type="title"/>
          </p:nvPr>
        </p:nvSpPr>
        <p:spPr>
          <a:xfrm>
            <a:off x="463826" y="960210"/>
            <a:ext cx="11502887" cy="510781"/>
          </a:xfrm>
        </p:spPr>
        <p:txBody>
          <a:bodyPr/>
          <a:lstStyle/>
          <a:p>
            <a:r>
              <a:rPr lang="en-US" sz="2800" dirty="0">
                <a:solidFill>
                  <a:srgbClr val="C00000"/>
                </a:solidFill>
                <a:latin typeface="Cambria" panose="02040503050406030204" pitchFamily="18" charset="0"/>
                <a:ea typeface="Cambria" panose="02040503050406030204" pitchFamily="18" charset="0"/>
              </a:rPr>
              <a:t>Role of Mechanical Engineering in Industries and Society: </a:t>
            </a:r>
            <a:endParaRPr lang="en-IN" sz="2800" dirty="0">
              <a:solidFill>
                <a:srgbClr val="C00000"/>
              </a:solidFill>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EFE18823-C7D2-4CCE-8C0A-230EB9D564FD}"/>
              </a:ext>
            </a:extLst>
          </p:cNvPr>
          <p:cNvSpPr txBox="1"/>
          <p:nvPr/>
        </p:nvSpPr>
        <p:spPr>
          <a:xfrm>
            <a:off x="569843" y="1616765"/>
            <a:ext cx="11304105" cy="4832092"/>
          </a:xfrm>
          <a:prstGeom prst="rect">
            <a:avLst/>
          </a:prstGeom>
          <a:noFill/>
        </p:spPr>
        <p:txBody>
          <a:bodyPr wrap="square" rtlCol="0">
            <a:spAutoFit/>
          </a:bodyPr>
          <a:lstStyle/>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Product Designer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Core Mechanical Designer/ Machine Designer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Drafts man</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Production Engineer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Maintenance Engineer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Quality Engineer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Safety Engineer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PLM Manager</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Logistic In-charge</a:t>
            </a:r>
          </a:p>
          <a:p>
            <a:pPr marL="285750" indent="-285750">
              <a:buFont typeface="Wingdings" panose="05000000000000000000" pitchFamily="2" charset="2"/>
              <a:buChar char="ü"/>
            </a:pPr>
            <a:r>
              <a:rPr lang="en-US" sz="2800" dirty="0">
                <a:solidFill>
                  <a:srgbClr val="00B050"/>
                </a:solidFill>
                <a:latin typeface="Cambria" panose="02040503050406030204" pitchFamily="18" charset="0"/>
                <a:ea typeface="Cambria" panose="02040503050406030204" pitchFamily="18" charset="0"/>
              </a:rPr>
              <a:t>Automation Engineer</a:t>
            </a:r>
          </a:p>
          <a:p>
            <a:endParaRPr lang="en-IN" sz="2800" dirty="0">
              <a:solidFill>
                <a:srgbClr val="00B05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0811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278FDD-FA8F-4981-BA15-D82B7C8CEB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27436" y="1438722"/>
            <a:ext cx="5308776" cy="3988955"/>
          </a:xfrm>
          <a:prstGeom prst="rect">
            <a:avLst/>
          </a:prstGeom>
        </p:spPr>
      </p:pic>
      <p:pic>
        <p:nvPicPr>
          <p:cNvPr id="6" name="Picture 5">
            <a:extLst>
              <a:ext uri="{FF2B5EF4-FFF2-40B4-BE49-F238E27FC236}">
                <a16:creationId xmlns:a16="http://schemas.microsoft.com/office/drawing/2014/main" id="{F172F8D7-2DE8-404D-87B3-647A75842B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145958" y="1430323"/>
            <a:ext cx="5318607" cy="3988955"/>
          </a:xfrm>
          <a:prstGeom prst="rect">
            <a:avLst/>
          </a:prstGeom>
        </p:spPr>
      </p:pic>
    </p:spTree>
    <p:extLst>
      <p:ext uri="{BB962C8B-B14F-4D97-AF65-F5344CB8AC3E}">
        <p14:creationId xmlns:p14="http://schemas.microsoft.com/office/powerpoint/2010/main" val="400977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2CADF-1AE5-4B0C-AA5E-993DD41DB2EA}"/>
              </a:ext>
            </a:extLst>
          </p:cNvPr>
          <p:cNvSpPr>
            <a:spLocks noGrp="1"/>
          </p:cNvSpPr>
          <p:nvPr>
            <p:ph type="title"/>
          </p:nvPr>
        </p:nvSpPr>
        <p:spPr>
          <a:xfrm>
            <a:off x="601554" y="907201"/>
            <a:ext cx="10515600" cy="1325563"/>
          </a:xfrm>
        </p:spPr>
        <p:txBody>
          <a:bodyPr/>
          <a:lstStyle/>
          <a:p>
            <a:r>
              <a:rPr lang="en-I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Tidal power plant:</a:t>
            </a:r>
            <a:br>
              <a:rPr lang="en-IN" sz="2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br>
            <a:endParaRPr lang="en-IN" sz="5400" dirty="0">
              <a:solidFill>
                <a:srgbClr val="C00000"/>
              </a:solidFill>
            </a:endParaRPr>
          </a:p>
        </p:txBody>
      </p:sp>
      <p:sp>
        <p:nvSpPr>
          <p:cNvPr id="4" name="TextBox 3">
            <a:extLst>
              <a:ext uri="{FF2B5EF4-FFF2-40B4-BE49-F238E27FC236}">
                <a16:creationId xmlns:a16="http://schemas.microsoft.com/office/drawing/2014/main" id="{448752F2-5570-47F2-85EF-F69343AB234E}"/>
              </a:ext>
            </a:extLst>
          </p:cNvPr>
          <p:cNvSpPr txBox="1"/>
          <p:nvPr/>
        </p:nvSpPr>
        <p:spPr>
          <a:xfrm>
            <a:off x="651959" y="1384451"/>
            <a:ext cx="10888081" cy="3046988"/>
          </a:xfrm>
          <a:prstGeom prst="rect">
            <a:avLst/>
          </a:prstGeom>
          <a:noFill/>
        </p:spPr>
        <p:txBody>
          <a:bodyPr wrap="square" rtlCol="0">
            <a:spAutoFit/>
          </a:bodyPr>
          <a:lstStyle/>
          <a:p>
            <a:pPr marL="342900" indent="-342900">
              <a:buFont typeface="Arial" panose="020B0604020202020204" pitchFamily="34" charset="0"/>
              <a:buChar char="•"/>
            </a:pPr>
            <a:r>
              <a:rPr lang="en-IN" sz="2400" dirty="0">
                <a:effectLst/>
                <a:latin typeface="Cambria" panose="02040503050406030204" pitchFamily="18" charset="0"/>
                <a:ea typeface="Cambria" panose="02040503050406030204" pitchFamily="18" charset="0"/>
                <a:cs typeface="Times New Roman" panose="02020603050405020304" pitchFamily="18" charset="0"/>
              </a:rPr>
              <a:t>Tide is a periodic rise and fall of the water level of the sea which are carried by the action of the sun and moon on the water of the earth. </a:t>
            </a:r>
          </a:p>
          <a:p>
            <a:pPr marL="342900" indent="-342900">
              <a:buFont typeface="Arial" panose="020B0604020202020204" pitchFamily="34" charset="0"/>
              <a:buChar char="•"/>
            </a:pPr>
            <a:r>
              <a:rPr lang="en-IN" sz="2400" dirty="0">
                <a:effectLst/>
                <a:latin typeface="Cambria" panose="02040503050406030204" pitchFamily="18" charset="0"/>
                <a:ea typeface="Cambria" panose="02040503050406030204" pitchFamily="18" charset="0"/>
                <a:cs typeface="Times New Roman" panose="02020603050405020304" pitchFamily="18" charset="0"/>
              </a:rPr>
              <a:t>The highest level of the tidal water is known as the high tide. The lower level of the water is known as low tide. </a:t>
            </a:r>
          </a:p>
          <a:p>
            <a:pPr marL="342900" indent="-342900">
              <a:buFont typeface="Arial" panose="020B0604020202020204" pitchFamily="34" charset="0"/>
              <a:buChar char="•"/>
            </a:pPr>
            <a:r>
              <a:rPr lang="en-IN" sz="2400" dirty="0">
                <a:effectLst/>
                <a:latin typeface="Cambria" panose="02040503050406030204" pitchFamily="18" charset="0"/>
                <a:ea typeface="Cambria" panose="02040503050406030204" pitchFamily="18" charset="0"/>
                <a:cs typeface="Times New Roman" panose="02020603050405020304" pitchFamily="18" charset="0"/>
              </a:rPr>
              <a:t>The level difference between the high tide and the low tide is known as tidal range. </a:t>
            </a:r>
          </a:p>
          <a:p>
            <a:pPr marL="342900" indent="-342900">
              <a:buFont typeface="Arial" panose="020B0604020202020204" pitchFamily="34" charset="0"/>
              <a:buChar char="•"/>
            </a:pPr>
            <a:r>
              <a:rPr lang="en-IN" sz="2400" dirty="0">
                <a:effectLst/>
                <a:latin typeface="Cambria" panose="02040503050406030204" pitchFamily="18" charset="0"/>
                <a:ea typeface="Cambria" panose="02040503050406030204" pitchFamily="18" charset="0"/>
                <a:cs typeface="Times New Roman" panose="02020603050405020304" pitchFamily="18" charset="0"/>
              </a:rPr>
              <a:t>To set up a tidal power plant, the range should be between 5 meters or more.</a:t>
            </a:r>
          </a:p>
          <a:p>
            <a:endParaRPr lang="en-IN" sz="2400" dirty="0">
              <a:latin typeface="Cambria" panose="02040503050406030204" pitchFamily="18" charset="0"/>
              <a:ea typeface="Cambria" panose="02040503050406030204" pitchFamily="18" charset="0"/>
            </a:endParaRPr>
          </a:p>
        </p:txBody>
      </p:sp>
      <p:pic>
        <p:nvPicPr>
          <p:cNvPr id="2050" name="Picture 2" descr="Tidal power | 38 Degrees">
            <a:extLst>
              <a:ext uri="{FF2B5EF4-FFF2-40B4-BE49-F238E27FC236}">
                <a16:creationId xmlns:a16="http://schemas.microsoft.com/office/drawing/2014/main" id="{BE44B0BF-35EB-41EB-8354-D032C369B8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8325" y="4200404"/>
            <a:ext cx="5215350" cy="2158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610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2CADF-1AE5-4B0C-AA5E-993DD41DB2EA}"/>
              </a:ext>
            </a:extLst>
          </p:cNvPr>
          <p:cNvSpPr>
            <a:spLocks noGrp="1"/>
          </p:cNvSpPr>
          <p:nvPr>
            <p:ph type="title"/>
          </p:nvPr>
        </p:nvSpPr>
        <p:spPr>
          <a:xfrm>
            <a:off x="601554" y="907201"/>
            <a:ext cx="10515600" cy="1325563"/>
          </a:xfrm>
        </p:spPr>
        <p:txBody>
          <a:bodyPr/>
          <a:lstStyle/>
          <a:p>
            <a:r>
              <a:rPr lang="en-IN" sz="24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Tidal Cycle:</a:t>
            </a:r>
            <a:br>
              <a:rPr lang="en-IN" sz="2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br>
            <a:endParaRPr lang="en-IN" sz="5400" dirty="0">
              <a:solidFill>
                <a:srgbClr val="C00000"/>
              </a:solidFill>
            </a:endParaRPr>
          </a:p>
        </p:txBody>
      </p:sp>
      <p:pic>
        <p:nvPicPr>
          <p:cNvPr id="3080" name="Picture 8" descr="Introduction to Tides">
            <a:extLst>
              <a:ext uri="{FF2B5EF4-FFF2-40B4-BE49-F238E27FC236}">
                <a16:creationId xmlns:a16="http://schemas.microsoft.com/office/drawing/2014/main" id="{34EF377D-5AE1-405F-ADF4-9E85D71C92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063" y="1365803"/>
            <a:ext cx="7459554" cy="355494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11.3 Tide Classification – Introduction to Oceanography">
            <a:extLst>
              <a:ext uri="{FF2B5EF4-FFF2-40B4-BE49-F238E27FC236}">
                <a16:creationId xmlns:a16="http://schemas.microsoft.com/office/drawing/2014/main" id="{C89858D5-9A18-4522-82DA-0852A6C748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3670" y="3429000"/>
            <a:ext cx="3555267" cy="291531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58C8E8A-3E5C-4BD0-8DAE-2F639BB0B43F}"/>
              </a:ext>
            </a:extLst>
          </p:cNvPr>
          <p:cNvSpPr txBox="1"/>
          <p:nvPr/>
        </p:nvSpPr>
        <p:spPr>
          <a:xfrm>
            <a:off x="8574459" y="2338725"/>
            <a:ext cx="3013687" cy="369332"/>
          </a:xfrm>
          <a:prstGeom prst="rect">
            <a:avLst/>
          </a:prstGeom>
          <a:noFill/>
        </p:spPr>
        <p:txBody>
          <a:bodyPr wrap="square" rtlCol="0">
            <a:spAutoFit/>
          </a:bodyPr>
          <a:lstStyle/>
          <a:p>
            <a:r>
              <a:rPr lang="en-US" b="1" dirty="0">
                <a:latin typeface="Cambria" panose="02040503050406030204" pitchFamily="18" charset="0"/>
                <a:ea typeface="Cambria" panose="02040503050406030204" pitchFamily="18" charset="0"/>
              </a:rPr>
              <a:t>Lunar Cycle</a:t>
            </a:r>
            <a:endParaRPr lang="en-IN" b="1"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id="{3661740F-96A5-404B-ACFE-AE54FC8825C4}"/>
              </a:ext>
            </a:extLst>
          </p:cNvPr>
          <p:cNvSpPr txBox="1"/>
          <p:nvPr/>
        </p:nvSpPr>
        <p:spPr>
          <a:xfrm>
            <a:off x="5732748" y="5122865"/>
            <a:ext cx="1881809" cy="369332"/>
          </a:xfrm>
          <a:prstGeom prst="rect">
            <a:avLst/>
          </a:prstGeom>
          <a:noFill/>
        </p:spPr>
        <p:txBody>
          <a:bodyPr wrap="square" rtlCol="0">
            <a:spAutoFit/>
          </a:bodyPr>
          <a:lstStyle/>
          <a:p>
            <a:pPr algn="r"/>
            <a:r>
              <a:rPr lang="en-US" b="1" dirty="0">
                <a:latin typeface="Cambria" panose="02040503050406030204" pitchFamily="18" charset="0"/>
                <a:ea typeface="Cambria" panose="02040503050406030204" pitchFamily="18" charset="0"/>
              </a:rPr>
              <a:t>Day Cycle</a:t>
            </a:r>
            <a:endParaRPr lang="en-IN" b="1" dirty="0">
              <a:latin typeface="Cambria" panose="02040503050406030204" pitchFamily="18" charset="0"/>
              <a:ea typeface="Cambria" panose="02040503050406030204" pitchFamily="18" charset="0"/>
            </a:endParaRPr>
          </a:p>
        </p:txBody>
      </p:sp>
      <p:sp>
        <p:nvSpPr>
          <p:cNvPr id="6" name="Arrow: Left 5">
            <a:extLst>
              <a:ext uri="{FF2B5EF4-FFF2-40B4-BE49-F238E27FC236}">
                <a16:creationId xmlns:a16="http://schemas.microsoft.com/office/drawing/2014/main" id="{5CF76D42-B80C-44CB-93AE-E7A1999A0B2D}"/>
              </a:ext>
            </a:extLst>
          </p:cNvPr>
          <p:cNvSpPr/>
          <p:nvPr/>
        </p:nvSpPr>
        <p:spPr>
          <a:xfrm>
            <a:off x="7879601" y="2381964"/>
            <a:ext cx="662608" cy="3843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Arrow: Left 12">
            <a:extLst>
              <a:ext uri="{FF2B5EF4-FFF2-40B4-BE49-F238E27FC236}">
                <a16:creationId xmlns:a16="http://schemas.microsoft.com/office/drawing/2014/main" id="{4FC83FC9-66F7-47E9-A847-01F06F1F9FF6}"/>
              </a:ext>
            </a:extLst>
          </p:cNvPr>
          <p:cNvSpPr/>
          <p:nvPr/>
        </p:nvSpPr>
        <p:spPr>
          <a:xfrm rot="10800000">
            <a:off x="7614558" y="5107884"/>
            <a:ext cx="662608" cy="38431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150599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6237E-0E04-426E-8373-CCC6344857E1}"/>
              </a:ext>
            </a:extLst>
          </p:cNvPr>
          <p:cNvSpPr>
            <a:spLocks noGrp="1"/>
          </p:cNvSpPr>
          <p:nvPr>
            <p:ph type="title"/>
          </p:nvPr>
        </p:nvSpPr>
        <p:spPr>
          <a:xfrm>
            <a:off x="707571" y="960211"/>
            <a:ext cx="10515600" cy="431268"/>
          </a:xfrm>
        </p:spPr>
        <p:txBody>
          <a:bodyPr/>
          <a:lstStyle/>
          <a:p>
            <a:r>
              <a:rPr lang="en-IN" sz="2400" b="1" dirty="0">
                <a:solidFill>
                  <a:srgbClr val="C00000"/>
                </a:solidFill>
                <a:effectLst/>
                <a:latin typeface="Cambria" panose="02040503050406030204" pitchFamily="18" charset="0"/>
                <a:ea typeface="Cambria" panose="02040503050406030204" pitchFamily="18" charset="0"/>
                <a:cs typeface="Times New Roman" panose="02020603050405020304" pitchFamily="18" charset="0"/>
              </a:rPr>
              <a:t>Construction &amp; Working of Tidal power Plant:</a:t>
            </a:r>
            <a:br>
              <a:rPr lang="en-IN" sz="1800" dirty="0">
                <a:effectLst/>
                <a:latin typeface="Calibri" panose="020F0502020204030204" pitchFamily="34" charset="0"/>
                <a:ea typeface="Calibri" panose="020F0502020204030204" pitchFamily="34" charset="0"/>
                <a:cs typeface="Times New Roman" panose="02020603050405020304" pitchFamily="18" charset="0"/>
              </a:rPr>
            </a:br>
            <a:endParaRPr lang="en-IN" dirty="0"/>
          </a:p>
        </p:txBody>
      </p:sp>
      <p:pic>
        <p:nvPicPr>
          <p:cNvPr id="3" name="Picture 2" descr="Tidal Power Plant, Ocean tide, Tidal energy, Power Generation">
            <a:extLst>
              <a:ext uri="{FF2B5EF4-FFF2-40B4-BE49-F238E27FC236}">
                <a16:creationId xmlns:a16="http://schemas.microsoft.com/office/drawing/2014/main" id="{9747924C-DB4D-47EC-B4D5-D8E8F5344C94}"/>
              </a:ext>
            </a:extLst>
          </p:cNvPr>
          <p:cNvPicPr>
            <a:picLocks noChangeAspect="1"/>
          </p:cNvPicPr>
          <p:nvPr/>
        </p:nvPicPr>
        <p:blipFill rotWithShape="1">
          <a:blip r:embed="rId2">
            <a:extLst>
              <a:ext uri="{28A0092B-C50C-407E-A947-70E740481C1C}">
                <a14:useLocalDpi xmlns:a14="http://schemas.microsoft.com/office/drawing/2010/main" val="0"/>
              </a:ext>
            </a:extLst>
          </a:blip>
          <a:srcRect l="1070"/>
          <a:stretch/>
        </p:blipFill>
        <p:spPr bwMode="auto">
          <a:xfrm>
            <a:off x="3891280" y="1493429"/>
            <a:ext cx="4409440" cy="44805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565820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a:extLst>
              <a:ext uri="{FF2B5EF4-FFF2-40B4-BE49-F238E27FC236}">
                <a16:creationId xmlns:a16="http://schemas.microsoft.com/office/drawing/2014/main" id="{A239905A-FAF0-4369-A105-ED79ADF12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910" y="864316"/>
            <a:ext cx="10723418" cy="5129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82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1000"/>
                                        <p:tgtEl>
                                          <p:spTgt spid="4100"/>
                                        </p:tgtEl>
                                      </p:cBhvr>
                                    </p:animEffect>
                                    <p:anim calcmode="lin" valueType="num">
                                      <p:cBhvr>
                                        <p:cTn id="8" dur="1000" fill="hold"/>
                                        <p:tgtEl>
                                          <p:spTgt spid="4100"/>
                                        </p:tgtEl>
                                        <p:attrNameLst>
                                          <p:attrName>ppt_x</p:attrName>
                                        </p:attrNameLst>
                                      </p:cBhvr>
                                      <p:tavLst>
                                        <p:tav tm="0">
                                          <p:val>
                                            <p:strVal val="#ppt_x"/>
                                          </p:val>
                                        </p:tav>
                                        <p:tav tm="100000">
                                          <p:val>
                                            <p:strVal val="#ppt_x"/>
                                          </p:val>
                                        </p:tav>
                                      </p:tavLst>
                                    </p:anim>
                                    <p:anim calcmode="lin" valueType="num">
                                      <p:cBhvr>
                                        <p:cTn id="9"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India's new energy policy draft projects coal-fired capacity will double by  2040. Is that feasible?">
            <a:extLst>
              <a:ext uri="{FF2B5EF4-FFF2-40B4-BE49-F238E27FC236}">
                <a16:creationId xmlns:a16="http://schemas.microsoft.com/office/drawing/2014/main" id="{D55613A6-C5FF-4638-8A04-C3CAC70258F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848" b="9621"/>
          <a:stretch/>
        </p:blipFill>
        <p:spPr bwMode="auto">
          <a:xfrm>
            <a:off x="1696108" y="1087582"/>
            <a:ext cx="8799784" cy="5300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39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fade">
                                      <p:cBhvr>
                                        <p:cTn id="7" dur="1000"/>
                                        <p:tgtEl>
                                          <p:spTgt spid="4102"/>
                                        </p:tgtEl>
                                      </p:cBhvr>
                                    </p:animEffect>
                                    <p:anim calcmode="lin" valueType="num">
                                      <p:cBhvr>
                                        <p:cTn id="8" dur="1000" fill="hold"/>
                                        <p:tgtEl>
                                          <p:spTgt spid="4102"/>
                                        </p:tgtEl>
                                        <p:attrNameLst>
                                          <p:attrName>ppt_x</p:attrName>
                                        </p:attrNameLst>
                                      </p:cBhvr>
                                      <p:tavLst>
                                        <p:tav tm="0">
                                          <p:val>
                                            <p:strVal val="#ppt_x"/>
                                          </p:val>
                                        </p:tav>
                                        <p:tav tm="100000">
                                          <p:val>
                                            <p:strVal val="#ppt_x"/>
                                          </p:val>
                                        </p:tav>
                                      </p:tavLst>
                                    </p:anim>
                                    <p:anim calcmode="lin" valueType="num">
                                      <p:cBhvr>
                                        <p:cTn id="9" dur="1000" fill="hold"/>
                                        <p:tgtEl>
                                          <p:spTgt spid="4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Non-Renewable Energy Sources &amp; Their Renewable Alternatives | Inspire">
            <a:extLst>
              <a:ext uri="{FF2B5EF4-FFF2-40B4-BE49-F238E27FC236}">
                <a16:creationId xmlns:a16="http://schemas.microsoft.com/office/drawing/2014/main" id="{63E6057F-FD46-48A9-896F-040B5C544C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0469" y="2020393"/>
            <a:ext cx="6331531" cy="3310289"/>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Why Is Renewable Energy Important in 2020 and Beyond? | Inspire">
            <a:extLst>
              <a:ext uri="{FF2B5EF4-FFF2-40B4-BE49-F238E27FC236}">
                <a16:creationId xmlns:a16="http://schemas.microsoft.com/office/drawing/2014/main" id="{04D274D3-94BC-4A64-BE22-3DFFF0CE41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20394"/>
            <a:ext cx="6054435" cy="382886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9CBA17F-39E0-4FB0-8EDC-020DB3B49BDD}"/>
              </a:ext>
            </a:extLst>
          </p:cNvPr>
          <p:cNvSpPr txBox="1"/>
          <p:nvPr/>
        </p:nvSpPr>
        <p:spPr>
          <a:xfrm>
            <a:off x="942109" y="778224"/>
            <a:ext cx="10307781" cy="461665"/>
          </a:xfrm>
          <a:prstGeom prst="rect">
            <a:avLst/>
          </a:prstGeom>
          <a:noFill/>
        </p:spPr>
        <p:txBody>
          <a:bodyPr wrap="square">
            <a:spAutoFit/>
          </a:bodyPr>
          <a:lstStyle/>
          <a:p>
            <a:r>
              <a:rPr lang="en-US" sz="2400" b="1" dirty="0">
                <a:solidFill>
                  <a:srgbClr val="C00000"/>
                </a:solidFill>
                <a:latin typeface="Cambria" panose="02040503050406030204" pitchFamily="18" charset="0"/>
                <a:ea typeface="Cambria" panose="02040503050406030204" pitchFamily="18" charset="0"/>
              </a:rPr>
              <a:t>Comparison between Renewable and Non-renewable Energy Resources</a:t>
            </a:r>
            <a:endParaRPr lang="en-IN" sz="2400" b="1" dirty="0">
              <a:solidFill>
                <a:srgbClr val="00B050"/>
              </a:solidFill>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A8B9D852-1381-4BAF-BF7B-19D8768758B7}"/>
              </a:ext>
            </a:extLst>
          </p:cNvPr>
          <p:cNvSpPr/>
          <p:nvPr/>
        </p:nvSpPr>
        <p:spPr>
          <a:xfrm>
            <a:off x="471053" y="1360329"/>
            <a:ext cx="5112327" cy="461665"/>
          </a:xfrm>
          <a:prstGeom prst="rect">
            <a:avLst/>
          </a:prstGeom>
          <a:solidFill>
            <a:srgbClr val="00B050">
              <a:alpha val="90000"/>
            </a:srgb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bg1"/>
                </a:solidFill>
                <a:latin typeface="Cambria" panose="02040503050406030204" pitchFamily="18" charset="0"/>
                <a:ea typeface="Cambria" panose="02040503050406030204" pitchFamily="18" charset="0"/>
              </a:rPr>
              <a:t>Renewable</a:t>
            </a:r>
            <a:endParaRPr lang="en-IN" dirty="0">
              <a:solidFill>
                <a:schemeClr val="bg1"/>
              </a:solidFill>
            </a:endParaRPr>
          </a:p>
        </p:txBody>
      </p:sp>
      <p:sp>
        <p:nvSpPr>
          <p:cNvPr id="7" name="Rectangle 6">
            <a:extLst>
              <a:ext uri="{FF2B5EF4-FFF2-40B4-BE49-F238E27FC236}">
                <a16:creationId xmlns:a16="http://schemas.microsoft.com/office/drawing/2014/main" id="{0E8359B4-010A-4FCD-BF61-C61604CDDFD9}"/>
              </a:ext>
            </a:extLst>
          </p:cNvPr>
          <p:cNvSpPr/>
          <p:nvPr/>
        </p:nvSpPr>
        <p:spPr>
          <a:xfrm>
            <a:off x="6470072" y="1354802"/>
            <a:ext cx="5112327" cy="461665"/>
          </a:xfrm>
          <a:prstGeom prst="rect">
            <a:avLst/>
          </a:prstGeom>
          <a:solidFill>
            <a:srgbClr val="C00000">
              <a:alpha val="9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a:solidFill>
                  <a:schemeClr val="bg1"/>
                </a:solidFill>
                <a:latin typeface="Cambria" panose="02040503050406030204" pitchFamily="18" charset="0"/>
                <a:ea typeface="Cambria" panose="02040503050406030204" pitchFamily="18" charset="0"/>
              </a:rPr>
              <a:t>Non-renewable Energy Resources</a:t>
            </a:r>
            <a:endParaRPr lang="en-IN">
              <a:solidFill>
                <a:schemeClr val="bg1"/>
              </a:solidFill>
            </a:endParaRPr>
          </a:p>
        </p:txBody>
      </p:sp>
      <p:sp>
        <p:nvSpPr>
          <p:cNvPr id="8" name="Rectangle 7">
            <a:extLst>
              <a:ext uri="{FF2B5EF4-FFF2-40B4-BE49-F238E27FC236}">
                <a16:creationId xmlns:a16="http://schemas.microsoft.com/office/drawing/2014/main" id="{B4924BDF-5A89-4734-9B29-D0122F9F5B54}"/>
              </a:ext>
            </a:extLst>
          </p:cNvPr>
          <p:cNvSpPr/>
          <p:nvPr/>
        </p:nvSpPr>
        <p:spPr>
          <a:xfrm>
            <a:off x="471053" y="2020394"/>
            <a:ext cx="5112327" cy="635720"/>
          </a:xfrm>
          <a:prstGeom prst="rect">
            <a:avLst/>
          </a:prstGeom>
          <a:solidFill>
            <a:schemeClr val="accent6">
              <a:lumMod val="60000"/>
              <a:lumOff val="40000"/>
              <a:alpha val="7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These are inexhaustible</a:t>
            </a:r>
          </a:p>
          <a:p>
            <a:pPr algn="ctr"/>
            <a:r>
              <a:rPr lang="en-US" sz="1800" b="1" dirty="0">
                <a:solidFill>
                  <a:schemeClr val="tx1"/>
                </a:solidFill>
                <a:latin typeface="Cambria" panose="02040503050406030204" pitchFamily="18" charset="0"/>
                <a:ea typeface="Cambria" panose="02040503050406030204" pitchFamily="18" charset="0"/>
              </a:rPr>
              <a:t>Ex:- solar, wind energy etc.</a:t>
            </a:r>
            <a:endParaRPr lang="en-IN" dirty="0">
              <a:solidFill>
                <a:schemeClr val="tx1"/>
              </a:solidFill>
            </a:endParaRPr>
          </a:p>
        </p:txBody>
      </p:sp>
      <p:sp>
        <p:nvSpPr>
          <p:cNvPr id="9" name="Rectangle 8">
            <a:extLst>
              <a:ext uri="{FF2B5EF4-FFF2-40B4-BE49-F238E27FC236}">
                <a16:creationId xmlns:a16="http://schemas.microsoft.com/office/drawing/2014/main" id="{FB81180E-115B-4E9D-8696-B1C9811918D5}"/>
              </a:ext>
            </a:extLst>
          </p:cNvPr>
          <p:cNvSpPr/>
          <p:nvPr/>
        </p:nvSpPr>
        <p:spPr>
          <a:xfrm>
            <a:off x="6470072" y="2020392"/>
            <a:ext cx="5112327" cy="635720"/>
          </a:xfrm>
          <a:prstGeom prst="rect">
            <a:avLst/>
          </a:prstGeom>
          <a:solidFill>
            <a:schemeClr val="accent2">
              <a:lumMod val="60000"/>
              <a:lumOff val="40000"/>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These are exhaustible</a:t>
            </a:r>
          </a:p>
          <a:p>
            <a:pPr algn="ctr"/>
            <a:r>
              <a:rPr lang="en-US" sz="1800" b="1" dirty="0">
                <a:solidFill>
                  <a:schemeClr val="tx1"/>
                </a:solidFill>
                <a:latin typeface="Cambria" panose="02040503050406030204" pitchFamily="18" charset="0"/>
                <a:ea typeface="Cambria" panose="02040503050406030204" pitchFamily="18" charset="0"/>
              </a:rPr>
              <a:t>Ex:- coal, petroleum, natural gas etc.</a:t>
            </a:r>
            <a:endParaRPr lang="en-IN" dirty="0">
              <a:solidFill>
                <a:schemeClr val="tx1"/>
              </a:solidFill>
            </a:endParaRPr>
          </a:p>
        </p:txBody>
      </p:sp>
      <p:sp>
        <p:nvSpPr>
          <p:cNvPr id="10" name="Rectangle 9">
            <a:extLst>
              <a:ext uri="{FF2B5EF4-FFF2-40B4-BE49-F238E27FC236}">
                <a16:creationId xmlns:a16="http://schemas.microsoft.com/office/drawing/2014/main" id="{A278D01A-263D-414D-AD1F-0730C6318023}"/>
              </a:ext>
            </a:extLst>
          </p:cNvPr>
          <p:cNvSpPr/>
          <p:nvPr/>
        </p:nvSpPr>
        <p:spPr>
          <a:xfrm>
            <a:off x="471053" y="2815534"/>
            <a:ext cx="5112327" cy="635720"/>
          </a:xfrm>
          <a:prstGeom prst="rect">
            <a:avLst/>
          </a:prstGeom>
          <a:solidFill>
            <a:schemeClr val="accent6">
              <a:lumMod val="60000"/>
              <a:lumOff val="40000"/>
              <a:alpha val="7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Freely available in nature and environment friendly</a:t>
            </a:r>
            <a:endParaRPr lang="en-IN" dirty="0">
              <a:solidFill>
                <a:schemeClr val="tx1"/>
              </a:solidFill>
            </a:endParaRPr>
          </a:p>
        </p:txBody>
      </p:sp>
      <p:sp>
        <p:nvSpPr>
          <p:cNvPr id="11" name="Rectangle 10">
            <a:extLst>
              <a:ext uri="{FF2B5EF4-FFF2-40B4-BE49-F238E27FC236}">
                <a16:creationId xmlns:a16="http://schemas.microsoft.com/office/drawing/2014/main" id="{E75A9C61-7E55-4051-93F6-047D5C3EEF87}"/>
              </a:ext>
            </a:extLst>
          </p:cNvPr>
          <p:cNvSpPr/>
          <p:nvPr/>
        </p:nvSpPr>
        <p:spPr>
          <a:xfrm>
            <a:off x="6470072" y="2815532"/>
            <a:ext cx="5112327" cy="635720"/>
          </a:xfrm>
          <a:prstGeom prst="rect">
            <a:avLst/>
          </a:prstGeom>
          <a:solidFill>
            <a:schemeClr val="accent2">
              <a:lumMod val="60000"/>
              <a:lumOff val="40000"/>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Not freely available, and also not environment friendly.</a:t>
            </a:r>
            <a:endParaRPr lang="en-IN" dirty="0">
              <a:solidFill>
                <a:schemeClr val="tx1"/>
              </a:solidFill>
            </a:endParaRPr>
          </a:p>
        </p:txBody>
      </p:sp>
      <p:sp>
        <p:nvSpPr>
          <p:cNvPr id="12" name="Rectangle 11">
            <a:extLst>
              <a:ext uri="{FF2B5EF4-FFF2-40B4-BE49-F238E27FC236}">
                <a16:creationId xmlns:a16="http://schemas.microsoft.com/office/drawing/2014/main" id="{75DCBF91-4CEA-4925-B8E8-AEC8E16EDC86}"/>
              </a:ext>
            </a:extLst>
          </p:cNvPr>
          <p:cNvSpPr/>
          <p:nvPr/>
        </p:nvSpPr>
        <p:spPr>
          <a:xfrm>
            <a:off x="471053" y="3566167"/>
            <a:ext cx="5112327" cy="635720"/>
          </a:xfrm>
          <a:prstGeom prst="rect">
            <a:avLst/>
          </a:prstGeom>
          <a:solidFill>
            <a:schemeClr val="accent6">
              <a:lumMod val="60000"/>
              <a:lumOff val="40000"/>
              <a:alpha val="7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They are continuously restored by nature after utilization</a:t>
            </a:r>
            <a:endParaRPr lang="en-IN" dirty="0">
              <a:solidFill>
                <a:schemeClr val="tx1"/>
              </a:solidFill>
            </a:endParaRPr>
          </a:p>
        </p:txBody>
      </p:sp>
      <p:sp>
        <p:nvSpPr>
          <p:cNvPr id="13" name="Rectangle 12">
            <a:extLst>
              <a:ext uri="{FF2B5EF4-FFF2-40B4-BE49-F238E27FC236}">
                <a16:creationId xmlns:a16="http://schemas.microsoft.com/office/drawing/2014/main" id="{78E24EC0-4E8F-4B57-85C9-046387E6FB94}"/>
              </a:ext>
            </a:extLst>
          </p:cNvPr>
          <p:cNvSpPr/>
          <p:nvPr/>
        </p:nvSpPr>
        <p:spPr>
          <a:xfrm>
            <a:off x="6470072" y="3566165"/>
            <a:ext cx="5112327" cy="635720"/>
          </a:xfrm>
          <a:prstGeom prst="rect">
            <a:avLst/>
          </a:prstGeom>
          <a:solidFill>
            <a:schemeClr val="accent2">
              <a:lumMod val="60000"/>
              <a:lumOff val="40000"/>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These sources once used cannot be recovered any more</a:t>
            </a:r>
            <a:endParaRPr lang="en-IN" dirty="0">
              <a:solidFill>
                <a:schemeClr val="tx1"/>
              </a:solidFill>
            </a:endParaRPr>
          </a:p>
        </p:txBody>
      </p:sp>
      <p:sp>
        <p:nvSpPr>
          <p:cNvPr id="14" name="Rectangle 13">
            <a:extLst>
              <a:ext uri="{FF2B5EF4-FFF2-40B4-BE49-F238E27FC236}">
                <a16:creationId xmlns:a16="http://schemas.microsoft.com/office/drawing/2014/main" id="{1D1B3D4A-D0F6-4DAD-8BBC-F45AE00C0FDD}"/>
              </a:ext>
            </a:extLst>
          </p:cNvPr>
          <p:cNvSpPr/>
          <p:nvPr/>
        </p:nvSpPr>
        <p:spPr>
          <a:xfrm>
            <a:off x="471053" y="4297938"/>
            <a:ext cx="5112327" cy="635720"/>
          </a:xfrm>
          <a:prstGeom prst="rect">
            <a:avLst/>
          </a:prstGeom>
          <a:solidFill>
            <a:schemeClr val="accent6">
              <a:lumMod val="60000"/>
              <a:lumOff val="40000"/>
              <a:alpha val="7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Initial cost for utilization of energy sources is high, but maintenance cost is low</a:t>
            </a:r>
            <a:endParaRPr lang="en-IN" dirty="0">
              <a:solidFill>
                <a:schemeClr val="tx1"/>
              </a:solidFill>
            </a:endParaRPr>
          </a:p>
        </p:txBody>
      </p:sp>
      <p:sp>
        <p:nvSpPr>
          <p:cNvPr id="15" name="Rectangle 14">
            <a:extLst>
              <a:ext uri="{FF2B5EF4-FFF2-40B4-BE49-F238E27FC236}">
                <a16:creationId xmlns:a16="http://schemas.microsoft.com/office/drawing/2014/main" id="{A97F7090-1562-412E-BD79-087A49E2115A}"/>
              </a:ext>
            </a:extLst>
          </p:cNvPr>
          <p:cNvSpPr/>
          <p:nvPr/>
        </p:nvSpPr>
        <p:spPr>
          <a:xfrm>
            <a:off x="6470072" y="4297936"/>
            <a:ext cx="5112327" cy="635720"/>
          </a:xfrm>
          <a:prstGeom prst="rect">
            <a:avLst/>
          </a:prstGeom>
          <a:solidFill>
            <a:schemeClr val="accent2">
              <a:lumMod val="60000"/>
              <a:lumOff val="40000"/>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Both initial and maintenance costs are high</a:t>
            </a:r>
            <a:endParaRPr lang="en-IN" dirty="0">
              <a:solidFill>
                <a:schemeClr val="tx1"/>
              </a:solidFill>
            </a:endParaRPr>
          </a:p>
        </p:txBody>
      </p:sp>
      <p:sp>
        <p:nvSpPr>
          <p:cNvPr id="16" name="Rectangle 15">
            <a:extLst>
              <a:ext uri="{FF2B5EF4-FFF2-40B4-BE49-F238E27FC236}">
                <a16:creationId xmlns:a16="http://schemas.microsoft.com/office/drawing/2014/main" id="{74EE2CE5-FB0A-48EE-8088-C44CA7FDAD2D}"/>
              </a:ext>
            </a:extLst>
          </p:cNvPr>
          <p:cNvSpPr/>
          <p:nvPr/>
        </p:nvSpPr>
        <p:spPr>
          <a:xfrm>
            <a:off x="471053" y="5029709"/>
            <a:ext cx="5112327" cy="819548"/>
          </a:xfrm>
          <a:prstGeom prst="rect">
            <a:avLst/>
          </a:prstGeom>
          <a:solidFill>
            <a:schemeClr val="accent6">
              <a:lumMod val="60000"/>
              <a:lumOff val="40000"/>
              <a:alpha val="7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solidFill>
                  <a:schemeClr val="tx1"/>
                </a:solidFill>
                <a:latin typeface="Cambria" panose="02040503050406030204" pitchFamily="18" charset="0"/>
                <a:ea typeface="Cambria" panose="02040503050406030204" pitchFamily="18" charset="0"/>
              </a:rPr>
              <a:t>Availability of energy is intermittent, and hence continuous supply of energy is not possible.</a:t>
            </a:r>
            <a:endParaRPr lang="en-IN" dirty="0">
              <a:solidFill>
                <a:schemeClr val="tx1"/>
              </a:solidFill>
            </a:endParaRPr>
          </a:p>
        </p:txBody>
      </p:sp>
      <p:sp>
        <p:nvSpPr>
          <p:cNvPr id="17" name="Rectangle 16">
            <a:extLst>
              <a:ext uri="{FF2B5EF4-FFF2-40B4-BE49-F238E27FC236}">
                <a16:creationId xmlns:a16="http://schemas.microsoft.com/office/drawing/2014/main" id="{2EC0BAFC-EA6C-4001-B65B-E4D703F64895}"/>
              </a:ext>
            </a:extLst>
          </p:cNvPr>
          <p:cNvSpPr/>
          <p:nvPr/>
        </p:nvSpPr>
        <p:spPr>
          <a:xfrm>
            <a:off x="6470072" y="5029707"/>
            <a:ext cx="5112327" cy="819548"/>
          </a:xfrm>
          <a:prstGeom prst="rect">
            <a:avLst/>
          </a:prstGeom>
          <a:solidFill>
            <a:schemeClr val="accent2">
              <a:lumMod val="60000"/>
              <a:lumOff val="40000"/>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Cambria" panose="02040503050406030204" pitchFamily="18" charset="0"/>
                <a:ea typeface="Cambria" panose="02040503050406030204" pitchFamily="18" charset="0"/>
              </a:rPr>
              <a:t>Continuous supply of energy is possible with non-renewable energy sources.</a:t>
            </a:r>
            <a:endParaRPr lang="en-IN" b="1" dirty="0">
              <a:solidFill>
                <a:schemeClr val="tx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27255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1000"/>
                                        <p:tgtEl>
                                          <p:spTgt spid="14"/>
                                        </p:tgtEl>
                                      </p:cBhvr>
                                    </p:animEffect>
                                    <p:anim calcmode="lin" valueType="num">
                                      <p:cBhvr>
                                        <p:cTn id="62" dur="1000" fill="hold"/>
                                        <p:tgtEl>
                                          <p:spTgt spid="14"/>
                                        </p:tgtEl>
                                        <p:attrNameLst>
                                          <p:attrName>ppt_x</p:attrName>
                                        </p:attrNameLst>
                                      </p:cBhvr>
                                      <p:tavLst>
                                        <p:tav tm="0">
                                          <p:val>
                                            <p:strVal val="#ppt_x"/>
                                          </p:val>
                                        </p:tav>
                                        <p:tav tm="100000">
                                          <p:val>
                                            <p:strVal val="#ppt_x"/>
                                          </p:val>
                                        </p:tav>
                                      </p:tavLst>
                                    </p:anim>
                                    <p:anim calcmode="lin" valueType="num">
                                      <p:cBhvr>
                                        <p:cTn id="6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640CFDA-C423-4D42-AD6D-128EB9017C76}"/>
              </a:ext>
            </a:extLst>
          </p:cNvPr>
          <p:cNvGrpSpPr/>
          <p:nvPr/>
        </p:nvGrpSpPr>
        <p:grpSpPr>
          <a:xfrm>
            <a:off x="1731818" y="1423288"/>
            <a:ext cx="8728363" cy="1456591"/>
            <a:chOff x="1731818" y="2032889"/>
            <a:chExt cx="8728363" cy="1456591"/>
          </a:xfrm>
        </p:grpSpPr>
        <p:sp>
          <p:nvSpPr>
            <p:cNvPr id="7" name="TextBox 6">
              <a:extLst>
                <a:ext uri="{FF2B5EF4-FFF2-40B4-BE49-F238E27FC236}">
                  <a16:creationId xmlns:a16="http://schemas.microsoft.com/office/drawing/2014/main" id="{FA95A114-F8F2-4EC0-AE83-B9269245BB7E}"/>
                </a:ext>
              </a:extLst>
            </p:cNvPr>
            <p:cNvSpPr txBox="1"/>
            <p:nvPr/>
          </p:nvSpPr>
          <p:spPr>
            <a:xfrm>
              <a:off x="1731818" y="2090172"/>
              <a:ext cx="8728363" cy="1261884"/>
            </a:xfrm>
            <a:prstGeom prst="rect">
              <a:avLst/>
            </a:prstGeom>
            <a:noFill/>
          </p:spPr>
          <p:txBody>
            <a:bodyPr wrap="square">
              <a:spAutoFit/>
            </a:bodyPr>
            <a:lstStyle/>
            <a:p>
              <a:pPr algn="ctr"/>
              <a:r>
                <a:rPr lang="en-US" sz="2800" b="1" dirty="0">
                  <a:latin typeface="Cambria" panose="02040503050406030204" pitchFamily="18" charset="0"/>
                  <a:ea typeface="Cambria" panose="02040503050406030204" pitchFamily="18" charset="0"/>
                </a:rPr>
                <a:t>MODULE-1: Chapter-4</a:t>
              </a:r>
            </a:p>
            <a:p>
              <a:pPr algn="ctr"/>
              <a:r>
                <a:rPr lang="en-IN" sz="4800" b="1" dirty="0">
                  <a:solidFill>
                    <a:srgbClr val="C00000"/>
                  </a:solidFill>
                  <a:latin typeface="Cambria" panose="02040503050406030204" pitchFamily="18" charset="0"/>
                  <a:ea typeface="Cambria" panose="02040503050406030204" pitchFamily="18" charset="0"/>
                </a:rPr>
                <a:t>Hydraulic Turbines </a:t>
              </a:r>
            </a:p>
          </p:txBody>
        </p:sp>
        <p:cxnSp>
          <p:nvCxnSpPr>
            <p:cNvPr id="8" name="Straight Connector 7">
              <a:extLst>
                <a:ext uri="{FF2B5EF4-FFF2-40B4-BE49-F238E27FC236}">
                  <a16:creationId xmlns:a16="http://schemas.microsoft.com/office/drawing/2014/main" id="{B7DBA465-82FC-4547-A9B5-B0FA073A95D4}"/>
                </a:ext>
              </a:extLst>
            </p:cNvPr>
            <p:cNvCxnSpPr>
              <a:cxnSpLocks/>
            </p:cNvCxnSpPr>
            <p:nvPr/>
          </p:nvCxnSpPr>
          <p:spPr>
            <a:xfrm>
              <a:off x="2126672" y="2032889"/>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C73A249-DB4C-4E0B-8058-84501B344B70}"/>
                </a:ext>
              </a:extLst>
            </p:cNvPr>
            <p:cNvCxnSpPr>
              <a:cxnSpLocks/>
            </p:cNvCxnSpPr>
            <p:nvPr/>
          </p:nvCxnSpPr>
          <p:spPr>
            <a:xfrm>
              <a:off x="2126672" y="3489480"/>
              <a:ext cx="755072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1" name="Picture 4" descr="Pelton The Pelton turbines are designed to operate at high head at ...">
            <a:extLst>
              <a:ext uri="{FF2B5EF4-FFF2-40B4-BE49-F238E27FC236}">
                <a16:creationId xmlns:a16="http://schemas.microsoft.com/office/drawing/2014/main" id="{DF5981CD-6D18-4C82-837C-316F54B296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502" y="2911901"/>
            <a:ext cx="6748994" cy="3374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3925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assification of Steam Turbines - Power Plant Tutorials">
            <a:extLst>
              <a:ext uri="{FF2B5EF4-FFF2-40B4-BE49-F238E27FC236}">
                <a16:creationId xmlns:a16="http://schemas.microsoft.com/office/drawing/2014/main" id="{775756A6-5A43-4E3F-8F7E-7342A3B862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4436" y="3848359"/>
            <a:ext cx="3325788" cy="240097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35959344-27D5-46C0-9CA8-DCB4BC3E7E77}"/>
              </a:ext>
            </a:extLst>
          </p:cNvPr>
          <p:cNvSpPr txBox="1">
            <a:spLocks/>
          </p:cNvSpPr>
          <p:nvPr/>
        </p:nvSpPr>
        <p:spPr>
          <a:xfrm>
            <a:off x="331810" y="837223"/>
            <a:ext cx="11029616" cy="1013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a:latin typeface="Cambria" panose="02040503050406030204" pitchFamily="18" charset="0"/>
                <a:ea typeface="Cambria" panose="02040503050406030204" pitchFamily="18" charset="0"/>
              </a:rPr>
              <a:t>What is a Turbine?</a:t>
            </a:r>
            <a:endParaRPr lang="en-IN" dirty="0">
              <a:latin typeface="Cambria" panose="02040503050406030204" pitchFamily="18" charset="0"/>
              <a:ea typeface="Cambria" panose="02040503050406030204" pitchFamily="18" charset="0"/>
            </a:endParaRPr>
          </a:p>
        </p:txBody>
      </p:sp>
      <p:sp>
        <p:nvSpPr>
          <p:cNvPr id="5" name="Content Placeholder 2">
            <a:extLst>
              <a:ext uri="{FF2B5EF4-FFF2-40B4-BE49-F238E27FC236}">
                <a16:creationId xmlns:a16="http://schemas.microsoft.com/office/drawing/2014/main" id="{B62A27DA-3789-41B5-A44D-0EE68B8EB6E8}"/>
              </a:ext>
            </a:extLst>
          </p:cNvPr>
          <p:cNvSpPr txBox="1">
            <a:spLocks/>
          </p:cNvSpPr>
          <p:nvPr/>
        </p:nvSpPr>
        <p:spPr>
          <a:xfrm>
            <a:off x="456501" y="1701366"/>
            <a:ext cx="11029615" cy="345526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Cambria" panose="02040503050406030204" pitchFamily="18" charset="0"/>
                <a:ea typeface="Cambria" panose="02040503050406030204" pitchFamily="18" charset="0"/>
              </a:rPr>
              <a:t>Turbine (Prime mover) is a mechanical device which converts the available kinetic energy from a fluid into mechanical energy.</a:t>
            </a:r>
          </a:p>
          <a:p>
            <a:pPr marL="0" indent="0">
              <a:buFont typeface="Arial" panose="020B0604020202020204" pitchFamily="34" charset="0"/>
              <a:buNone/>
            </a:pPr>
            <a:r>
              <a:rPr lang="en-US" sz="2400">
                <a:latin typeface="Cambria" panose="02040503050406030204" pitchFamily="18" charset="0"/>
                <a:ea typeface="Cambria" panose="02040503050406030204" pitchFamily="18" charset="0"/>
              </a:rPr>
              <a:t>    Ex: Steam turbine, gas turbines, hydraulic turbines etc,. </a:t>
            </a:r>
          </a:p>
          <a:p>
            <a:pPr>
              <a:buFont typeface="Wingdings" panose="05000000000000000000" pitchFamily="2" charset="2"/>
              <a:buChar char="§"/>
            </a:pPr>
            <a:r>
              <a:rPr lang="en-US" sz="2400">
                <a:latin typeface="Cambria" panose="02040503050406030204" pitchFamily="18" charset="0"/>
                <a:ea typeface="Cambria" panose="02040503050406030204" pitchFamily="18" charset="0"/>
              </a:rPr>
              <a:t>Depending upon the type of working fluid the turbines are classified into:</a:t>
            </a:r>
          </a:p>
          <a:p>
            <a:pPr marL="0" indent="0">
              <a:buFont typeface="Arial" panose="020B0604020202020204" pitchFamily="34" charset="0"/>
              <a:buNone/>
            </a:pPr>
            <a:r>
              <a:rPr lang="en-US" sz="2400">
                <a:latin typeface="Cambria" panose="02040503050406030204" pitchFamily="18" charset="0"/>
                <a:ea typeface="Cambria" panose="02040503050406030204" pitchFamily="18" charset="0"/>
              </a:rPr>
              <a:t>	1. Steam Turbine</a:t>
            </a:r>
          </a:p>
          <a:p>
            <a:pPr marL="0" indent="0">
              <a:buFont typeface="Arial" panose="020B0604020202020204" pitchFamily="34" charset="0"/>
              <a:buNone/>
            </a:pPr>
            <a:r>
              <a:rPr lang="en-US" sz="2400">
                <a:latin typeface="Cambria" panose="02040503050406030204" pitchFamily="18" charset="0"/>
                <a:ea typeface="Cambria" panose="02040503050406030204" pitchFamily="18" charset="0"/>
              </a:rPr>
              <a:t>	2. Gas Turbines</a:t>
            </a:r>
          </a:p>
          <a:p>
            <a:pPr marL="0" indent="0">
              <a:buFont typeface="Arial" panose="020B0604020202020204" pitchFamily="34" charset="0"/>
              <a:buNone/>
            </a:pPr>
            <a:r>
              <a:rPr lang="en-US" sz="2400">
                <a:latin typeface="Cambria" panose="02040503050406030204" pitchFamily="18" charset="0"/>
                <a:ea typeface="Cambria" panose="02040503050406030204" pitchFamily="18" charset="0"/>
              </a:rPr>
              <a:t>	3. Hydraulic Turbine</a:t>
            </a:r>
          </a:p>
          <a:p>
            <a:endParaRPr lang="en-US" sz="2400" dirty="0">
              <a:latin typeface="Cambria" panose="02040503050406030204" pitchFamily="18" charset="0"/>
              <a:ea typeface="Cambria" panose="02040503050406030204" pitchFamily="18" charset="0"/>
            </a:endParaRPr>
          </a:p>
        </p:txBody>
      </p:sp>
      <p:pic>
        <p:nvPicPr>
          <p:cNvPr id="6" name="Picture 4" descr="GE's New Natural-Gas Turbines Could Help Renewables - MIT ...">
            <a:extLst>
              <a:ext uri="{FF2B5EF4-FFF2-40B4-BE49-F238E27FC236}">
                <a16:creationId xmlns:a16="http://schemas.microsoft.com/office/drawing/2014/main" id="{6B171C87-75D1-44B1-8692-AB97BFB369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0224" y="3657600"/>
            <a:ext cx="5131776" cy="2782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1739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assification of Steam Turbines - Power Plant Tutorials">
            <a:extLst>
              <a:ext uri="{FF2B5EF4-FFF2-40B4-BE49-F238E27FC236}">
                <a16:creationId xmlns:a16="http://schemas.microsoft.com/office/drawing/2014/main" id="{E97D7883-FF64-49EA-8DED-C02668A69AA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9049" y="1995887"/>
            <a:ext cx="4866821" cy="351348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3879E18D-772D-4018-8327-664978157759}"/>
              </a:ext>
            </a:extLst>
          </p:cNvPr>
          <p:cNvSpPr txBox="1">
            <a:spLocks/>
          </p:cNvSpPr>
          <p:nvPr/>
        </p:nvSpPr>
        <p:spPr>
          <a:xfrm>
            <a:off x="581192" y="806563"/>
            <a:ext cx="11029616" cy="1013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a:latin typeface="Cambria" panose="02040503050406030204" pitchFamily="18" charset="0"/>
                <a:ea typeface="Cambria" panose="02040503050406030204" pitchFamily="18" charset="0"/>
              </a:rPr>
              <a:t>Steam turbine &amp; Gas turbine</a:t>
            </a:r>
            <a:endParaRPr lang="en-IN" dirty="0">
              <a:latin typeface="Cambria" panose="02040503050406030204" pitchFamily="18" charset="0"/>
              <a:ea typeface="Cambria" panose="02040503050406030204" pitchFamily="18" charset="0"/>
            </a:endParaRPr>
          </a:p>
        </p:txBody>
      </p:sp>
      <p:pic>
        <p:nvPicPr>
          <p:cNvPr id="5" name="Picture 4" descr="GE's New Natural-Gas Turbines Could Help Renewables - MIT ...">
            <a:extLst>
              <a:ext uri="{FF2B5EF4-FFF2-40B4-BE49-F238E27FC236}">
                <a16:creationId xmlns:a16="http://schemas.microsoft.com/office/drawing/2014/main" id="{7A2187BB-E9B8-4F45-B7C9-8661DAA532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6131" y="2410692"/>
            <a:ext cx="5424677" cy="29413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992F82D-2D7C-47F3-BA3B-08F31DBBC773}"/>
              </a:ext>
            </a:extLst>
          </p:cNvPr>
          <p:cNvSpPr txBox="1"/>
          <p:nvPr/>
        </p:nvSpPr>
        <p:spPr>
          <a:xfrm>
            <a:off x="1958404" y="5629822"/>
            <a:ext cx="3228109" cy="369332"/>
          </a:xfrm>
          <a:prstGeom prst="rect">
            <a:avLst/>
          </a:prstGeom>
          <a:noFill/>
        </p:spPr>
        <p:txBody>
          <a:bodyPr wrap="square" rtlCol="0">
            <a:spAutoFit/>
          </a:bodyPr>
          <a:lstStyle/>
          <a:p>
            <a:pPr algn="ctr"/>
            <a:r>
              <a:rPr lang="en-US" dirty="0">
                <a:latin typeface="Cambria" panose="02040503050406030204" pitchFamily="18" charset="0"/>
                <a:ea typeface="Cambria" panose="02040503050406030204" pitchFamily="18" charset="0"/>
              </a:rPr>
              <a:t>Steam Turbine</a:t>
            </a:r>
            <a:endParaRPr lang="en-IN" dirty="0">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AA8FD449-7BFE-42BA-9587-0C04373A2CB0}"/>
              </a:ext>
            </a:extLst>
          </p:cNvPr>
          <p:cNvSpPr txBox="1"/>
          <p:nvPr/>
        </p:nvSpPr>
        <p:spPr>
          <a:xfrm>
            <a:off x="7453746" y="5509368"/>
            <a:ext cx="3228109" cy="369332"/>
          </a:xfrm>
          <a:prstGeom prst="rect">
            <a:avLst/>
          </a:prstGeom>
          <a:noFill/>
        </p:spPr>
        <p:txBody>
          <a:bodyPr wrap="square" rtlCol="0">
            <a:spAutoFit/>
          </a:bodyPr>
          <a:lstStyle/>
          <a:p>
            <a:pPr algn="ctr"/>
            <a:r>
              <a:rPr lang="en-US" dirty="0">
                <a:latin typeface="Cambria" panose="02040503050406030204" pitchFamily="18" charset="0"/>
                <a:ea typeface="Cambria" panose="02040503050406030204" pitchFamily="18" charset="0"/>
              </a:rPr>
              <a:t>Gas Turbine</a:t>
            </a:r>
            <a:endParaRPr lang="en-IN"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34527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36C4EE6-7F48-4633-8D7D-E770A7D0B783}"/>
              </a:ext>
            </a:extLst>
          </p:cNvPr>
          <p:cNvSpPr txBox="1"/>
          <p:nvPr/>
        </p:nvSpPr>
        <p:spPr>
          <a:xfrm>
            <a:off x="927652" y="994778"/>
            <a:ext cx="6983896" cy="461665"/>
          </a:xfrm>
          <a:prstGeom prst="rect">
            <a:avLst/>
          </a:prstGeom>
          <a:noFill/>
        </p:spPr>
        <p:txBody>
          <a:bodyPr wrap="square">
            <a:spAutoFit/>
          </a:bodyPr>
          <a:lstStyle/>
          <a:p>
            <a:r>
              <a:rPr lang="en-US" sz="2400" b="1" i="0" dirty="0">
                <a:solidFill>
                  <a:srgbClr val="404040"/>
                </a:solidFill>
                <a:effectLst/>
                <a:latin typeface="Cambria" panose="02040503050406030204" pitchFamily="18" charset="0"/>
                <a:ea typeface="Cambria" panose="02040503050406030204" pitchFamily="18" charset="0"/>
              </a:rPr>
              <a:t>SCOPE OF MECHANICAL ENGINEERING AREAS:</a:t>
            </a:r>
            <a:endParaRPr lang="en-IN" sz="2400" b="1" dirty="0">
              <a:latin typeface="Cambria" panose="02040503050406030204" pitchFamily="18" charset="0"/>
              <a:ea typeface="Cambria" panose="02040503050406030204" pitchFamily="18" charset="0"/>
            </a:endParaRPr>
          </a:p>
        </p:txBody>
      </p:sp>
      <p:grpSp>
        <p:nvGrpSpPr>
          <p:cNvPr id="4" name="Group 3">
            <a:extLst>
              <a:ext uri="{FF2B5EF4-FFF2-40B4-BE49-F238E27FC236}">
                <a16:creationId xmlns:a16="http://schemas.microsoft.com/office/drawing/2014/main" id="{496940B7-CE6B-4CCB-A897-27EA21426A19}"/>
              </a:ext>
            </a:extLst>
          </p:cNvPr>
          <p:cNvGrpSpPr/>
          <p:nvPr/>
        </p:nvGrpSpPr>
        <p:grpSpPr>
          <a:xfrm>
            <a:off x="21256" y="1822823"/>
            <a:ext cx="2646988" cy="4278939"/>
            <a:chOff x="21256" y="1822823"/>
            <a:chExt cx="2646988" cy="4278939"/>
          </a:xfrm>
        </p:grpSpPr>
        <p:pic>
          <p:nvPicPr>
            <p:cNvPr id="1026" name="Picture 2" descr="Black Ferrari Car PicsArt Background Free Stock Image">
              <a:extLst>
                <a:ext uri="{FF2B5EF4-FFF2-40B4-BE49-F238E27FC236}">
                  <a16:creationId xmlns:a16="http://schemas.microsoft.com/office/drawing/2014/main" id="{C1A2F58E-E03E-420E-BC83-B9DE18D7F52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56" y="1822823"/>
              <a:ext cx="2646988" cy="376894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3A65C99-B8D7-4CD5-B44E-8C03BF5AA7B4}"/>
                </a:ext>
              </a:extLst>
            </p:cNvPr>
            <p:cNvSpPr txBox="1"/>
            <p:nvPr/>
          </p:nvSpPr>
          <p:spPr>
            <a:xfrm>
              <a:off x="101329" y="5732430"/>
              <a:ext cx="2504661"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Automobile</a:t>
              </a:r>
              <a:endParaRPr lang="en-IN" b="1" dirty="0">
                <a:solidFill>
                  <a:srgbClr val="C00000"/>
                </a:solidFill>
                <a:latin typeface="Cambria" panose="02040503050406030204" pitchFamily="18" charset="0"/>
                <a:ea typeface="Cambria" panose="02040503050406030204" pitchFamily="18" charset="0"/>
              </a:endParaRPr>
            </a:p>
          </p:txBody>
        </p:sp>
      </p:grpSp>
      <p:grpSp>
        <p:nvGrpSpPr>
          <p:cNvPr id="5" name="Group 4">
            <a:extLst>
              <a:ext uri="{FF2B5EF4-FFF2-40B4-BE49-F238E27FC236}">
                <a16:creationId xmlns:a16="http://schemas.microsoft.com/office/drawing/2014/main" id="{B5100040-46A7-4686-AE85-3DEE2E571F39}"/>
              </a:ext>
            </a:extLst>
          </p:cNvPr>
          <p:cNvGrpSpPr/>
          <p:nvPr/>
        </p:nvGrpSpPr>
        <p:grpSpPr>
          <a:xfrm>
            <a:off x="2668244" y="1822823"/>
            <a:ext cx="1958743" cy="4278939"/>
            <a:chOff x="2668244" y="1822823"/>
            <a:chExt cx="1958743" cy="4278939"/>
          </a:xfrm>
        </p:grpSpPr>
        <p:pic>
          <p:nvPicPr>
            <p:cNvPr id="1028" name="Picture 4" descr="India&amp;#39;s first private rocket set for launch in 2020 | Business Standard News">
              <a:extLst>
                <a:ext uri="{FF2B5EF4-FFF2-40B4-BE49-F238E27FC236}">
                  <a16:creationId xmlns:a16="http://schemas.microsoft.com/office/drawing/2014/main" id="{F5B6C8A5-4099-4519-BBAE-A2258226933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35" r="40764"/>
            <a:stretch/>
          </p:blipFill>
          <p:spPr bwMode="auto">
            <a:xfrm>
              <a:off x="2668244" y="1822823"/>
              <a:ext cx="1949832" cy="376894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F5D6E02-CF5A-4E3F-92AA-ACB87160E59A}"/>
                </a:ext>
              </a:extLst>
            </p:cNvPr>
            <p:cNvSpPr txBox="1"/>
            <p:nvPr/>
          </p:nvSpPr>
          <p:spPr>
            <a:xfrm>
              <a:off x="2677155" y="5732430"/>
              <a:ext cx="1949832"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Aerospace</a:t>
              </a:r>
              <a:endParaRPr lang="en-IN" b="1" dirty="0">
                <a:solidFill>
                  <a:srgbClr val="C00000"/>
                </a:solidFill>
                <a:latin typeface="Cambria" panose="02040503050406030204" pitchFamily="18" charset="0"/>
                <a:ea typeface="Cambria" panose="02040503050406030204" pitchFamily="18" charset="0"/>
              </a:endParaRPr>
            </a:p>
          </p:txBody>
        </p:sp>
      </p:grpSp>
      <p:grpSp>
        <p:nvGrpSpPr>
          <p:cNvPr id="6" name="Group 5">
            <a:extLst>
              <a:ext uri="{FF2B5EF4-FFF2-40B4-BE49-F238E27FC236}">
                <a16:creationId xmlns:a16="http://schemas.microsoft.com/office/drawing/2014/main" id="{157D2904-71F4-4A20-AF32-C7179B7A4C2E}"/>
              </a:ext>
            </a:extLst>
          </p:cNvPr>
          <p:cNvGrpSpPr/>
          <p:nvPr/>
        </p:nvGrpSpPr>
        <p:grpSpPr>
          <a:xfrm>
            <a:off x="4618076" y="1806257"/>
            <a:ext cx="2443590" cy="4278940"/>
            <a:chOff x="4618076" y="1822822"/>
            <a:chExt cx="2443590" cy="4278940"/>
          </a:xfrm>
        </p:grpSpPr>
        <p:pic>
          <p:nvPicPr>
            <p:cNvPr id="1032" name="Picture 8" descr="Steel Plant in Pune, इस्पात का संयंत्र, पुणे, Maharashtra | Steel Plant  Price in Pune">
              <a:extLst>
                <a:ext uri="{FF2B5EF4-FFF2-40B4-BE49-F238E27FC236}">
                  <a16:creationId xmlns:a16="http://schemas.microsoft.com/office/drawing/2014/main" id="{64B8116F-DA34-47AE-90D9-942264B2D5A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762" r="26403"/>
            <a:stretch/>
          </p:blipFill>
          <p:spPr bwMode="auto">
            <a:xfrm>
              <a:off x="4618076" y="1822822"/>
              <a:ext cx="2443590" cy="376894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2883702-3EBF-4198-87FC-752FA8D8A7CD}"/>
                </a:ext>
              </a:extLst>
            </p:cNvPr>
            <p:cNvSpPr txBox="1"/>
            <p:nvPr/>
          </p:nvSpPr>
          <p:spPr>
            <a:xfrm>
              <a:off x="4873865" y="5732430"/>
              <a:ext cx="1949832"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Steel Making</a:t>
              </a:r>
              <a:endParaRPr lang="en-IN" b="1" dirty="0">
                <a:solidFill>
                  <a:srgbClr val="C00000"/>
                </a:solidFill>
                <a:latin typeface="Cambria" panose="02040503050406030204" pitchFamily="18" charset="0"/>
                <a:ea typeface="Cambria" panose="02040503050406030204" pitchFamily="18" charset="0"/>
              </a:endParaRPr>
            </a:p>
          </p:txBody>
        </p:sp>
      </p:grpSp>
      <p:grpSp>
        <p:nvGrpSpPr>
          <p:cNvPr id="13" name="Group 12">
            <a:extLst>
              <a:ext uri="{FF2B5EF4-FFF2-40B4-BE49-F238E27FC236}">
                <a16:creationId xmlns:a16="http://schemas.microsoft.com/office/drawing/2014/main" id="{61AB34D7-A09B-42A4-A25A-1AA548199B9A}"/>
              </a:ext>
            </a:extLst>
          </p:cNvPr>
          <p:cNvGrpSpPr/>
          <p:nvPr/>
        </p:nvGrpSpPr>
        <p:grpSpPr>
          <a:xfrm>
            <a:off x="7061666" y="1822822"/>
            <a:ext cx="2443590" cy="4278940"/>
            <a:chOff x="7061666" y="1822822"/>
            <a:chExt cx="2443590" cy="4278940"/>
          </a:xfrm>
        </p:grpSpPr>
        <p:pic>
          <p:nvPicPr>
            <p:cNvPr id="1034" name="Picture 10" descr="Decommissioning coal power plants older than 25 years can save Rs 37K cr:  Study - The Financial Express">
              <a:extLst>
                <a:ext uri="{FF2B5EF4-FFF2-40B4-BE49-F238E27FC236}">
                  <a16:creationId xmlns:a16="http://schemas.microsoft.com/office/drawing/2014/main" id="{EDF253DA-B016-4617-8C6C-D0D3AFACCED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4489" r="22288"/>
            <a:stretch/>
          </p:blipFill>
          <p:spPr bwMode="auto">
            <a:xfrm>
              <a:off x="7061666" y="1822822"/>
              <a:ext cx="2443590" cy="376894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BD476973-175B-4F47-9A46-B2FE7FF04217}"/>
                </a:ext>
              </a:extLst>
            </p:cNvPr>
            <p:cNvSpPr txBox="1"/>
            <p:nvPr/>
          </p:nvSpPr>
          <p:spPr>
            <a:xfrm>
              <a:off x="7317455" y="5732430"/>
              <a:ext cx="1949832"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Power Plant</a:t>
              </a:r>
              <a:endParaRPr lang="en-IN" b="1" dirty="0">
                <a:solidFill>
                  <a:srgbClr val="C00000"/>
                </a:solidFill>
                <a:latin typeface="Cambria" panose="02040503050406030204" pitchFamily="18" charset="0"/>
                <a:ea typeface="Cambria" panose="02040503050406030204" pitchFamily="18" charset="0"/>
              </a:endParaRPr>
            </a:p>
          </p:txBody>
        </p:sp>
      </p:grpSp>
      <p:grpSp>
        <p:nvGrpSpPr>
          <p:cNvPr id="15" name="Group 14">
            <a:extLst>
              <a:ext uri="{FF2B5EF4-FFF2-40B4-BE49-F238E27FC236}">
                <a16:creationId xmlns:a16="http://schemas.microsoft.com/office/drawing/2014/main" id="{3353841A-1761-4CD8-B7DC-0713D0768CF9}"/>
              </a:ext>
            </a:extLst>
          </p:cNvPr>
          <p:cNvGrpSpPr/>
          <p:nvPr/>
        </p:nvGrpSpPr>
        <p:grpSpPr>
          <a:xfrm>
            <a:off x="9505256" y="1806257"/>
            <a:ext cx="2646988" cy="4295505"/>
            <a:chOff x="9505256" y="1806257"/>
            <a:chExt cx="2646988" cy="4295505"/>
          </a:xfrm>
        </p:grpSpPr>
        <p:pic>
          <p:nvPicPr>
            <p:cNvPr id="1036" name="Picture 12" descr="NYSP2I leads paper mill sustainability initiative | RIT">
              <a:extLst>
                <a:ext uri="{FF2B5EF4-FFF2-40B4-BE49-F238E27FC236}">
                  <a16:creationId xmlns:a16="http://schemas.microsoft.com/office/drawing/2014/main" id="{B083E932-DBD6-47FD-80DE-2E91CADEDB9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55307"/>
            <a:stretch/>
          </p:blipFill>
          <p:spPr bwMode="auto">
            <a:xfrm>
              <a:off x="9505256" y="1806257"/>
              <a:ext cx="2646988" cy="376894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BC2E5BE7-C9A8-40BA-A872-6314E5E205F2}"/>
                </a:ext>
              </a:extLst>
            </p:cNvPr>
            <p:cNvSpPr txBox="1"/>
            <p:nvPr/>
          </p:nvSpPr>
          <p:spPr>
            <a:xfrm>
              <a:off x="9853834" y="5732430"/>
              <a:ext cx="1949832"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Paper Mills</a:t>
              </a:r>
              <a:endParaRPr lang="en-IN" b="1" dirty="0">
                <a:solidFill>
                  <a:srgbClr val="C00000"/>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58533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1E2183-35AE-49A0-9886-DF5A28DE0548}"/>
              </a:ext>
            </a:extLst>
          </p:cNvPr>
          <p:cNvPicPr>
            <a:picLocks noChangeAspect="1"/>
          </p:cNvPicPr>
          <p:nvPr/>
        </p:nvPicPr>
        <p:blipFill>
          <a:blip r:embed="rId2"/>
          <a:stretch>
            <a:fillRect/>
          </a:stretch>
        </p:blipFill>
        <p:spPr>
          <a:xfrm>
            <a:off x="1729116" y="1191492"/>
            <a:ext cx="8733768" cy="4475016"/>
          </a:xfrm>
          <a:prstGeom prst="rect">
            <a:avLst/>
          </a:prstGeom>
        </p:spPr>
      </p:pic>
    </p:spTree>
    <p:extLst>
      <p:ext uri="{BB962C8B-B14F-4D97-AF65-F5344CB8AC3E}">
        <p14:creationId xmlns:p14="http://schemas.microsoft.com/office/powerpoint/2010/main" val="32002153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8CB8E5C-C259-4D33-8156-344F9F4A431E}"/>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b="1" dirty="0">
                <a:solidFill>
                  <a:schemeClr val="tx1"/>
                </a:solidFill>
                <a:latin typeface="Cambria" panose="02040503050406030204" pitchFamily="18" charset="0"/>
                <a:ea typeface="Cambria" panose="02040503050406030204" pitchFamily="18" charset="0"/>
              </a:rPr>
              <a:t>Hydraulic turbine &amp; its classification</a:t>
            </a:r>
          </a:p>
        </p:txBody>
      </p:sp>
      <p:sp>
        <p:nvSpPr>
          <p:cNvPr id="4" name="Rectangle 3">
            <a:extLst>
              <a:ext uri="{FF2B5EF4-FFF2-40B4-BE49-F238E27FC236}">
                <a16:creationId xmlns:a16="http://schemas.microsoft.com/office/drawing/2014/main" id="{2BA4F5FE-852B-43BF-830E-42555122D908}"/>
              </a:ext>
            </a:extLst>
          </p:cNvPr>
          <p:cNvSpPr/>
          <p:nvPr/>
        </p:nvSpPr>
        <p:spPr>
          <a:xfrm>
            <a:off x="699305" y="1720840"/>
            <a:ext cx="10793390" cy="3416320"/>
          </a:xfrm>
          <a:prstGeom prst="rect">
            <a:avLst/>
          </a:prstGeom>
        </p:spPr>
        <p:txBody>
          <a:bodyPr wrap="square">
            <a:spAutoFit/>
          </a:bodyPr>
          <a:lstStyle/>
          <a:p>
            <a:pPr marL="342900" indent="-342900">
              <a:buClr>
                <a:srgbClr val="ED8428"/>
              </a:buClr>
              <a:buFont typeface="Wingdings" panose="05000000000000000000" pitchFamily="2" charset="2"/>
              <a:buChar char="§"/>
            </a:pPr>
            <a:r>
              <a:rPr lang="en-US" sz="2400" dirty="0">
                <a:latin typeface="Cambria" panose="02040503050406030204" pitchFamily="18" charset="0"/>
                <a:ea typeface="Cambria" panose="02040503050406030204" pitchFamily="18" charset="0"/>
              </a:rPr>
              <a:t>Hydraulic turbine – A rotary engine that converts hydraulic energy into mechanical energy</a:t>
            </a:r>
            <a:r>
              <a:rPr lang="en-US" dirty="0">
                <a:latin typeface="Cambria" panose="02040503050406030204" pitchFamily="18" charset="0"/>
                <a:ea typeface="Cambria" panose="02040503050406030204" pitchFamily="18" charset="0"/>
              </a:rPr>
              <a:t>.</a:t>
            </a:r>
          </a:p>
          <a:p>
            <a:pPr marL="342900" indent="-342900">
              <a:buClr>
                <a:srgbClr val="ED8428"/>
              </a:buClr>
              <a:buFont typeface="Wingdings" panose="05000000000000000000" pitchFamily="2" charset="2"/>
              <a:buChar char="§"/>
            </a:pPr>
            <a:r>
              <a:rPr lang="en-US" sz="2400" dirty="0">
                <a:latin typeface="Cambria" panose="02040503050406030204" pitchFamily="18" charset="0"/>
                <a:ea typeface="Cambria" panose="02040503050406030204" pitchFamily="18" charset="0"/>
              </a:rPr>
              <a:t>Mechanical energy is used in running an electric generator which is coupled to turbine shaft.</a:t>
            </a:r>
          </a:p>
          <a:p>
            <a:pPr marL="342900" indent="-342900">
              <a:buClr>
                <a:srgbClr val="ED8428"/>
              </a:buClr>
              <a:buFont typeface="Wingdings" panose="05000000000000000000" pitchFamily="2" charset="2"/>
              <a:buChar char="§"/>
            </a:pPr>
            <a:r>
              <a:rPr lang="en-US" sz="2400" dirty="0">
                <a:latin typeface="Cambria" panose="02040503050406030204" pitchFamily="18" charset="0"/>
                <a:ea typeface="Cambria" panose="02040503050406030204" pitchFamily="18" charset="0"/>
              </a:rPr>
              <a:t>The hydraulic Turbines were classified according to the following conditions. </a:t>
            </a:r>
          </a:p>
          <a:p>
            <a:pPr>
              <a:buClr>
                <a:srgbClr val="ED8428"/>
              </a:buClr>
            </a:pPr>
            <a:r>
              <a:rPr lang="en-US" sz="2400" dirty="0">
                <a:latin typeface="Cambria" panose="02040503050406030204" pitchFamily="18" charset="0"/>
                <a:ea typeface="Cambria" panose="02040503050406030204" pitchFamily="18" charset="0"/>
              </a:rPr>
              <a:t>		1. Action of water </a:t>
            </a:r>
          </a:p>
          <a:p>
            <a:pPr>
              <a:buClr>
                <a:srgbClr val="ED8428"/>
              </a:buClr>
            </a:pPr>
            <a:r>
              <a:rPr lang="en-US" sz="2400" dirty="0">
                <a:latin typeface="Cambria" panose="02040503050406030204" pitchFamily="18" charset="0"/>
                <a:ea typeface="Cambria" panose="02040503050406030204" pitchFamily="18" charset="0"/>
              </a:rPr>
              <a:t>		2. The direction of flow of water </a:t>
            </a:r>
          </a:p>
          <a:p>
            <a:pPr>
              <a:buClr>
                <a:srgbClr val="ED8428"/>
              </a:buClr>
            </a:pPr>
            <a:r>
              <a:rPr lang="en-US" sz="2400" dirty="0">
                <a:latin typeface="Cambria" panose="02040503050406030204" pitchFamily="18" charset="0"/>
                <a:ea typeface="Cambria" panose="02040503050406030204" pitchFamily="18" charset="0"/>
              </a:rPr>
              <a:t>		3. Available head </a:t>
            </a:r>
          </a:p>
          <a:p>
            <a:pPr>
              <a:buClr>
                <a:srgbClr val="ED8428"/>
              </a:buClr>
            </a:pPr>
            <a:r>
              <a:rPr lang="en-US" sz="2400" dirty="0">
                <a:latin typeface="Cambria" panose="02040503050406030204" pitchFamily="18" charset="0"/>
                <a:ea typeface="Cambria" panose="02040503050406030204" pitchFamily="18" charset="0"/>
              </a:rPr>
              <a:t>		4. Specific speed</a:t>
            </a:r>
          </a:p>
        </p:txBody>
      </p:sp>
    </p:spTree>
    <p:extLst>
      <p:ext uri="{BB962C8B-B14F-4D97-AF65-F5344CB8AC3E}">
        <p14:creationId xmlns:p14="http://schemas.microsoft.com/office/powerpoint/2010/main" val="22852720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5E3F7C9-43E6-4616-B83F-195605204D5C}"/>
              </a:ext>
            </a:extLst>
          </p:cNvPr>
          <p:cNvSpPr/>
          <p:nvPr/>
        </p:nvSpPr>
        <p:spPr>
          <a:xfrm>
            <a:off x="657741" y="1506101"/>
            <a:ext cx="10793390" cy="2677656"/>
          </a:xfrm>
          <a:prstGeom prst="rect">
            <a:avLst/>
          </a:prstGeom>
        </p:spPr>
        <p:txBody>
          <a:bodyPr wrap="square">
            <a:spAutoFit/>
          </a:bodyPr>
          <a:lstStyle/>
          <a:p>
            <a:pPr>
              <a:buClr>
                <a:srgbClr val="ED8428"/>
              </a:buClr>
            </a:pPr>
            <a:r>
              <a:rPr lang="en-US" sz="2400" b="1" dirty="0">
                <a:solidFill>
                  <a:srgbClr val="C00000"/>
                </a:solidFill>
                <a:latin typeface="Cambria" panose="02040503050406030204" pitchFamily="18" charset="0"/>
                <a:ea typeface="Cambria" panose="02040503050406030204" pitchFamily="18" charset="0"/>
              </a:rPr>
              <a:t>1.Action of water</a:t>
            </a:r>
          </a:p>
          <a:p>
            <a:pPr marL="800100" lvl="1" indent="-342900">
              <a:buClr>
                <a:srgbClr val="ED8428"/>
              </a:buClr>
              <a:buFont typeface="Wingdings" panose="05000000000000000000" pitchFamily="2" charset="2"/>
              <a:buChar char="§"/>
            </a:pPr>
            <a:r>
              <a:rPr lang="en-US" sz="2400" dirty="0">
                <a:latin typeface="Cambria" panose="02040503050406030204" pitchFamily="18" charset="0"/>
                <a:ea typeface="Cambria" panose="02040503050406030204" pitchFamily="18" charset="0"/>
              </a:rPr>
              <a:t> </a:t>
            </a:r>
            <a:r>
              <a:rPr lang="en-US" sz="2400" b="1" dirty="0">
                <a:latin typeface="Cambria" panose="02040503050406030204" pitchFamily="18" charset="0"/>
                <a:ea typeface="Cambria" panose="02040503050406030204" pitchFamily="18" charset="0"/>
              </a:rPr>
              <a:t>Impulse Turbine:  </a:t>
            </a:r>
            <a:r>
              <a:rPr lang="en-US" sz="2400" dirty="0">
                <a:latin typeface="Cambria" panose="02040503050406030204" pitchFamily="18" charset="0"/>
                <a:ea typeface="Cambria" panose="02040503050406030204" pitchFamily="18" charset="0"/>
              </a:rPr>
              <a:t>There is no pressure drop on the runner/rotor. K.E of water coming from the jet is used to run the runner/rotor. </a:t>
            </a:r>
          </a:p>
          <a:p>
            <a:pPr lvl="1">
              <a:buClr>
                <a:srgbClr val="ED8428"/>
              </a:buClr>
            </a:pPr>
            <a:r>
              <a:rPr lang="en-US" sz="2400" dirty="0">
                <a:latin typeface="Cambria" panose="02040503050406030204" pitchFamily="18" charset="0"/>
                <a:ea typeface="Cambria" panose="02040503050406030204" pitchFamily="18" charset="0"/>
              </a:rPr>
              <a:t>		Ex: Pelton wheel turbine. </a:t>
            </a:r>
          </a:p>
          <a:p>
            <a:pPr marL="800100" lvl="1" indent="-342900">
              <a:buClr>
                <a:srgbClr val="ED8428"/>
              </a:buClr>
              <a:buFont typeface="Wingdings" panose="05000000000000000000" pitchFamily="2" charset="2"/>
              <a:buChar char="§"/>
            </a:pPr>
            <a:r>
              <a:rPr lang="en-US" sz="2400" b="1" dirty="0">
                <a:latin typeface="Cambria" panose="02040503050406030204" pitchFamily="18" charset="0"/>
                <a:ea typeface="Cambria" panose="02040503050406030204" pitchFamily="18" charset="0"/>
              </a:rPr>
              <a:t>Reaction Turbine: </a:t>
            </a:r>
            <a:r>
              <a:rPr lang="en-US" sz="2400" dirty="0">
                <a:latin typeface="Cambria" panose="02040503050406030204" pitchFamily="18" charset="0"/>
                <a:ea typeface="Cambria" panose="02040503050406030204" pitchFamily="18" charset="0"/>
              </a:rPr>
              <a:t>There is a loss of K.E as well as pressure energy on the runners of the blade. </a:t>
            </a:r>
          </a:p>
          <a:p>
            <a:pPr lvl="1">
              <a:buClr>
                <a:srgbClr val="ED8428"/>
              </a:buClr>
            </a:pPr>
            <a:r>
              <a:rPr lang="en-US" sz="2400" dirty="0">
                <a:latin typeface="Cambria" panose="02040503050406030204" pitchFamily="18" charset="0"/>
                <a:ea typeface="Cambria" panose="02040503050406030204" pitchFamily="18" charset="0"/>
              </a:rPr>
              <a:t>		Ex: Francis turbine</a:t>
            </a:r>
          </a:p>
        </p:txBody>
      </p:sp>
      <p:pic>
        <p:nvPicPr>
          <p:cNvPr id="4" name="Picture 2" descr="2.3 Turbine selection | River Engineering &amp; Restoration at OSU ...">
            <a:extLst>
              <a:ext uri="{FF2B5EF4-FFF2-40B4-BE49-F238E27FC236}">
                <a16:creationId xmlns:a16="http://schemas.microsoft.com/office/drawing/2014/main" id="{83A5F0DC-AAAA-408E-9DD4-093E557C24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4872" y="4041599"/>
            <a:ext cx="6179127" cy="23241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3DBE32CE-FB54-414E-8F64-F67DC9FE38AE}"/>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b="1" dirty="0">
                <a:solidFill>
                  <a:schemeClr val="tx1"/>
                </a:solidFill>
                <a:latin typeface="Cambria" panose="02040503050406030204" pitchFamily="18" charset="0"/>
                <a:ea typeface="Cambria" panose="02040503050406030204" pitchFamily="18" charset="0"/>
              </a:rPr>
              <a:t>Hydraulic turbine &amp; its classification</a:t>
            </a:r>
          </a:p>
        </p:txBody>
      </p:sp>
    </p:spTree>
    <p:extLst>
      <p:ext uri="{BB962C8B-B14F-4D97-AF65-F5344CB8AC3E}">
        <p14:creationId xmlns:p14="http://schemas.microsoft.com/office/powerpoint/2010/main" val="14807828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C53575-BB43-4B43-B9AD-6995A487C254}"/>
              </a:ext>
            </a:extLst>
          </p:cNvPr>
          <p:cNvSpPr/>
          <p:nvPr/>
        </p:nvSpPr>
        <p:spPr>
          <a:xfrm>
            <a:off x="817418" y="1506101"/>
            <a:ext cx="10793390" cy="3416320"/>
          </a:xfrm>
          <a:prstGeom prst="rect">
            <a:avLst/>
          </a:prstGeom>
        </p:spPr>
        <p:txBody>
          <a:bodyPr wrap="square">
            <a:spAutoFit/>
          </a:bodyPr>
          <a:lstStyle/>
          <a:p>
            <a:pPr>
              <a:buClr>
                <a:srgbClr val="ED8428"/>
              </a:buClr>
            </a:pPr>
            <a:r>
              <a:rPr lang="en-US" sz="2400" b="1" dirty="0">
                <a:solidFill>
                  <a:srgbClr val="C00000"/>
                </a:solidFill>
                <a:latin typeface="Cambria" panose="02040503050406030204" pitchFamily="18" charset="0"/>
                <a:ea typeface="Cambria" panose="02040503050406030204" pitchFamily="18" charset="0"/>
              </a:rPr>
              <a:t>2.The direction of flow of water: </a:t>
            </a:r>
          </a:p>
          <a:p>
            <a:pPr marL="342900" indent="-342900">
              <a:buClr>
                <a:srgbClr val="ED8428"/>
              </a:buClr>
              <a:buFont typeface="Wingdings" panose="05000000000000000000" pitchFamily="2" charset="2"/>
              <a:buChar char="§"/>
            </a:pPr>
            <a:r>
              <a:rPr lang="en-US" sz="2400" b="1" dirty="0">
                <a:solidFill>
                  <a:schemeClr val="accent2">
                    <a:lumMod val="75000"/>
                  </a:schemeClr>
                </a:solidFill>
                <a:latin typeface="Cambria" panose="02040503050406030204" pitchFamily="18" charset="0"/>
                <a:ea typeface="Cambria" panose="02040503050406030204" pitchFamily="18" charset="0"/>
              </a:rPr>
              <a:t>Tangential: </a:t>
            </a:r>
            <a:r>
              <a:rPr lang="en-US" sz="2400" dirty="0">
                <a:latin typeface="Cambria" panose="02040503050406030204" pitchFamily="18" charset="0"/>
                <a:ea typeface="Cambria" panose="02040503050406030204" pitchFamily="18" charset="0"/>
              </a:rPr>
              <a:t>If the water strikes the blades of the runner tangential to the path of rotation called Tangential flow. </a:t>
            </a:r>
          </a:p>
          <a:p>
            <a:pPr lvl="1">
              <a:buClr>
                <a:srgbClr val="ED8428"/>
              </a:buClr>
            </a:pPr>
            <a:r>
              <a:rPr lang="en-US" sz="2400" dirty="0">
                <a:latin typeface="Cambria" panose="02040503050406030204" pitchFamily="18" charset="0"/>
                <a:ea typeface="Cambria" panose="02040503050406030204" pitchFamily="18" charset="0"/>
              </a:rPr>
              <a:t>	Ex: Pelton wheel turbine. </a:t>
            </a:r>
          </a:p>
          <a:p>
            <a:pPr marL="342900" lvl="1" indent="-342900">
              <a:buClr>
                <a:srgbClr val="ED8428"/>
              </a:buClr>
              <a:buFont typeface="Wingdings" panose="05000000000000000000" pitchFamily="2" charset="2"/>
              <a:buChar char="§"/>
            </a:pPr>
            <a:r>
              <a:rPr lang="en-US" sz="2400" b="1" dirty="0">
                <a:solidFill>
                  <a:schemeClr val="accent2">
                    <a:lumMod val="75000"/>
                  </a:schemeClr>
                </a:solidFill>
                <a:latin typeface="Cambria" panose="02040503050406030204" pitchFamily="18" charset="0"/>
                <a:ea typeface="Cambria" panose="02040503050406030204" pitchFamily="18" charset="0"/>
              </a:rPr>
              <a:t>Radial: </a:t>
            </a:r>
            <a:r>
              <a:rPr lang="en-US" sz="2400" dirty="0">
                <a:latin typeface="Cambria" panose="02040503050406030204" pitchFamily="18" charset="0"/>
                <a:ea typeface="Cambria" panose="02040503050406030204" pitchFamily="18" charset="0"/>
              </a:rPr>
              <a:t>If the water strikes the blades of the runner radially and coming out axially called as Radial flow. </a:t>
            </a:r>
          </a:p>
          <a:p>
            <a:pPr marL="0" lvl="1">
              <a:buClr>
                <a:srgbClr val="ED8428"/>
              </a:buClr>
            </a:pPr>
            <a:r>
              <a:rPr lang="en-US" sz="2400" dirty="0">
                <a:latin typeface="Cambria" panose="02040503050406030204" pitchFamily="18" charset="0"/>
                <a:ea typeface="Cambria" panose="02040503050406030204" pitchFamily="18" charset="0"/>
              </a:rPr>
              <a:t>		Ex: Francis turbine </a:t>
            </a:r>
          </a:p>
          <a:p>
            <a:pPr marL="342900" lvl="1" indent="-342900">
              <a:buClr>
                <a:srgbClr val="ED8428"/>
              </a:buClr>
              <a:buFont typeface="Wingdings" panose="05000000000000000000" pitchFamily="2" charset="2"/>
              <a:buChar char="§"/>
            </a:pPr>
            <a:r>
              <a:rPr lang="en-US" sz="2400" b="1" dirty="0">
                <a:solidFill>
                  <a:schemeClr val="accent2">
                    <a:lumMod val="75000"/>
                  </a:schemeClr>
                </a:solidFill>
                <a:latin typeface="Cambria" panose="02040503050406030204" pitchFamily="18" charset="0"/>
                <a:ea typeface="Cambria" panose="02040503050406030204" pitchFamily="18" charset="0"/>
              </a:rPr>
              <a:t>Axial: </a:t>
            </a:r>
            <a:r>
              <a:rPr lang="en-US" sz="2400" dirty="0">
                <a:latin typeface="Cambria" panose="02040503050406030204" pitchFamily="18" charset="0"/>
                <a:ea typeface="Cambria" panose="02040503050406030204" pitchFamily="18" charset="0"/>
              </a:rPr>
              <a:t>In this flow, the water flows parallel to the axis of the turbine. </a:t>
            </a:r>
          </a:p>
          <a:p>
            <a:pPr marL="457200" lvl="2">
              <a:buClr>
                <a:srgbClr val="ED8428"/>
              </a:buClr>
            </a:pPr>
            <a:r>
              <a:rPr lang="en-US" sz="2400" dirty="0">
                <a:latin typeface="Cambria" panose="02040503050406030204" pitchFamily="18" charset="0"/>
                <a:ea typeface="Cambria" panose="02040503050406030204" pitchFamily="18" charset="0"/>
              </a:rPr>
              <a:t>	Ex: Kaplan turbine</a:t>
            </a:r>
          </a:p>
        </p:txBody>
      </p:sp>
      <p:sp>
        <p:nvSpPr>
          <p:cNvPr id="3" name="Title 1">
            <a:extLst>
              <a:ext uri="{FF2B5EF4-FFF2-40B4-BE49-F238E27FC236}">
                <a16:creationId xmlns:a16="http://schemas.microsoft.com/office/drawing/2014/main" id="{2E0D7B1A-DB9D-469E-8E5B-7D5C5624026E}"/>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b="1" dirty="0">
                <a:solidFill>
                  <a:schemeClr val="tx1"/>
                </a:solidFill>
                <a:latin typeface="Cambria" panose="02040503050406030204" pitchFamily="18" charset="0"/>
                <a:ea typeface="Cambria" panose="02040503050406030204" pitchFamily="18" charset="0"/>
              </a:rPr>
              <a:t>Hydraulic turbine &amp; its classification</a:t>
            </a:r>
          </a:p>
        </p:txBody>
      </p:sp>
    </p:spTree>
    <p:extLst>
      <p:ext uri="{BB962C8B-B14F-4D97-AF65-F5344CB8AC3E}">
        <p14:creationId xmlns:p14="http://schemas.microsoft.com/office/powerpoint/2010/main" val="1944709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ADF9D-31A5-4591-9FA1-0236513A262E}"/>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b="1" dirty="0">
                <a:solidFill>
                  <a:schemeClr val="tx1"/>
                </a:solidFill>
                <a:latin typeface="Cambria" panose="02040503050406030204" pitchFamily="18" charset="0"/>
                <a:ea typeface="Cambria" panose="02040503050406030204" pitchFamily="18" charset="0"/>
              </a:rPr>
              <a:t>Hydraulic turbine &amp; its classification</a:t>
            </a:r>
          </a:p>
        </p:txBody>
      </p:sp>
      <p:sp>
        <p:nvSpPr>
          <p:cNvPr id="3" name="Rectangle 2">
            <a:extLst>
              <a:ext uri="{FF2B5EF4-FFF2-40B4-BE49-F238E27FC236}">
                <a16:creationId xmlns:a16="http://schemas.microsoft.com/office/drawing/2014/main" id="{B4FCC645-5A64-4D78-8530-26B00DB80E7F}"/>
              </a:ext>
            </a:extLst>
          </p:cNvPr>
          <p:cNvSpPr/>
          <p:nvPr/>
        </p:nvSpPr>
        <p:spPr>
          <a:xfrm>
            <a:off x="817418" y="1810901"/>
            <a:ext cx="10793390" cy="2677656"/>
          </a:xfrm>
          <a:prstGeom prst="rect">
            <a:avLst/>
          </a:prstGeom>
        </p:spPr>
        <p:txBody>
          <a:bodyPr wrap="square">
            <a:spAutoFit/>
          </a:bodyPr>
          <a:lstStyle/>
          <a:p>
            <a:pPr>
              <a:buClr>
                <a:srgbClr val="ED8428"/>
              </a:buClr>
            </a:pPr>
            <a:r>
              <a:rPr lang="en-US" sz="2400" dirty="0">
                <a:solidFill>
                  <a:srgbClr val="C00000"/>
                </a:solidFill>
                <a:latin typeface="Cambria" panose="02040503050406030204" pitchFamily="18" charset="0"/>
                <a:ea typeface="Cambria" panose="02040503050406030204" pitchFamily="18" charset="0"/>
              </a:rPr>
              <a:t>3.</a:t>
            </a:r>
            <a:r>
              <a:rPr lang="en-US" sz="2400" b="1" dirty="0">
                <a:solidFill>
                  <a:srgbClr val="C00000"/>
                </a:solidFill>
                <a:latin typeface="Cambria" panose="02040503050406030204" pitchFamily="18" charset="0"/>
                <a:ea typeface="Cambria" panose="02040503050406030204" pitchFamily="18" charset="0"/>
              </a:rPr>
              <a:t>Available head High head: </a:t>
            </a:r>
          </a:p>
          <a:p>
            <a:pPr marL="342900" indent="-342900">
              <a:buClr>
                <a:srgbClr val="ED8428"/>
              </a:buClr>
              <a:buFont typeface="Arial" panose="020B0604020202020204" pitchFamily="34" charset="0"/>
              <a:buChar char="•"/>
            </a:pPr>
            <a:r>
              <a:rPr lang="en-US" sz="2400" dirty="0">
                <a:solidFill>
                  <a:schemeClr val="accent2">
                    <a:lumMod val="75000"/>
                  </a:schemeClr>
                </a:solidFill>
                <a:latin typeface="Cambria" panose="02040503050406030204" pitchFamily="18" charset="0"/>
                <a:ea typeface="Cambria" panose="02040503050406030204" pitchFamily="18" charset="0"/>
              </a:rPr>
              <a:t>High Head: </a:t>
            </a:r>
            <a:r>
              <a:rPr lang="en-US" sz="2400" dirty="0">
                <a:latin typeface="Cambria" panose="02040503050406030204" pitchFamily="18" charset="0"/>
                <a:ea typeface="Cambria" panose="02040503050406030204" pitchFamily="18" charset="0"/>
              </a:rPr>
              <a:t>The turbine capable of working under the high potential head of water above 300m </a:t>
            </a:r>
          </a:p>
          <a:p>
            <a:pPr marL="342900" indent="-342900">
              <a:buClr>
                <a:srgbClr val="ED8428"/>
              </a:buClr>
              <a:buFont typeface="Arial" panose="020B0604020202020204" pitchFamily="34" charset="0"/>
              <a:buChar char="•"/>
            </a:pPr>
            <a:r>
              <a:rPr lang="en-US" sz="2400" dirty="0">
                <a:solidFill>
                  <a:schemeClr val="accent2">
                    <a:lumMod val="75000"/>
                  </a:schemeClr>
                </a:solidFill>
                <a:latin typeface="Cambria" panose="02040503050406030204" pitchFamily="18" charset="0"/>
                <a:ea typeface="Cambria" panose="02040503050406030204" pitchFamily="18" charset="0"/>
              </a:rPr>
              <a:t>Medium head: </a:t>
            </a:r>
            <a:r>
              <a:rPr lang="en-US" sz="2400" dirty="0">
                <a:latin typeface="Cambria" panose="02040503050406030204" pitchFamily="18" charset="0"/>
                <a:ea typeface="Cambria" panose="02040503050406030204" pitchFamily="18" charset="0"/>
              </a:rPr>
              <a:t>The turbine is capable of working under a medium range of potential head about 60m to 300m Ex: Francis turbine.</a:t>
            </a:r>
          </a:p>
          <a:p>
            <a:pPr marL="342900" indent="-342900">
              <a:buClr>
                <a:srgbClr val="ED8428"/>
              </a:buClr>
              <a:buFont typeface="Arial" panose="020B0604020202020204" pitchFamily="34" charset="0"/>
              <a:buChar char="•"/>
            </a:pPr>
            <a:r>
              <a:rPr lang="en-US" sz="2400" dirty="0">
                <a:solidFill>
                  <a:schemeClr val="accent2">
                    <a:lumMod val="75000"/>
                  </a:schemeClr>
                </a:solidFill>
                <a:latin typeface="Cambria" panose="02040503050406030204" pitchFamily="18" charset="0"/>
                <a:ea typeface="Cambria" panose="02040503050406030204" pitchFamily="18" charset="0"/>
              </a:rPr>
              <a:t>Low head: </a:t>
            </a:r>
            <a:r>
              <a:rPr lang="en-US" sz="2400" dirty="0">
                <a:latin typeface="Cambria" panose="02040503050406030204" pitchFamily="18" charset="0"/>
                <a:ea typeface="Cambria" panose="02040503050406030204" pitchFamily="18" charset="0"/>
              </a:rPr>
              <a:t>The turbine is capable of working under a low range of potential head less than 60m</a:t>
            </a:r>
          </a:p>
        </p:txBody>
      </p:sp>
    </p:spTree>
    <p:extLst>
      <p:ext uri="{BB962C8B-B14F-4D97-AF65-F5344CB8AC3E}">
        <p14:creationId xmlns:p14="http://schemas.microsoft.com/office/powerpoint/2010/main" val="28412246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57E19F-6135-4860-A26B-A520B6FCA02E}"/>
              </a:ext>
            </a:extLst>
          </p:cNvPr>
          <p:cNvSpPr/>
          <p:nvPr/>
        </p:nvSpPr>
        <p:spPr>
          <a:xfrm>
            <a:off x="699305" y="1637253"/>
            <a:ext cx="10793390" cy="3416320"/>
          </a:xfrm>
          <a:prstGeom prst="rect">
            <a:avLst/>
          </a:prstGeom>
        </p:spPr>
        <p:txBody>
          <a:bodyPr wrap="square">
            <a:spAutoFit/>
          </a:bodyPr>
          <a:lstStyle/>
          <a:p>
            <a:pPr>
              <a:buClr>
                <a:srgbClr val="ED8428"/>
              </a:buClr>
            </a:pPr>
            <a:r>
              <a:rPr lang="en-US" sz="2400" b="1" dirty="0">
                <a:solidFill>
                  <a:srgbClr val="C00000"/>
                </a:solidFill>
                <a:latin typeface="Cambria" panose="02040503050406030204" pitchFamily="18" charset="0"/>
                <a:ea typeface="Cambria" panose="02040503050406030204" pitchFamily="18" charset="0"/>
              </a:rPr>
              <a:t>4.Specific speed: </a:t>
            </a:r>
          </a:p>
          <a:p>
            <a:pPr marL="342900" indent="-342900">
              <a:buClr>
                <a:srgbClr val="ED8428"/>
              </a:buClr>
              <a:buFont typeface="Arial" panose="020B0604020202020204" pitchFamily="34" charset="0"/>
              <a:buChar char="•"/>
            </a:pPr>
            <a:r>
              <a:rPr lang="en-US" sz="2400" dirty="0">
                <a:solidFill>
                  <a:schemeClr val="accent2">
                    <a:lumMod val="75000"/>
                  </a:schemeClr>
                </a:solidFill>
                <a:latin typeface="Cambria" panose="02040503050406030204" pitchFamily="18" charset="0"/>
                <a:ea typeface="Cambria" panose="02040503050406030204" pitchFamily="18" charset="0"/>
              </a:rPr>
              <a:t>Low Specific Speed: </a:t>
            </a:r>
            <a:r>
              <a:rPr lang="en-US" sz="2400" dirty="0">
                <a:latin typeface="Cambria" panose="02040503050406030204" pitchFamily="18" charset="0"/>
                <a:ea typeface="Cambria" panose="02040503050406030204" pitchFamily="18" charset="0"/>
              </a:rPr>
              <a:t>Turbine works in the range of 10-50. (Ex: Pelton wheel turbine)</a:t>
            </a:r>
          </a:p>
          <a:p>
            <a:pPr marL="342900" indent="-342900">
              <a:buClr>
                <a:srgbClr val="ED8428"/>
              </a:buClr>
              <a:buFont typeface="Arial" panose="020B0604020202020204" pitchFamily="34" charset="0"/>
              <a:buChar char="•"/>
            </a:pPr>
            <a:endParaRPr lang="en-US" sz="2400" dirty="0">
              <a:latin typeface="Cambria" panose="02040503050406030204" pitchFamily="18" charset="0"/>
              <a:ea typeface="Cambria" panose="02040503050406030204" pitchFamily="18" charset="0"/>
            </a:endParaRPr>
          </a:p>
          <a:p>
            <a:pPr marL="342900" indent="-342900">
              <a:buClr>
                <a:srgbClr val="ED8428"/>
              </a:buClr>
              <a:buFont typeface="Arial" panose="020B0604020202020204" pitchFamily="34" charset="0"/>
              <a:buChar char="•"/>
            </a:pPr>
            <a:r>
              <a:rPr lang="en-US" sz="2400" dirty="0">
                <a:solidFill>
                  <a:schemeClr val="accent2">
                    <a:lumMod val="75000"/>
                  </a:schemeClr>
                </a:solidFill>
                <a:latin typeface="Cambria" panose="02040503050406030204" pitchFamily="18" charset="0"/>
                <a:ea typeface="Cambria" panose="02040503050406030204" pitchFamily="18" charset="0"/>
              </a:rPr>
              <a:t>Medium Specific Speed: </a:t>
            </a:r>
            <a:r>
              <a:rPr lang="en-US" sz="2400" dirty="0">
                <a:latin typeface="Cambria" panose="02040503050406030204" pitchFamily="18" charset="0"/>
                <a:ea typeface="Cambria" panose="02040503050406030204" pitchFamily="18" charset="0"/>
              </a:rPr>
              <a:t>Turbine works in the range of 50-350. (Ex: Francis turbine)</a:t>
            </a:r>
          </a:p>
          <a:p>
            <a:pPr marL="342900" indent="-342900">
              <a:buClr>
                <a:srgbClr val="ED8428"/>
              </a:buClr>
              <a:buFont typeface="Arial" panose="020B0604020202020204" pitchFamily="34" charset="0"/>
              <a:buChar char="•"/>
            </a:pPr>
            <a:endParaRPr lang="en-US" sz="2400" dirty="0">
              <a:latin typeface="Cambria" panose="02040503050406030204" pitchFamily="18" charset="0"/>
              <a:ea typeface="Cambria" panose="02040503050406030204" pitchFamily="18" charset="0"/>
            </a:endParaRPr>
          </a:p>
          <a:p>
            <a:pPr marL="342900" indent="-342900">
              <a:buClr>
                <a:srgbClr val="ED8428"/>
              </a:buClr>
              <a:buFont typeface="Arial" panose="020B0604020202020204" pitchFamily="34" charset="0"/>
              <a:buChar char="•"/>
            </a:pPr>
            <a:r>
              <a:rPr lang="en-US" sz="2400" dirty="0">
                <a:solidFill>
                  <a:schemeClr val="accent2">
                    <a:lumMod val="75000"/>
                  </a:schemeClr>
                </a:solidFill>
                <a:latin typeface="Cambria" panose="02040503050406030204" pitchFamily="18" charset="0"/>
                <a:ea typeface="Cambria" panose="02040503050406030204" pitchFamily="18" charset="0"/>
              </a:rPr>
              <a:t>High Specific Speed: </a:t>
            </a:r>
            <a:r>
              <a:rPr lang="en-US" sz="2400" dirty="0">
                <a:latin typeface="Cambria" panose="02040503050406030204" pitchFamily="18" charset="0"/>
                <a:ea typeface="Cambria" panose="02040503050406030204" pitchFamily="18" charset="0"/>
              </a:rPr>
              <a:t>Turbine works in the range of 250-850. (Ex: Kaplan turbine)</a:t>
            </a:r>
          </a:p>
        </p:txBody>
      </p:sp>
      <p:sp>
        <p:nvSpPr>
          <p:cNvPr id="3" name="Title 1">
            <a:extLst>
              <a:ext uri="{FF2B5EF4-FFF2-40B4-BE49-F238E27FC236}">
                <a16:creationId xmlns:a16="http://schemas.microsoft.com/office/drawing/2014/main" id="{16BE358D-A373-46E3-BAC8-76B0B7911A9C}"/>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b="1" dirty="0">
                <a:solidFill>
                  <a:schemeClr val="tx1"/>
                </a:solidFill>
                <a:latin typeface="Cambria" panose="02040503050406030204" pitchFamily="18" charset="0"/>
                <a:ea typeface="Cambria" panose="02040503050406030204" pitchFamily="18" charset="0"/>
              </a:rPr>
              <a:t>Hydraulic turbine &amp; its classification</a:t>
            </a:r>
          </a:p>
        </p:txBody>
      </p:sp>
    </p:spTree>
    <p:extLst>
      <p:ext uri="{BB962C8B-B14F-4D97-AF65-F5344CB8AC3E}">
        <p14:creationId xmlns:p14="http://schemas.microsoft.com/office/powerpoint/2010/main" val="32160634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15E134-80DE-49C6-8077-C773B7793B8D}"/>
              </a:ext>
            </a:extLst>
          </p:cNvPr>
          <p:cNvPicPr>
            <a:picLocks noChangeAspect="1"/>
          </p:cNvPicPr>
          <p:nvPr/>
        </p:nvPicPr>
        <p:blipFill>
          <a:blip r:embed="rId2"/>
          <a:stretch>
            <a:fillRect/>
          </a:stretch>
        </p:blipFill>
        <p:spPr>
          <a:xfrm>
            <a:off x="6452483" y="2339252"/>
            <a:ext cx="5158325" cy="2897765"/>
          </a:xfrm>
          <a:prstGeom prst="rect">
            <a:avLst/>
          </a:prstGeom>
        </p:spPr>
      </p:pic>
      <p:pic>
        <p:nvPicPr>
          <p:cNvPr id="3" name="Picture 4" descr="Pelton Turbine or Pelton Wheel Turbine | MechanicalTutorial">
            <a:extLst>
              <a:ext uri="{FF2B5EF4-FFF2-40B4-BE49-F238E27FC236}">
                <a16:creationId xmlns:a16="http://schemas.microsoft.com/office/drawing/2014/main" id="{00D36156-9170-43AA-8128-CE8A0CCBA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1883135"/>
            <a:ext cx="5238750" cy="3810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2CB41954-2A67-4CA9-98C0-D4DD3A3A56E7}"/>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IN" b="1" dirty="0">
                <a:solidFill>
                  <a:schemeClr val="tx1"/>
                </a:solidFill>
                <a:latin typeface="Cambria" panose="02040503050406030204" pitchFamily="18" charset="0"/>
                <a:ea typeface="Cambria" panose="02040503050406030204" pitchFamily="18" charset="0"/>
              </a:rPr>
              <a:t>PELTON WHEEL</a:t>
            </a:r>
          </a:p>
        </p:txBody>
      </p:sp>
    </p:spTree>
    <p:extLst>
      <p:ext uri="{BB962C8B-B14F-4D97-AF65-F5344CB8AC3E}">
        <p14:creationId xmlns:p14="http://schemas.microsoft.com/office/powerpoint/2010/main" val="1239686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5E292-D8E7-4E82-8A31-4BC4BEE704A7}"/>
              </a:ext>
            </a:extLst>
          </p:cNvPr>
          <p:cNvSpPr txBox="1">
            <a:spLocks/>
          </p:cNvSpPr>
          <p:nvPr/>
        </p:nvSpPr>
        <p:spPr>
          <a:xfrm>
            <a:off x="581192" y="523345"/>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solidFill>
                  <a:schemeClr val="tx1"/>
                </a:solidFill>
                <a:latin typeface="Cambria" panose="02040503050406030204" pitchFamily="18" charset="0"/>
                <a:ea typeface="Cambria" panose="02040503050406030204" pitchFamily="18" charset="0"/>
              </a:rPr>
              <a:t>Reaction  TURBINE: </a:t>
            </a:r>
            <a:r>
              <a:rPr lang="en-US" b="1" dirty="0">
                <a:solidFill>
                  <a:srgbClr val="C00000"/>
                </a:solidFill>
                <a:latin typeface="Cambria" panose="02040503050406030204" pitchFamily="18" charset="0"/>
                <a:ea typeface="Cambria" panose="02040503050406030204" pitchFamily="18" charset="0"/>
              </a:rPr>
              <a:t>Francis turbine</a:t>
            </a:r>
            <a:endParaRPr lang="en-IN" b="1" dirty="0">
              <a:solidFill>
                <a:srgbClr val="C00000"/>
              </a:solidFill>
              <a:latin typeface="Cambria" panose="02040503050406030204" pitchFamily="18" charset="0"/>
              <a:ea typeface="Cambria" panose="02040503050406030204" pitchFamily="18" charset="0"/>
            </a:endParaRPr>
          </a:p>
        </p:txBody>
      </p:sp>
      <p:pic>
        <p:nvPicPr>
          <p:cNvPr id="3" name="Picture 2" descr="Francis Turbine - its Components, Working and Application">
            <a:extLst>
              <a:ext uri="{FF2B5EF4-FFF2-40B4-BE49-F238E27FC236}">
                <a16:creationId xmlns:a16="http://schemas.microsoft.com/office/drawing/2014/main" id="{011C4715-686E-49AE-8A74-0E54D10625B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0214"/>
          <a:stretch/>
        </p:blipFill>
        <p:spPr bwMode="auto">
          <a:xfrm>
            <a:off x="5777346" y="2050404"/>
            <a:ext cx="5611523" cy="3776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1212152.jpeg">
            <a:extLst>
              <a:ext uri="{FF2B5EF4-FFF2-40B4-BE49-F238E27FC236}">
                <a16:creationId xmlns:a16="http://schemas.microsoft.com/office/drawing/2014/main" id="{50017B7A-AA3C-4A2E-B790-73768AE9B0FD}"/>
              </a:ext>
            </a:extLst>
          </p:cNvPr>
          <p:cNvPicPr>
            <a:picLocks noChangeAspect="1"/>
          </p:cNvPicPr>
          <p:nvPr/>
        </p:nvPicPr>
        <p:blipFill>
          <a:blip r:embed="rId3"/>
          <a:srcRect b="3147"/>
          <a:stretch>
            <a:fillRect/>
          </a:stretch>
        </p:blipFill>
        <p:spPr bwMode="auto">
          <a:xfrm>
            <a:off x="1800659" y="1753065"/>
            <a:ext cx="3114728" cy="4371564"/>
          </a:xfrm>
          <a:prstGeom prst="rect">
            <a:avLst/>
          </a:prstGeom>
          <a:noFill/>
          <a:ln w="9525">
            <a:noFill/>
            <a:miter lim="800000"/>
            <a:headEnd/>
            <a:tailEnd/>
          </a:ln>
        </p:spPr>
      </p:pic>
      <p:cxnSp>
        <p:nvCxnSpPr>
          <p:cNvPr id="5" name="Straight Arrow Connector 4">
            <a:extLst>
              <a:ext uri="{FF2B5EF4-FFF2-40B4-BE49-F238E27FC236}">
                <a16:creationId xmlns:a16="http://schemas.microsoft.com/office/drawing/2014/main" id="{37B00937-8AE4-4001-8444-470FB065809B}"/>
              </a:ext>
            </a:extLst>
          </p:cNvPr>
          <p:cNvCxnSpPr>
            <a:cxnSpLocks/>
          </p:cNvCxnSpPr>
          <p:nvPr/>
        </p:nvCxnSpPr>
        <p:spPr>
          <a:xfrm flipH="1">
            <a:off x="3491345" y="4419600"/>
            <a:ext cx="4488874" cy="553708"/>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cxnSp>
        <p:nvCxnSpPr>
          <p:cNvPr id="6" name="Straight Arrow Connector 5">
            <a:extLst>
              <a:ext uri="{FF2B5EF4-FFF2-40B4-BE49-F238E27FC236}">
                <a16:creationId xmlns:a16="http://schemas.microsoft.com/office/drawing/2014/main" id="{5E9B1335-F23E-4E48-9FB7-41963FBE4251}"/>
              </a:ext>
            </a:extLst>
          </p:cNvPr>
          <p:cNvCxnSpPr>
            <a:cxnSpLocks/>
          </p:cNvCxnSpPr>
          <p:nvPr/>
        </p:nvCxnSpPr>
        <p:spPr>
          <a:xfrm flipH="1">
            <a:off x="3726875" y="3932993"/>
            <a:ext cx="3671452" cy="619950"/>
          </a:xfrm>
          <a:prstGeom prst="straightConnector1">
            <a:avLst/>
          </a:prstGeom>
          <a:ln>
            <a:solidFill>
              <a:srgbClr val="FFC000"/>
            </a:solidFill>
            <a:tailEnd type="triangle"/>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9014914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BC197-F277-4235-92C5-6173EA802C3F}"/>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solidFill>
                  <a:schemeClr val="tx1"/>
                </a:solidFill>
                <a:latin typeface="Cambria" panose="02040503050406030204" pitchFamily="18" charset="0"/>
                <a:ea typeface="Cambria" panose="02040503050406030204" pitchFamily="18" charset="0"/>
              </a:rPr>
              <a:t>Reaction  TURBINE: </a:t>
            </a:r>
            <a:r>
              <a:rPr lang="en-US" b="1" dirty="0">
                <a:solidFill>
                  <a:srgbClr val="C00000"/>
                </a:solidFill>
                <a:latin typeface="Cambria" panose="02040503050406030204" pitchFamily="18" charset="0"/>
                <a:ea typeface="Cambria" panose="02040503050406030204" pitchFamily="18" charset="0"/>
              </a:rPr>
              <a:t>Kaplan turbine</a:t>
            </a:r>
            <a:endParaRPr lang="en-IN" b="1" dirty="0">
              <a:solidFill>
                <a:srgbClr val="C00000"/>
              </a:solidFill>
              <a:latin typeface="Cambria" panose="02040503050406030204" pitchFamily="18" charset="0"/>
              <a:ea typeface="Cambria" panose="02040503050406030204" pitchFamily="18" charset="0"/>
            </a:endParaRPr>
          </a:p>
        </p:txBody>
      </p:sp>
      <p:pic>
        <p:nvPicPr>
          <p:cNvPr id="3" name="Content Placeholder 3" descr="Kaplan Diagram.jpeg">
            <a:extLst>
              <a:ext uri="{FF2B5EF4-FFF2-40B4-BE49-F238E27FC236}">
                <a16:creationId xmlns:a16="http://schemas.microsoft.com/office/drawing/2014/main" id="{67B3AB1A-5162-4E31-9FC9-80B63A16B190}"/>
              </a:ext>
            </a:extLst>
          </p:cNvPr>
          <p:cNvPicPr>
            <a:picLocks noChangeAspect="1"/>
          </p:cNvPicPr>
          <p:nvPr/>
        </p:nvPicPr>
        <p:blipFill>
          <a:blip r:embed="rId2"/>
          <a:srcRect/>
          <a:stretch>
            <a:fillRect/>
          </a:stretch>
        </p:blipFill>
        <p:spPr bwMode="auto">
          <a:xfrm>
            <a:off x="7482636" y="1199883"/>
            <a:ext cx="4174605" cy="5165816"/>
          </a:xfrm>
          <a:prstGeom prst="rect">
            <a:avLst/>
          </a:prstGeom>
          <a:noFill/>
          <a:ln w="9525">
            <a:noFill/>
            <a:miter lim="800000"/>
            <a:headEnd/>
            <a:tailEnd/>
          </a:ln>
        </p:spPr>
      </p:pic>
      <p:pic>
        <p:nvPicPr>
          <p:cNvPr id="4" name="Picture 4" descr="Water_turbine">
            <a:extLst>
              <a:ext uri="{FF2B5EF4-FFF2-40B4-BE49-F238E27FC236}">
                <a16:creationId xmlns:a16="http://schemas.microsoft.com/office/drawing/2014/main" id="{EE58E8C8-8128-4484-AAAE-313AF1870A45}"/>
              </a:ext>
            </a:extLst>
          </p:cNvPr>
          <p:cNvPicPr>
            <a:picLocks noChangeAspect="1" noChangeArrowheads="1"/>
          </p:cNvPicPr>
          <p:nvPr/>
        </p:nvPicPr>
        <p:blipFill>
          <a:blip r:embed="rId3"/>
          <a:srcRect/>
          <a:stretch>
            <a:fillRect/>
          </a:stretch>
        </p:blipFill>
        <p:spPr bwMode="auto">
          <a:xfrm>
            <a:off x="2345316" y="1506101"/>
            <a:ext cx="3750684" cy="4413753"/>
          </a:xfrm>
          <a:prstGeom prst="rect">
            <a:avLst/>
          </a:prstGeom>
          <a:noFill/>
          <a:ln w="9525">
            <a:noFill/>
            <a:miter lim="800000"/>
            <a:headEnd/>
            <a:tailEnd/>
          </a:ln>
        </p:spPr>
      </p:pic>
    </p:spTree>
    <p:extLst>
      <p:ext uri="{BB962C8B-B14F-4D97-AF65-F5344CB8AC3E}">
        <p14:creationId xmlns:p14="http://schemas.microsoft.com/office/powerpoint/2010/main" val="328479590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B7B8D-BC48-4D1E-AAE9-8A4D6E0A4A26}"/>
              </a:ext>
            </a:extLst>
          </p:cNvPr>
          <p:cNvSpPr txBox="1">
            <a:spLocks/>
          </p:cNvSpPr>
          <p:nvPr/>
        </p:nvSpPr>
        <p:spPr>
          <a:xfrm>
            <a:off x="581192" y="256773"/>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C00000"/>
                </a:solidFill>
                <a:latin typeface="Cambria" panose="02040503050406030204" pitchFamily="18" charset="0"/>
                <a:ea typeface="Cambria" panose="02040503050406030204" pitchFamily="18" charset="0"/>
              </a:rPr>
              <a:t>Turbine comparison</a:t>
            </a:r>
            <a:endParaRPr lang="en-IN" dirty="0">
              <a:solidFill>
                <a:srgbClr val="C00000"/>
              </a:solidFill>
              <a:latin typeface="Cambria" panose="02040503050406030204" pitchFamily="18" charset="0"/>
              <a:ea typeface="Cambria" panose="02040503050406030204" pitchFamily="18" charset="0"/>
            </a:endParaRPr>
          </a:p>
        </p:txBody>
      </p:sp>
      <p:graphicFrame>
        <p:nvGraphicFramePr>
          <p:cNvPr id="3" name="Table 2">
            <a:extLst>
              <a:ext uri="{FF2B5EF4-FFF2-40B4-BE49-F238E27FC236}">
                <a16:creationId xmlns:a16="http://schemas.microsoft.com/office/drawing/2014/main" id="{4B0A6A23-C085-431F-A2A8-0942AC4F1F21}"/>
              </a:ext>
            </a:extLst>
          </p:cNvPr>
          <p:cNvGraphicFramePr>
            <a:graphicFrameLocks noGrp="1"/>
          </p:cNvGraphicFramePr>
          <p:nvPr>
            <p:extLst>
              <p:ext uri="{D42A27DB-BD31-4B8C-83A1-F6EECF244321}">
                <p14:modId xmlns:p14="http://schemas.microsoft.com/office/powerpoint/2010/main" val="723237451"/>
              </p:ext>
            </p:extLst>
          </p:nvPr>
        </p:nvGraphicFramePr>
        <p:xfrm>
          <a:off x="581192" y="1309866"/>
          <a:ext cx="11139754" cy="416406"/>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2575769377"/>
                    </a:ext>
                  </a:extLst>
                </a:gridCol>
                <a:gridCol w="5569877">
                  <a:extLst>
                    <a:ext uri="{9D8B030D-6E8A-4147-A177-3AD203B41FA5}">
                      <a16:colId xmlns:a16="http://schemas.microsoft.com/office/drawing/2014/main" val="520190343"/>
                    </a:ext>
                  </a:extLst>
                </a:gridCol>
              </a:tblGrid>
              <a:tr h="416406">
                <a:tc>
                  <a:txBody>
                    <a:bodyPr/>
                    <a:lstStyle/>
                    <a:p>
                      <a:pPr algn="ctr"/>
                      <a:r>
                        <a:rPr lang="en-US" sz="1600" dirty="0">
                          <a:latin typeface="Cambria" panose="02040503050406030204" pitchFamily="18" charset="0"/>
                          <a:ea typeface="Cambria" panose="02040503050406030204" pitchFamily="18" charset="0"/>
                        </a:rPr>
                        <a:t>Impulse Turbine</a:t>
                      </a:r>
                      <a:endParaRPr lang="en-IN" sz="1600" dirty="0">
                        <a:latin typeface="Cambria" panose="02040503050406030204" pitchFamily="18" charset="0"/>
                        <a:ea typeface="Cambria" panose="02040503050406030204" pitchFamily="18" charset="0"/>
                      </a:endParaRPr>
                    </a:p>
                  </a:txBody>
                  <a:tcPr>
                    <a:solidFill>
                      <a:schemeClr val="accent2"/>
                    </a:solidFill>
                  </a:tcPr>
                </a:tc>
                <a:tc>
                  <a:txBody>
                    <a:bodyPr/>
                    <a:lstStyle/>
                    <a:p>
                      <a:pPr algn="ctr"/>
                      <a:r>
                        <a:rPr lang="en-US" sz="1600" dirty="0">
                          <a:latin typeface="Cambria" panose="02040503050406030204" pitchFamily="18" charset="0"/>
                          <a:ea typeface="Cambria" panose="02040503050406030204" pitchFamily="18" charset="0"/>
                        </a:rPr>
                        <a:t>Reaction Turbine</a:t>
                      </a:r>
                      <a:endParaRPr lang="en-IN" sz="1600" dirty="0">
                        <a:latin typeface="Cambria" panose="02040503050406030204" pitchFamily="18" charset="0"/>
                        <a:ea typeface="Cambria" panose="02040503050406030204" pitchFamily="18" charset="0"/>
                      </a:endParaRPr>
                    </a:p>
                  </a:txBody>
                  <a:tcPr>
                    <a:solidFill>
                      <a:schemeClr val="accent6"/>
                    </a:solidFill>
                  </a:tcPr>
                </a:tc>
                <a:extLst>
                  <a:ext uri="{0D108BD9-81ED-4DB2-BD59-A6C34878D82A}">
                    <a16:rowId xmlns:a16="http://schemas.microsoft.com/office/drawing/2014/main" val="1822253236"/>
                  </a:ext>
                </a:extLst>
              </a:tr>
            </a:tbl>
          </a:graphicData>
        </a:graphic>
      </p:graphicFrame>
      <p:graphicFrame>
        <p:nvGraphicFramePr>
          <p:cNvPr id="4" name="Table 3">
            <a:extLst>
              <a:ext uri="{FF2B5EF4-FFF2-40B4-BE49-F238E27FC236}">
                <a16:creationId xmlns:a16="http://schemas.microsoft.com/office/drawing/2014/main" id="{D142D578-DE84-4869-83B4-E45F3178D774}"/>
              </a:ext>
            </a:extLst>
          </p:cNvPr>
          <p:cNvGraphicFramePr>
            <a:graphicFrameLocks noGrp="1"/>
          </p:cNvGraphicFramePr>
          <p:nvPr>
            <p:extLst>
              <p:ext uri="{D42A27DB-BD31-4B8C-83A1-F6EECF244321}">
                <p14:modId xmlns:p14="http://schemas.microsoft.com/office/powerpoint/2010/main" val="2168005622"/>
              </p:ext>
            </p:extLst>
          </p:nvPr>
        </p:nvGraphicFramePr>
        <p:xfrm>
          <a:off x="581192" y="2298297"/>
          <a:ext cx="11139754" cy="57912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2991778868"/>
                    </a:ext>
                  </a:extLst>
                </a:gridCol>
                <a:gridCol w="5569877">
                  <a:extLst>
                    <a:ext uri="{9D8B030D-6E8A-4147-A177-3AD203B41FA5}">
                      <a16:colId xmlns:a16="http://schemas.microsoft.com/office/drawing/2014/main" val="1394433649"/>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The entire energy of the water is first converted into kinetic energy.</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The available energy of the water is not converted from one from to another. (partial reduction of pressure and velocity)</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4199891047"/>
                  </a:ext>
                </a:extLst>
              </a:tr>
            </a:tbl>
          </a:graphicData>
        </a:graphic>
      </p:graphicFrame>
      <p:graphicFrame>
        <p:nvGraphicFramePr>
          <p:cNvPr id="5" name="Table 4">
            <a:extLst>
              <a:ext uri="{FF2B5EF4-FFF2-40B4-BE49-F238E27FC236}">
                <a16:creationId xmlns:a16="http://schemas.microsoft.com/office/drawing/2014/main" id="{47D9AAF0-BC1F-48FE-904D-2EFEC671006E}"/>
              </a:ext>
            </a:extLst>
          </p:cNvPr>
          <p:cNvGraphicFramePr>
            <a:graphicFrameLocks noGrp="1"/>
          </p:cNvGraphicFramePr>
          <p:nvPr>
            <p:extLst>
              <p:ext uri="{D42A27DB-BD31-4B8C-83A1-F6EECF244321}">
                <p14:modId xmlns:p14="http://schemas.microsoft.com/office/powerpoint/2010/main" val="2672869602"/>
              </p:ext>
            </p:extLst>
          </p:nvPr>
        </p:nvGraphicFramePr>
        <p:xfrm>
          <a:off x="581192" y="1726272"/>
          <a:ext cx="11139754" cy="57912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1230410573"/>
                    </a:ext>
                  </a:extLst>
                </a:gridCol>
                <a:gridCol w="5569877">
                  <a:extLst>
                    <a:ext uri="{9D8B030D-6E8A-4147-A177-3AD203B41FA5}">
                      <a16:colId xmlns:a16="http://schemas.microsoft.com/office/drawing/2014/main" val="3228536282"/>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The water flows through the nozzles and impinges on the buckets, which are fixed to the outer periphery of the wheel</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The water is guided by the glide blades to flow over the moving vanes.</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2720861612"/>
                  </a:ext>
                </a:extLst>
              </a:tr>
            </a:tbl>
          </a:graphicData>
        </a:graphic>
      </p:graphicFrame>
      <p:graphicFrame>
        <p:nvGraphicFramePr>
          <p:cNvPr id="6" name="Table 5">
            <a:extLst>
              <a:ext uri="{FF2B5EF4-FFF2-40B4-BE49-F238E27FC236}">
                <a16:creationId xmlns:a16="http://schemas.microsoft.com/office/drawing/2014/main" id="{8A7C07B4-1B6A-4839-892B-0E5D15EE7A42}"/>
              </a:ext>
            </a:extLst>
          </p:cNvPr>
          <p:cNvGraphicFramePr>
            <a:graphicFrameLocks noGrp="1"/>
          </p:cNvGraphicFramePr>
          <p:nvPr>
            <p:extLst>
              <p:ext uri="{D42A27DB-BD31-4B8C-83A1-F6EECF244321}">
                <p14:modId xmlns:p14="http://schemas.microsoft.com/office/powerpoint/2010/main" val="1523159843"/>
              </p:ext>
            </p:extLst>
          </p:nvPr>
        </p:nvGraphicFramePr>
        <p:xfrm>
          <a:off x="581192" y="2890351"/>
          <a:ext cx="11139754" cy="37084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54016020"/>
                    </a:ext>
                  </a:extLst>
                </a:gridCol>
                <a:gridCol w="5569877">
                  <a:extLst>
                    <a:ext uri="{9D8B030D-6E8A-4147-A177-3AD203B41FA5}">
                      <a16:colId xmlns:a16="http://schemas.microsoft.com/office/drawing/2014/main" val="2405940718"/>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The water impinges on the buckets with KE</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The water glides over the moving vanes with PE</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4094291559"/>
                  </a:ext>
                </a:extLst>
              </a:tr>
            </a:tbl>
          </a:graphicData>
        </a:graphic>
      </p:graphicFrame>
      <p:graphicFrame>
        <p:nvGraphicFramePr>
          <p:cNvPr id="7" name="Table 6">
            <a:extLst>
              <a:ext uri="{FF2B5EF4-FFF2-40B4-BE49-F238E27FC236}">
                <a16:creationId xmlns:a16="http://schemas.microsoft.com/office/drawing/2014/main" id="{4E08EF78-C1C5-46CC-927C-2EA49C297538}"/>
              </a:ext>
            </a:extLst>
          </p:cNvPr>
          <p:cNvGraphicFramePr>
            <a:graphicFrameLocks noGrp="1"/>
          </p:cNvGraphicFramePr>
          <p:nvPr>
            <p:extLst>
              <p:ext uri="{D42A27DB-BD31-4B8C-83A1-F6EECF244321}">
                <p14:modId xmlns:p14="http://schemas.microsoft.com/office/powerpoint/2010/main" val="1372737573"/>
              </p:ext>
            </p:extLst>
          </p:nvPr>
        </p:nvGraphicFramePr>
        <p:xfrm>
          <a:off x="581192" y="3264820"/>
          <a:ext cx="11139754" cy="57912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4008522499"/>
                    </a:ext>
                  </a:extLst>
                </a:gridCol>
                <a:gridCol w="5569877">
                  <a:extLst>
                    <a:ext uri="{9D8B030D-6E8A-4147-A177-3AD203B41FA5}">
                      <a16:colId xmlns:a16="http://schemas.microsoft.com/office/drawing/2014/main" val="1479370243"/>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The pressure of the flowing water remains unchanged and is equal to the atmospheric pressure</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The pressure of the flowing water reduced after gliding over the vane.</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1701388331"/>
                  </a:ext>
                </a:extLst>
              </a:tr>
            </a:tbl>
          </a:graphicData>
        </a:graphic>
      </p:graphicFrame>
      <p:graphicFrame>
        <p:nvGraphicFramePr>
          <p:cNvPr id="8" name="Table 7">
            <a:extLst>
              <a:ext uri="{FF2B5EF4-FFF2-40B4-BE49-F238E27FC236}">
                <a16:creationId xmlns:a16="http://schemas.microsoft.com/office/drawing/2014/main" id="{FA7808E9-1443-4750-8B0A-3D41C85598C0}"/>
              </a:ext>
            </a:extLst>
          </p:cNvPr>
          <p:cNvGraphicFramePr>
            <a:graphicFrameLocks noGrp="1"/>
          </p:cNvGraphicFramePr>
          <p:nvPr>
            <p:extLst>
              <p:ext uri="{D42A27DB-BD31-4B8C-83A1-F6EECF244321}">
                <p14:modId xmlns:p14="http://schemas.microsoft.com/office/powerpoint/2010/main" val="1738835992"/>
              </p:ext>
            </p:extLst>
          </p:nvPr>
        </p:nvGraphicFramePr>
        <p:xfrm>
          <a:off x="581192" y="3846532"/>
          <a:ext cx="11139754" cy="57912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2709241653"/>
                    </a:ext>
                  </a:extLst>
                </a:gridCol>
                <a:gridCol w="5569877">
                  <a:extLst>
                    <a:ext uri="{9D8B030D-6E8A-4147-A177-3AD203B41FA5}">
                      <a16:colId xmlns:a16="http://schemas.microsoft.com/office/drawing/2014/main" val="1443519816"/>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It is not essential that the wheel should run full</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It is essential that the wheel should always run full and kept full of water</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1130094539"/>
                  </a:ext>
                </a:extLst>
              </a:tr>
            </a:tbl>
          </a:graphicData>
        </a:graphic>
      </p:graphicFrame>
      <p:graphicFrame>
        <p:nvGraphicFramePr>
          <p:cNvPr id="9" name="Table 8">
            <a:extLst>
              <a:ext uri="{FF2B5EF4-FFF2-40B4-BE49-F238E27FC236}">
                <a16:creationId xmlns:a16="http://schemas.microsoft.com/office/drawing/2014/main" id="{FD42B5BD-7BE0-47DF-AD8D-21B74F61B26D}"/>
              </a:ext>
            </a:extLst>
          </p:cNvPr>
          <p:cNvGraphicFramePr>
            <a:graphicFrameLocks noGrp="1"/>
          </p:cNvGraphicFramePr>
          <p:nvPr>
            <p:extLst>
              <p:ext uri="{D42A27DB-BD31-4B8C-83A1-F6EECF244321}">
                <p14:modId xmlns:p14="http://schemas.microsoft.com/office/powerpoint/2010/main" val="1492240932"/>
              </p:ext>
            </p:extLst>
          </p:nvPr>
        </p:nvGraphicFramePr>
        <p:xfrm>
          <a:off x="581192" y="4425447"/>
          <a:ext cx="11139754" cy="37084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3303408729"/>
                    </a:ext>
                  </a:extLst>
                </a:gridCol>
                <a:gridCol w="5569877">
                  <a:extLst>
                    <a:ext uri="{9D8B030D-6E8A-4147-A177-3AD203B41FA5}">
                      <a16:colId xmlns:a16="http://schemas.microsoft.com/office/drawing/2014/main" val="2403909275"/>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It is possible to regulate the flow without loss</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It is not possible to regulate the flow without loss</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2824706047"/>
                  </a:ext>
                </a:extLst>
              </a:tr>
            </a:tbl>
          </a:graphicData>
        </a:graphic>
      </p:graphicFrame>
      <p:graphicFrame>
        <p:nvGraphicFramePr>
          <p:cNvPr id="10" name="Table 9">
            <a:extLst>
              <a:ext uri="{FF2B5EF4-FFF2-40B4-BE49-F238E27FC236}">
                <a16:creationId xmlns:a16="http://schemas.microsoft.com/office/drawing/2014/main" id="{3691C753-EAE1-4BEF-8F77-89D7CC078A85}"/>
              </a:ext>
            </a:extLst>
          </p:cNvPr>
          <p:cNvGraphicFramePr>
            <a:graphicFrameLocks noGrp="1"/>
          </p:cNvGraphicFramePr>
          <p:nvPr>
            <p:extLst>
              <p:ext uri="{D42A27DB-BD31-4B8C-83A1-F6EECF244321}">
                <p14:modId xmlns:p14="http://schemas.microsoft.com/office/powerpoint/2010/main" val="49906944"/>
              </p:ext>
            </p:extLst>
          </p:nvPr>
        </p:nvGraphicFramePr>
        <p:xfrm>
          <a:off x="581192" y="4784886"/>
          <a:ext cx="11139754" cy="37084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2795351956"/>
                    </a:ext>
                  </a:extLst>
                </a:gridCol>
                <a:gridCol w="5569877">
                  <a:extLst>
                    <a:ext uri="{9D8B030D-6E8A-4147-A177-3AD203B41FA5}">
                      <a16:colId xmlns:a16="http://schemas.microsoft.com/office/drawing/2014/main" val="1794781629"/>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Impulse turbine has more hydraulic efficiency</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Reaction turbine has relatively less efficiency</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3762519751"/>
                  </a:ext>
                </a:extLst>
              </a:tr>
            </a:tbl>
          </a:graphicData>
        </a:graphic>
      </p:graphicFrame>
      <p:graphicFrame>
        <p:nvGraphicFramePr>
          <p:cNvPr id="11" name="Table 10">
            <a:extLst>
              <a:ext uri="{FF2B5EF4-FFF2-40B4-BE49-F238E27FC236}">
                <a16:creationId xmlns:a16="http://schemas.microsoft.com/office/drawing/2014/main" id="{DB953206-A7D0-4B7F-B5FC-E111521C9173}"/>
              </a:ext>
            </a:extLst>
          </p:cNvPr>
          <p:cNvGraphicFramePr>
            <a:graphicFrameLocks noGrp="1"/>
          </p:cNvGraphicFramePr>
          <p:nvPr>
            <p:extLst>
              <p:ext uri="{D42A27DB-BD31-4B8C-83A1-F6EECF244321}">
                <p14:modId xmlns:p14="http://schemas.microsoft.com/office/powerpoint/2010/main" val="3060160325"/>
              </p:ext>
            </p:extLst>
          </p:nvPr>
        </p:nvGraphicFramePr>
        <p:xfrm>
          <a:off x="581192" y="5160722"/>
          <a:ext cx="11139754" cy="37084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729908257"/>
                    </a:ext>
                  </a:extLst>
                </a:gridCol>
                <a:gridCol w="5569877">
                  <a:extLst>
                    <a:ext uri="{9D8B030D-6E8A-4147-A177-3AD203B41FA5}">
                      <a16:colId xmlns:a16="http://schemas.microsoft.com/office/drawing/2014/main" val="1026013515"/>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Impulse turbines operates at high water heads</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Reaction turbines operates at low and medium heads</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2084473329"/>
                  </a:ext>
                </a:extLst>
              </a:tr>
            </a:tbl>
          </a:graphicData>
        </a:graphic>
      </p:graphicFrame>
      <p:graphicFrame>
        <p:nvGraphicFramePr>
          <p:cNvPr id="12" name="Table 11">
            <a:extLst>
              <a:ext uri="{FF2B5EF4-FFF2-40B4-BE49-F238E27FC236}">
                <a16:creationId xmlns:a16="http://schemas.microsoft.com/office/drawing/2014/main" id="{901A770A-8C46-4441-ADB0-728DD20ED1E5}"/>
              </a:ext>
            </a:extLst>
          </p:cNvPr>
          <p:cNvGraphicFramePr>
            <a:graphicFrameLocks noGrp="1"/>
          </p:cNvGraphicFramePr>
          <p:nvPr>
            <p:extLst>
              <p:ext uri="{D42A27DB-BD31-4B8C-83A1-F6EECF244321}">
                <p14:modId xmlns:p14="http://schemas.microsoft.com/office/powerpoint/2010/main" val="2376558368"/>
              </p:ext>
            </p:extLst>
          </p:nvPr>
        </p:nvGraphicFramePr>
        <p:xfrm>
          <a:off x="581192" y="5534279"/>
          <a:ext cx="11139754" cy="579120"/>
        </p:xfrm>
        <a:graphic>
          <a:graphicData uri="http://schemas.openxmlformats.org/drawingml/2006/table">
            <a:tbl>
              <a:tblPr firstRow="1" bandRow="1">
                <a:tableStyleId>{5C22544A-7EE6-4342-B048-85BDC9FD1C3A}</a:tableStyleId>
              </a:tblPr>
              <a:tblGrid>
                <a:gridCol w="5569877">
                  <a:extLst>
                    <a:ext uri="{9D8B030D-6E8A-4147-A177-3AD203B41FA5}">
                      <a16:colId xmlns:a16="http://schemas.microsoft.com/office/drawing/2014/main" val="3042450305"/>
                    </a:ext>
                  </a:extLst>
                </a:gridCol>
                <a:gridCol w="5569877">
                  <a:extLst>
                    <a:ext uri="{9D8B030D-6E8A-4147-A177-3AD203B41FA5}">
                      <a16:colId xmlns:a16="http://schemas.microsoft.com/office/drawing/2014/main" val="42193846"/>
                    </a:ext>
                  </a:extLst>
                </a:gridCol>
              </a:tblGrid>
              <a:tr h="370840">
                <a:tc>
                  <a:txBody>
                    <a:bodyPr/>
                    <a:lstStyle/>
                    <a:p>
                      <a:r>
                        <a:rPr lang="en-US" sz="1600" b="0" dirty="0">
                          <a:solidFill>
                            <a:schemeClr val="tx1"/>
                          </a:solidFill>
                          <a:latin typeface="Cambria" panose="02040503050406030204" pitchFamily="18" charset="0"/>
                          <a:ea typeface="Cambria" panose="02040503050406030204" pitchFamily="18" charset="0"/>
                        </a:rPr>
                        <a:t>Example of impulse turbine is Pelton wheel</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2">
                        <a:lumMod val="40000"/>
                        <a:lumOff val="60000"/>
                      </a:schemeClr>
                    </a:solidFill>
                  </a:tcPr>
                </a:tc>
                <a:tc>
                  <a:txBody>
                    <a:bodyPr/>
                    <a:lstStyle/>
                    <a:p>
                      <a:r>
                        <a:rPr lang="en-US" sz="1600" b="0" dirty="0">
                          <a:solidFill>
                            <a:schemeClr val="tx1"/>
                          </a:solidFill>
                          <a:latin typeface="Cambria" panose="02040503050406030204" pitchFamily="18" charset="0"/>
                          <a:ea typeface="Cambria" panose="02040503050406030204" pitchFamily="18" charset="0"/>
                        </a:rPr>
                        <a:t>Example of reaction turbine are Francis turbine, Kaplan and propeller turbine.</a:t>
                      </a:r>
                      <a:endParaRPr lang="en-IN" sz="1600" b="0" dirty="0">
                        <a:solidFill>
                          <a:schemeClr val="tx1"/>
                        </a:solidFill>
                        <a:latin typeface="Cambria" panose="02040503050406030204" pitchFamily="18" charset="0"/>
                        <a:ea typeface="Cambria" panose="02040503050406030204" pitchFamily="18" charset="0"/>
                      </a:endParaRPr>
                    </a:p>
                  </a:txBody>
                  <a:tcPr>
                    <a:solidFill>
                      <a:schemeClr val="accent6">
                        <a:lumMod val="40000"/>
                        <a:lumOff val="60000"/>
                      </a:schemeClr>
                    </a:solidFill>
                  </a:tcPr>
                </a:tc>
                <a:extLst>
                  <a:ext uri="{0D108BD9-81ED-4DB2-BD59-A6C34878D82A}">
                    <a16:rowId xmlns:a16="http://schemas.microsoft.com/office/drawing/2014/main" val="2578599366"/>
                  </a:ext>
                </a:extLst>
              </a:tr>
            </a:tbl>
          </a:graphicData>
        </a:graphic>
      </p:graphicFrame>
    </p:spTree>
    <p:extLst>
      <p:ext uri="{BB962C8B-B14F-4D97-AF65-F5344CB8AC3E}">
        <p14:creationId xmlns:p14="http://schemas.microsoft.com/office/powerpoint/2010/main" val="30909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336C4EE6-7F48-4633-8D7D-E770A7D0B783}"/>
              </a:ext>
            </a:extLst>
          </p:cNvPr>
          <p:cNvSpPr txBox="1"/>
          <p:nvPr/>
        </p:nvSpPr>
        <p:spPr>
          <a:xfrm>
            <a:off x="927652" y="994778"/>
            <a:ext cx="6983896" cy="461665"/>
          </a:xfrm>
          <a:prstGeom prst="rect">
            <a:avLst/>
          </a:prstGeom>
          <a:noFill/>
        </p:spPr>
        <p:txBody>
          <a:bodyPr wrap="square">
            <a:spAutoFit/>
          </a:bodyPr>
          <a:lstStyle/>
          <a:p>
            <a:r>
              <a:rPr lang="en-US" sz="2400" b="1" i="0" dirty="0">
                <a:solidFill>
                  <a:srgbClr val="404040"/>
                </a:solidFill>
                <a:effectLst/>
                <a:latin typeface="Cambria" panose="02040503050406030204" pitchFamily="18" charset="0"/>
                <a:ea typeface="Cambria" panose="02040503050406030204" pitchFamily="18" charset="0"/>
              </a:rPr>
              <a:t>SCOPE OF MECHANICAL ENGINEERING AREAS:</a:t>
            </a:r>
            <a:endParaRPr lang="en-IN" sz="2400" b="1" dirty="0">
              <a:latin typeface="Cambria" panose="02040503050406030204" pitchFamily="18" charset="0"/>
              <a:ea typeface="Cambria" panose="02040503050406030204" pitchFamily="18" charset="0"/>
            </a:endParaRPr>
          </a:p>
        </p:txBody>
      </p:sp>
      <p:grpSp>
        <p:nvGrpSpPr>
          <p:cNvPr id="2" name="Group 1">
            <a:extLst>
              <a:ext uri="{FF2B5EF4-FFF2-40B4-BE49-F238E27FC236}">
                <a16:creationId xmlns:a16="http://schemas.microsoft.com/office/drawing/2014/main" id="{B1950647-D938-4A52-B5E7-5836B360A89D}"/>
              </a:ext>
            </a:extLst>
          </p:cNvPr>
          <p:cNvGrpSpPr/>
          <p:nvPr/>
        </p:nvGrpSpPr>
        <p:grpSpPr>
          <a:xfrm>
            <a:off x="296711" y="1612875"/>
            <a:ext cx="2724782" cy="4250347"/>
            <a:chOff x="336468" y="1792957"/>
            <a:chExt cx="2724782" cy="4250347"/>
          </a:xfrm>
        </p:grpSpPr>
        <p:sp>
          <p:nvSpPr>
            <p:cNvPr id="3" name="TextBox 2">
              <a:extLst>
                <a:ext uri="{FF2B5EF4-FFF2-40B4-BE49-F238E27FC236}">
                  <a16:creationId xmlns:a16="http://schemas.microsoft.com/office/drawing/2014/main" id="{F3A65C99-B8D7-4CD5-B44E-8C03BF5AA7B4}"/>
                </a:ext>
              </a:extLst>
            </p:cNvPr>
            <p:cNvSpPr txBox="1"/>
            <p:nvPr/>
          </p:nvSpPr>
          <p:spPr>
            <a:xfrm>
              <a:off x="336468" y="5673972"/>
              <a:ext cx="2504661"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Chemical Industry</a:t>
              </a:r>
              <a:endParaRPr lang="en-IN" b="1" dirty="0">
                <a:solidFill>
                  <a:srgbClr val="C00000"/>
                </a:solidFill>
                <a:latin typeface="Cambria" panose="02040503050406030204" pitchFamily="18" charset="0"/>
                <a:ea typeface="Cambria" panose="02040503050406030204" pitchFamily="18" charset="0"/>
              </a:endParaRPr>
            </a:p>
          </p:txBody>
        </p:sp>
        <p:pic>
          <p:nvPicPr>
            <p:cNvPr id="2050" name="Picture 2" descr="chemical industry | Overview, Importance, &amp;amp; History | Britannica">
              <a:extLst>
                <a:ext uri="{FF2B5EF4-FFF2-40B4-BE49-F238E27FC236}">
                  <a16:creationId xmlns:a16="http://schemas.microsoft.com/office/drawing/2014/main" id="{1644CED1-A870-4A8F-B24D-530DE5029A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364" r="45505"/>
            <a:stretch/>
          </p:blipFill>
          <p:spPr bwMode="auto">
            <a:xfrm>
              <a:off x="414261" y="1792957"/>
              <a:ext cx="2646989" cy="37822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5F9FD0EF-2303-40B6-9C9E-9F1474E76754}"/>
              </a:ext>
            </a:extLst>
          </p:cNvPr>
          <p:cNvGrpSpPr/>
          <p:nvPr/>
        </p:nvGrpSpPr>
        <p:grpSpPr>
          <a:xfrm>
            <a:off x="3021493" y="1596308"/>
            <a:ext cx="2646988" cy="4266914"/>
            <a:chOff x="3061250" y="1776390"/>
            <a:chExt cx="2646988" cy="4266914"/>
          </a:xfrm>
        </p:grpSpPr>
        <p:sp>
          <p:nvSpPr>
            <p:cNvPr id="12" name="TextBox 11">
              <a:extLst>
                <a:ext uri="{FF2B5EF4-FFF2-40B4-BE49-F238E27FC236}">
                  <a16:creationId xmlns:a16="http://schemas.microsoft.com/office/drawing/2014/main" id="{CF5D6E02-CF5A-4E3F-92AA-ACB87160E59A}"/>
                </a:ext>
              </a:extLst>
            </p:cNvPr>
            <p:cNvSpPr txBox="1"/>
            <p:nvPr/>
          </p:nvSpPr>
          <p:spPr>
            <a:xfrm>
              <a:off x="3061250" y="5673972"/>
              <a:ext cx="2646988"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Communication Sector</a:t>
              </a:r>
              <a:endParaRPr lang="en-IN" b="1" dirty="0">
                <a:solidFill>
                  <a:srgbClr val="C00000"/>
                </a:solidFill>
                <a:latin typeface="Cambria" panose="02040503050406030204" pitchFamily="18" charset="0"/>
                <a:ea typeface="Cambria" panose="02040503050406030204" pitchFamily="18" charset="0"/>
              </a:endParaRPr>
            </a:p>
          </p:txBody>
        </p:sp>
        <p:pic>
          <p:nvPicPr>
            <p:cNvPr id="2052" name="Picture 4" descr="Free Telecommunication Engineering Books | Download free books legally">
              <a:extLst>
                <a:ext uri="{FF2B5EF4-FFF2-40B4-BE49-F238E27FC236}">
                  <a16:creationId xmlns:a16="http://schemas.microsoft.com/office/drawing/2014/main" id="{C9068F72-9F08-4E32-A4D7-7AF8165DFEB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711" r="24909"/>
            <a:stretch/>
          </p:blipFill>
          <p:spPr bwMode="auto">
            <a:xfrm>
              <a:off x="3061250" y="1776390"/>
              <a:ext cx="2646988" cy="37988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a:extLst>
              <a:ext uri="{FF2B5EF4-FFF2-40B4-BE49-F238E27FC236}">
                <a16:creationId xmlns:a16="http://schemas.microsoft.com/office/drawing/2014/main" id="{AF0735CF-0881-42FE-A911-F514A9F62F4D}"/>
              </a:ext>
            </a:extLst>
          </p:cNvPr>
          <p:cNvGrpSpPr/>
          <p:nvPr/>
        </p:nvGrpSpPr>
        <p:grpSpPr>
          <a:xfrm>
            <a:off x="5672478" y="1604591"/>
            <a:ext cx="2646988" cy="4258631"/>
            <a:chOff x="5712235" y="1784673"/>
            <a:chExt cx="2646988" cy="4258631"/>
          </a:xfrm>
        </p:grpSpPr>
        <p:sp>
          <p:nvSpPr>
            <p:cNvPr id="14" name="TextBox 13">
              <a:extLst>
                <a:ext uri="{FF2B5EF4-FFF2-40B4-BE49-F238E27FC236}">
                  <a16:creationId xmlns:a16="http://schemas.microsoft.com/office/drawing/2014/main" id="{72883702-3EBF-4198-87FC-752FA8D8A7CD}"/>
                </a:ext>
              </a:extLst>
            </p:cNvPr>
            <p:cNvSpPr txBox="1"/>
            <p:nvPr/>
          </p:nvSpPr>
          <p:spPr>
            <a:xfrm>
              <a:off x="6096000" y="5673972"/>
              <a:ext cx="1949832"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Railways</a:t>
              </a:r>
              <a:endParaRPr lang="en-IN" b="1" dirty="0">
                <a:solidFill>
                  <a:srgbClr val="C00000"/>
                </a:solidFill>
                <a:latin typeface="Cambria" panose="02040503050406030204" pitchFamily="18" charset="0"/>
                <a:ea typeface="Cambria" panose="02040503050406030204" pitchFamily="18" charset="0"/>
              </a:endParaRPr>
            </a:p>
          </p:txBody>
        </p:sp>
        <p:pic>
          <p:nvPicPr>
            <p:cNvPr id="2056" name="Picture 8" descr="THE MAIN LINE&amp;quot; of Southern Railways - Indian Railways (Part 1) - YouTube">
              <a:extLst>
                <a:ext uri="{FF2B5EF4-FFF2-40B4-BE49-F238E27FC236}">
                  <a16:creationId xmlns:a16="http://schemas.microsoft.com/office/drawing/2014/main" id="{86B23C45-A4BE-4D0B-B482-79B62DE20A7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443" r="36456"/>
            <a:stretch/>
          </p:blipFill>
          <p:spPr bwMode="auto">
            <a:xfrm>
              <a:off x="5712235" y="1784673"/>
              <a:ext cx="2646988" cy="37988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a:extLst>
              <a:ext uri="{FF2B5EF4-FFF2-40B4-BE49-F238E27FC236}">
                <a16:creationId xmlns:a16="http://schemas.microsoft.com/office/drawing/2014/main" id="{B02E9E3A-1938-43C0-9FC9-46CFA62BCB02}"/>
              </a:ext>
            </a:extLst>
          </p:cNvPr>
          <p:cNvGrpSpPr/>
          <p:nvPr/>
        </p:nvGrpSpPr>
        <p:grpSpPr>
          <a:xfrm>
            <a:off x="8323463" y="1596308"/>
            <a:ext cx="3419060" cy="4266914"/>
            <a:chOff x="8363220" y="1776390"/>
            <a:chExt cx="3419060" cy="4266914"/>
          </a:xfrm>
        </p:grpSpPr>
        <p:sp>
          <p:nvSpPr>
            <p:cNvPr id="16" name="TextBox 15">
              <a:extLst>
                <a:ext uri="{FF2B5EF4-FFF2-40B4-BE49-F238E27FC236}">
                  <a16:creationId xmlns:a16="http://schemas.microsoft.com/office/drawing/2014/main" id="{BD476973-175B-4F47-9A46-B2FE7FF04217}"/>
                </a:ext>
              </a:extLst>
            </p:cNvPr>
            <p:cNvSpPr txBox="1"/>
            <p:nvPr/>
          </p:nvSpPr>
          <p:spPr>
            <a:xfrm>
              <a:off x="9097834" y="5673972"/>
              <a:ext cx="1949832" cy="369332"/>
            </a:xfrm>
            <a:prstGeom prst="rect">
              <a:avLst/>
            </a:prstGeom>
            <a:noFill/>
          </p:spPr>
          <p:txBody>
            <a:bodyPr wrap="square" rtlCol="0">
              <a:spAutoFit/>
            </a:bodyPr>
            <a:lstStyle/>
            <a:p>
              <a:pPr algn="ctr"/>
              <a:r>
                <a:rPr lang="en-US" b="1" dirty="0">
                  <a:solidFill>
                    <a:srgbClr val="C00000"/>
                  </a:solidFill>
                  <a:latin typeface="Cambria" panose="02040503050406030204" pitchFamily="18" charset="0"/>
                  <a:ea typeface="Cambria" panose="02040503050406030204" pitchFamily="18" charset="0"/>
                </a:rPr>
                <a:t>ONGC</a:t>
              </a:r>
              <a:endParaRPr lang="en-IN" b="1" dirty="0">
                <a:solidFill>
                  <a:srgbClr val="C00000"/>
                </a:solidFill>
                <a:latin typeface="Cambria" panose="02040503050406030204" pitchFamily="18" charset="0"/>
                <a:ea typeface="Cambria" panose="02040503050406030204" pitchFamily="18" charset="0"/>
              </a:endParaRPr>
            </a:p>
          </p:txBody>
        </p:sp>
        <p:pic>
          <p:nvPicPr>
            <p:cNvPr id="2058" name="Picture 10" descr="Oil and Natural Gas Corporation: ONGC looking at capex optimisation amid  pandemic, Energy News, ET EnergyWorld">
              <a:extLst>
                <a:ext uri="{FF2B5EF4-FFF2-40B4-BE49-F238E27FC236}">
                  <a16:creationId xmlns:a16="http://schemas.microsoft.com/office/drawing/2014/main" id="{45BBE35A-F4E4-48D0-945E-7CA7C0BDFED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55" r="29012"/>
            <a:stretch/>
          </p:blipFill>
          <p:spPr bwMode="auto">
            <a:xfrm>
              <a:off x="8363220" y="1776390"/>
              <a:ext cx="3419060" cy="37803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2825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B8F2F-C33E-47D0-B036-40D8785D2F94}"/>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C00000"/>
                </a:solidFill>
                <a:latin typeface="Cambria" panose="02040503050406030204" pitchFamily="18" charset="0"/>
                <a:ea typeface="Cambria" panose="02040503050406030204" pitchFamily="18" charset="0"/>
              </a:rPr>
              <a:t>Pelton wheel</a:t>
            </a:r>
            <a:endParaRPr lang="en-IN" dirty="0">
              <a:solidFill>
                <a:srgbClr val="C00000"/>
              </a:solidFill>
              <a:latin typeface="Cambria" panose="02040503050406030204" pitchFamily="18" charset="0"/>
              <a:ea typeface="Cambria" panose="02040503050406030204" pitchFamily="18" charset="0"/>
            </a:endParaRPr>
          </a:p>
        </p:txBody>
      </p:sp>
      <p:pic>
        <p:nvPicPr>
          <p:cNvPr id="3" name="Picture 6" descr="Pelton Turbine – Parts, Working and Design Aspects">
            <a:extLst>
              <a:ext uri="{FF2B5EF4-FFF2-40B4-BE49-F238E27FC236}">
                <a16:creationId xmlns:a16="http://schemas.microsoft.com/office/drawing/2014/main" id="{51475FD8-24B8-4219-856A-601CA77CB3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2036" y="2124967"/>
            <a:ext cx="5806786" cy="380391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Pelton wheel - Wikipedia">
            <a:extLst>
              <a:ext uri="{FF2B5EF4-FFF2-40B4-BE49-F238E27FC236}">
                <a16:creationId xmlns:a16="http://schemas.microsoft.com/office/drawing/2014/main" id="{F8158933-07C7-4FD9-8A19-09808DE43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523" y="1989605"/>
            <a:ext cx="4589915" cy="3984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7829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88DD1D9-6499-4E3B-A987-1EC1C6780DC3}"/>
              </a:ext>
            </a:extLst>
          </p:cNvPr>
          <p:cNvSpPr txBox="1">
            <a:spLocks/>
          </p:cNvSpPr>
          <p:nvPr/>
        </p:nvSpPr>
        <p:spPr>
          <a:xfrm>
            <a:off x="581192" y="478447"/>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C00000"/>
                </a:solidFill>
                <a:latin typeface="Cambria" panose="02040503050406030204" pitchFamily="18" charset="0"/>
                <a:ea typeface="Cambria" panose="02040503050406030204" pitchFamily="18" charset="0"/>
              </a:rPr>
              <a:t>Francis turbine</a:t>
            </a:r>
            <a:endParaRPr lang="en-IN" dirty="0">
              <a:solidFill>
                <a:srgbClr val="C00000"/>
              </a:solidFill>
              <a:latin typeface="Cambria" panose="02040503050406030204" pitchFamily="18" charset="0"/>
              <a:ea typeface="Cambria" panose="02040503050406030204" pitchFamily="18" charset="0"/>
            </a:endParaRPr>
          </a:p>
        </p:txBody>
      </p:sp>
      <p:pic>
        <p:nvPicPr>
          <p:cNvPr id="6" name="Picture 4" descr="Francis_Turbine_High_flow">
            <a:extLst>
              <a:ext uri="{FF2B5EF4-FFF2-40B4-BE49-F238E27FC236}">
                <a16:creationId xmlns:a16="http://schemas.microsoft.com/office/drawing/2014/main" id="{E28EF467-8088-412A-9C4C-58ABEE90C7A1}"/>
              </a:ext>
            </a:extLst>
          </p:cNvPr>
          <p:cNvPicPr>
            <a:picLocks noChangeAspect="1" noChangeArrowheads="1"/>
          </p:cNvPicPr>
          <p:nvPr/>
        </p:nvPicPr>
        <p:blipFill>
          <a:blip r:embed="rId2"/>
          <a:srcRect/>
          <a:stretch>
            <a:fillRect/>
          </a:stretch>
        </p:blipFill>
        <p:spPr bwMode="auto">
          <a:xfrm>
            <a:off x="0" y="2796516"/>
            <a:ext cx="3373582" cy="2673405"/>
          </a:xfrm>
          <a:prstGeom prst="rect">
            <a:avLst/>
          </a:prstGeom>
          <a:noFill/>
          <a:ln w="9525">
            <a:noFill/>
            <a:miter lim="800000"/>
            <a:headEnd/>
            <a:tailEnd/>
          </a:ln>
        </p:spPr>
      </p:pic>
      <p:pic>
        <p:nvPicPr>
          <p:cNvPr id="7" name="Content Placeholder 5" descr="Francis 1.jpg">
            <a:extLst>
              <a:ext uri="{FF2B5EF4-FFF2-40B4-BE49-F238E27FC236}">
                <a16:creationId xmlns:a16="http://schemas.microsoft.com/office/drawing/2014/main" id="{92EE2C83-4891-416E-8883-479941F52F05}"/>
              </a:ext>
            </a:extLst>
          </p:cNvPr>
          <p:cNvPicPr>
            <a:picLocks noChangeAspect="1"/>
          </p:cNvPicPr>
          <p:nvPr/>
        </p:nvPicPr>
        <p:blipFill>
          <a:blip r:embed="rId3"/>
          <a:srcRect/>
          <a:stretch>
            <a:fillRect/>
          </a:stretch>
        </p:blipFill>
        <p:spPr>
          <a:xfrm>
            <a:off x="8469537" y="2693182"/>
            <a:ext cx="3730335" cy="2878083"/>
          </a:xfrm>
          <a:prstGeom prst="rect">
            <a:avLst/>
          </a:prstGeom>
        </p:spPr>
      </p:pic>
      <p:pic>
        <p:nvPicPr>
          <p:cNvPr id="8" name="Content Placeholder 5" descr="Francis 3.jpg">
            <a:extLst>
              <a:ext uri="{FF2B5EF4-FFF2-40B4-BE49-F238E27FC236}">
                <a16:creationId xmlns:a16="http://schemas.microsoft.com/office/drawing/2014/main" id="{AB34D256-26DE-446C-A789-2AEEA3D55191}"/>
              </a:ext>
            </a:extLst>
          </p:cNvPr>
          <p:cNvPicPr>
            <a:picLocks noChangeAspect="1"/>
          </p:cNvPicPr>
          <p:nvPr/>
        </p:nvPicPr>
        <p:blipFill rotWithShape="1">
          <a:blip r:embed="rId4"/>
          <a:srcRect l="13896" t="20016" r="12613" b="15422"/>
          <a:stretch/>
        </p:blipFill>
        <p:spPr>
          <a:xfrm>
            <a:off x="3373582" y="2429483"/>
            <a:ext cx="5095955" cy="3141782"/>
          </a:xfrm>
          <a:prstGeom prst="rect">
            <a:avLst/>
          </a:prstGeom>
        </p:spPr>
      </p:pic>
    </p:spTree>
    <p:extLst>
      <p:ext uri="{BB962C8B-B14F-4D97-AF65-F5344CB8AC3E}">
        <p14:creationId xmlns:p14="http://schemas.microsoft.com/office/powerpoint/2010/main" val="17236222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6E2B7-C32B-41EB-85DB-A9815407B5AD}"/>
              </a:ext>
            </a:extLst>
          </p:cNvPr>
          <p:cNvSpPr txBox="1">
            <a:spLocks/>
          </p:cNvSpPr>
          <p:nvPr/>
        </p:nvSpPr>
        <p:spPr>
          <a:xfrm>
            <a:off x="581192" y="492301"/>
            <a:ext cx="11029616" cy="10138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C00000"/>
                </a:solidFill>
                <a:latin typeface="Cambria" panose="02040503050406030204" pitchFamily="18" charset="0"/>
                <a:ea typeface="Cambria" panose="02040503050406030204" pitchFamily="18" charset="0"/>
              </a:rPr>
              <a:t>Kaplan turbine</a:t>
            </a:r>
            <a:endParaRPr lang="en-IN" dirty="0">
              <a:solidFill>
                <a:srgbClr val="C00000"/>
              </a:solidFill>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B465853E-5170-4F70-8934-521F2BF1CF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131" y="1882022"/>
            <a:ext cx="4483677" cy="44836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Installation of kaplan Turbine - Members gallery - Mechanical ...">
            <a:extLst>
              <a:ext uri="{FF2B5EF4-FFF2-40B4-BE49-F238E27FC236}">
                <a16:creationId xmlns:a16="http://schemas.microsoft.com/office/drawing/2014/main" id="{63AA342F-AEF5-4AEA-A0DD-BDEA0234C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353" y="2344882"/>
            <a:ext cx="5840558" cy="3479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10966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E83C8F32-C469-47C7-802C-DA9722644205}"/>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458945" y="2507673"/>
            <a:ext cx="4339936" cy="314440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18D77BCE-AD57-4C81-8780-2DAF306A6CE4}"/>
              </a:ext>
            </a:extLst>
          </p:cNvPr>
          <p:cNvSpPr>
            <a:spLocks noGrp="1"/>
          </p:cNvSpPr>
          <p:nvPr>
            <p:ph type="title"/>
          </p:nvPr>
        </p:nvSpPr>
        <p:spPr>
          <a:xfrm>
            <a:off x="581192" y="699024"/>
            <a:ext cx="11029616" cy="1013800"/>
          </a:xfrm>
        </p:spPr>
        <p:txBody>
          <a:bodyPr/>
          <a:lstStyle/>
          <a:p>
            <a:r>
              <a:rPr lang="en-IN" dirty="0">
                <a:latin typeface="Cambria" panose="02040503050406030204" pitchFamily="18" charset="0"/>
                <a:ea typeface="Cambria" panose="02040503050406030204" pitchFamily="18" charset="0"/>
              </a:rPr>
              <a:t>What is a pump?</a:t>
            </a:r>
          </a:p>
        </p:txBody>
      </p:sp>
      <p:sp>
        <p:nvSpPr>
          <p:cNvPr id="7" name="Content Placeholder 2">
            <a:extLst>
              <a:ext uri="{FF2B5EF4-FFF2-40B4-BE49-F238E27FC236}">
                <a16:creationId xmlns:a16="http://schemas.microsoft.com/office/drawing/2014/main" id="{76E42898-451F-4069-A0DD-387EC6628ABA}"/>
              </a:ext>
            </a:extLst>
          </p:cNvPr>
          <p:cNvSpPr txBox="1">
            <a:spLocks/>
          </p:cNvSpPr>
          <p:nvPr/>
        </p:nvSpPr>
        <p:spPr>
          <a:xfrm>
            <a:off x="719739" y="1624557"/>
            <a:ext cx="6443062" cy="477866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Cambria" panose="02040503050406030204" pitchFamily="18" charset="0"/>
                <a:ea typeface="Cambria" panose="02040503050406030204" pitchFamily="18" charset="0"/>
              </a:rPr>
              <a:t>A hydraulic pump is a mechanical device of power that converts mechanical power into hydraulic energy.</a:t>
            </a:r>
          </a:p>
          <a:p>
            <a:r>
              <a:rPr lang="en-US" sz="2400">
                <a:latin typeface="Cambria" panose="02040503050406030204" pitchFamily="18" charset="0"/>
                <a:ea typeface="Cambria" panose="02040503050406030204" pitchFamily="18" charset="0"/>
              </a:rPr>
              <a:t>Hydraulic pumps are used to lift the water from low head to high head. </a:t>
            </a:r>
          </a:p>
          <a:p>
            <a:r>
              <a:rPr lang="en-US" sz="2400">
                <a:latin typeface="Cambria" panose="02040503050406030204" pitchFamily="18" charset="0"/>
                <a:ea typeface="Cambria" panose="02040503050406030204" pitchFamily="18" charset="0"/>
              </a:rPr>
              <a:t>When a hydraulic pump operates, it creates a vacuum at the pump inlet, which forces liquid from the reservoir into the inlet line to the pump and by mechanical action delivers this liquid to the pump outlet and forces it into the hydraulic system. </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527672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D5C6F2E-04A9-487B-AD66-01D18FED3319}"/>
              </a:ext>
            </a:extLst>
          </p:cNvPr>
          <p:cNvSpPr>
            <a:spLocks noGrp="1"/>
          </p:cNvSpPr>
          <p:nvPr>
            <p:ph type="title"/>
          </p:nvPr>
        </p:nvSpPr>
        <p:spPr>
          <a:xfrm>
            <a:off x="581192" y="492301"/>
            <a:ext cx="11029616" cy="1013800"/>
          </a:xfrm>
        </p:spPr>
        <p:txBody>
          <a:bodyPr/>
          <a:lstStyle/>
          <a:p>
            <a:r>
              <a:rPr lang="en-IN" dirty="0">
                <a:latin typeface="Cambria" panose="02040503050406030204" pitchFamily="18" charset="0"/>
                <a:ea typeface="Cambria" panose="02040503050406030204" pitchFamily="18" charset="0"/>
              </a:rPr>
              <a:t>Classification of Hydraulic pumps</a:t>
            </a:r>
          </a:p>
        </p:txBody>
      </p:sp>
      <p:graphicFrame>
        <p:nvGraphicFramePr>
          <p:cNvPr id="9" name="Diagram 8">
            <a:extLst>
              <a:ext uri="{FF2B5EF4-FFF2-40B4-BE49-F238E27FC236}">
                <a16:creationId xmlns:a16="http://schemas.microsoft.com/office/drawing/2014/main" id="{E1F9724C-9E6D-45E5-B677-EE86D4845D94}"/>
              </a:ext>
            </a:extLst>
          </p:cNvPr>
          <p:cNvGraphicFramePr/>
          <p:nvPr>
            <p:extLst>
              <p:ext uri="{D42A27DB-BD31-4B8C-83A1-F6EECF244321}">
                <p14:modId xmlns:p14="http://schemas.microsoft.com/office/powerpoint/2010/main" val="1297768842"/>
              </p:ext>
            </p:extLst>
          </p:nvPr>
        </p:nvGraphicFramePr>
        <p:xfrm>
          <a:off x="1229157" y="825185"/>
          <a:ext cx="10088707" cy="6179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881038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20A70A-E253-4379-8E3F-65C53B9A3CF1}"/>
              </a:ext>
            </a:extLst>
          </p:cNvPr>
          <p:cNvGrpSpPr/>
          <p:nvPr/>
        </p:nvGrpSpPr>
        <p:grpSpPr>
          <a:xfrm>
            <a:off x="6373090" y="2022763"/>
            <a:ext cx="5805055" cy="4003964"/>
            <a:chOff x="4544291" y="1703257"/>
            <a:chExt cx="7204364" cy="4337325"/>
          </a:xfrm>
        </p:grpSpPr>
        <p:pic>
          <p:nvPicPr>
            <p:cNvPr id="3" name="Picture 2" descr="Centrifugal Pump - Working Principle, Main Parts with Application ...">
              <a:extLst>
                <a:ext uri="{FF2B5EF4-FFF2-40B4-BE49-F238E27FC236}">
                  <a16:creationId xmlns:a16="http://schemas.microsoft.com/office/drawing/2014/main" id="{9CD879DD-DAC4-4ADF-8D08-6BAEAF2E791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091" b="11078"/>
            <a:stretch/>
          </p:blipFill>
          <p:spPr bwMode="auto">
            <a:xfrm>
              <a:off x="4544291" y="1703257"/>
              <a:ext cx="7204364" cy="43373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4CDAE2B-3DE9-4873-9BA6-CFD2E4648FB5}"/>
                </a:ext>
              </a:extLst>
            </p:cNvPr>
            <p:cNvSpPr/>
            <p:nvPr/>
          </p:nvSpPr>
          <p:spPr>
            <a:xfrm>
              <a:off x="10917382" y="3837709"/>
              <a:ext cx="360218" cy="22028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5" name="Content Placeholder 2">
            <a:extLst>
              <a:ext uri="{FF2B5EF4-FFF2-40B4-BE49-F238E27FC236}">
                <a16:creationId xmlns:a16="http://schemas.microsoft.com/office/drawing/2014/main" id="{5383F272-6B7E-4EA3-B524-E20372E97D93}"/>
              </a:ext>
            </a:extLst>
          </p:cNvPr>
          <p:cNvSpPr txBox="1">
            <a:spLocks/>
          </p:cNvSpPr>
          <p:nvPr/>
        </p:nvSpPr>
        <p:spPr>
          <a:xfrm>
            <a:off x="207818" y="1745676"/>
            <a:ext cx="6606439" cy="4849090"/>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2400">
                <a:latin typeface="Cambria" panose="02040503050406030204" pitchFamily="18" charset="0"/>
                <a:ea typeface="Cambria" panose="02040503050406030204" pitchFamily="18" charset="0"/>
              </a:rPr>
              <a:t>It uses rotational kinetic energy to deliver the fluid. </a:t>
            </a:r>
          </a:p>
          <a:p>
            <a:pPr algn="just"/>
            <a:r>
              <a:rPr lang="en-US" sz="2400">
                <a:latin typeface="Cambria" panose="02040503050406030204" pitchFamily="18" charset="0"/>
                <a:ea typeface="Cambria" panose="02040503050406030204" pitchFamily="18" charset="0"/>
              </a:rPr>
              <a:t>The rotational energy typically comes from an engine or electric motor. </a:t>
            </a:r>
          </a:p>
          <a:p>
            <a:pPr algn="just"/>
            <a:r>
              <a:rPr lang="en-US" sz="2400">
                <a:latin typeface="Cambria" panose="02040503050406030204" pitchFamily="18" charset="0"/>
                <a:ea typeface="Cambria" panose="02040503050406030204" pitchFamily="18" charset="0"/>
              </a:rPr>
              <a:t>The fluid enters the pump impeller along or near to the rotating axis, accelerates in the propeller and flung out to the periphery by centrifugal force </a:t>
            </a:r>
          </a:p>
          <a:p>
            <a:pPr algn="just"/>
            <a:r>
              <a:rPr lang="en-US" sz="2400">
                <a:latin typeface="Cambria" panose="02040503050406030204" pitchFamily="18" charset="0"/>
                <a:ea typeface="Cambria" panose="02040503050406030204" pitchFamily="18" charset="0"/>
              </a:rPr>
              <a:t>In centrifugal pump the delivery is not constant and varies according to the outlet pressure.</a:t>
            </a:r>
          </a:p>
          <a:p>
            <a:pPr algn="just"/>
            <a:r>
              <a:rPr lang="en-US" sz="2400">
                <a:latin typeface="Cambria" panose="02040503050406030204" pitchFamily="18" charset="0"/>
                <a:ea typeface="Cambria" panose="02040503050406030204" pitchFamily="18" charset="0"/>
              </a:rPr>
              <a:t>These pumps are not suitable for high pressure applications and are generally used for low-pressure and high-volume flow applications. </a:t>
            </a:r>
          </a:p>
          <a:p>
            <a:pPr algn="just"/>
            <a:r>
              <a:rPr lang="en-US" sz="2400">
                <a:latin typeface="Cambria" panose="02040503050406030204" pitchFamily="18" charset="0"/>
                <a:ea typeface="Cambria" panose="02040503050406030204" pitchFamily="18" charset="0"/>
              </a:rPr>
              <a:t>The maximum pressure capacity is limited to 20-30 bars and the specific speed ranges from 500 to 10000. </a:t>
            </a:r>
            <a:endParaRPr lang="en-US" sz="2400" dirty="0">
              <a:latin typeface="Cambria" panose="02040503050406030204" pitchFamily="18" charset="0"/>
              <a:ea typeface="Cambria" panose="02040503050406030204" pitchFamily="18" charset="0"/>
            </a:endParaRPr>
          </a:p>
        </p:txBody>
      </p:sp>
      <p:sp>
        <p:nvSpPr>
          <p:cNvPr id="6" name="Title 1">
            <a:extLst>
              <a:ext uri="{FF2B5EF4-FFF2-40B4-BE49-F238E27FC236}">
                <a16:creationId xmlns:a16="http://schemas.microsoft.com/office/drawing/2014/main" id="{D8C3B8EB-C481-44D9-8737-FECFDE5D684A}"/>
              </a:ext>
            </a:extLst>
          </p:cNvPr>
          <p:cNvSpPr>
            <a:spLocks noGrp="1"/>
          </p:cNvSpPr>
          <p:nvPr>
            <p:ph type="title"/>
          </p:nvPr>
        </p:nvSpPr>
        <p:spPr>
          <a:xfrm>
            <a:off x="581192" y="947824"/>
            <a:ext cx="11029616" cy="1013800"/>
          </a:xfrm>
        </p:spPr>
        <p:txBody>
          <a:bodyPr/>
          <a:lstStyle/>
          <a:p>
            <a:r>
              <a:rPr lang="en-IN" dirty="0">
                <a:latin typeface="Cambria" panose="02040503050406030204" pitchFamily="18" charset="0"/>
                <a:ea typeface="Cambria" panose="02040503050406030204" pitchFamily="18" charset="0"/>
              </a:rPr>
              <a:t>Centrifugal pump</a:t>
            </a:r>
          </a:p>
        </p:txBody>
      </p:sp>
    </p:spTree>
    <p:extLst>
      <p:ext uri="{BB962C8B-B14F-4D97-AF65-F5344CB8AC3E}">
        <p14:creationId xmlns:p14="http://schemas.microsoft.com/office/powerpoint/2010/main" val="35085072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0039DB-5D61-4B32-A03B-BD4EB9F255E2}"/>
              </a:ext>
            </a:extLst>
          </p:cNvPr>
          <p:cNvSpPr txBox="1"/>
          <p:nvPr/>
        </p:nvSpPr>
        <p:spPr>
          <a:xfrm>
            <a:off x="571500" y="2444497"/>
            <a:ext cx="6896100" cy="1200329"/>
          </a:xfrm>
          <a:prstGeom prst="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n-US" sz="7200" b="1" dirty="0">
                <a:latin typeface="Cambria" panose="02040503050406030204" pitchFamily="18" charset="0"/>
                <a:ea typeface="Cambria" panose="02040503050406030204" pitchFamily="18" charset="0"/>
              </a:rPr>
              <a:t>Thank You</a:t>
            </a:r>
          </a:p>
        </p:txBody>
      </p:sp>
      <p:grpSp>
        <p:nvGrpSpPr>
          <p:cNvPr id="6" name="Group 5">
            <a:extLst>
              <a:ext uri="{FF2B5EF4-FFF2-40B4-BE49-F238E27FC236}">
                <a16:creationId xmlns:a16="http://schemas.microsoft.com/office/drawing/2014/main" id="{82B5D750-F16B-4423-92C1-5F7B7E470CD5}"/>
              </a:ext>
            </a:extLst>
          </p:cNvPr>
          <p:cNvGrpSpPr/>
          <p:nvPr/>
        </p:nvGrpSpPr>
        <p:grpSpPr>
          <a:xfrm>
            <a:off x="4381500" y="3454865"/>
            <a:ext cx="6896100" cy="1240498"/>
            <a:chOff x="4381500" y="3454865"/>
            <a:chExt cx="6896100" cy="1240498"/>
          </a:xfrm>
          <a:scene3d>
            <a:camera prst="orthographicFront">
              <a:rot lat="0" lon="0" rev="0"/>
            </a:camera>
            <a:lightRig rig="balanced" dir="t">
              <a:rot lat="0" lon="0" rev="8700000"/>
            </a:lightRig>
          </a:scene3d>
        </p:grpSpPr>
        <p:grpSp>
          <p:nvGrpSpPr>
            <p:cNvPr id="7" name="Group 6">
              <a:extLst>
                <a:ext uri="{FF2B5EF4-FFF2-40B4-BE49-F238E27FC236}">
                  <a16:creationId xmlns:a16="http://schemas.microsoft.com/office/drawing/2014/main" id="{083611EC-AF8B-4070-BF6E-9AC28787CB6B}"/>
                </a:ext>
              </a:extLst>
            </p:cNvPr>
            <p:cNvGrpSpPr/>
            <p:nvPr/>
          </p:nvGrpSpPr>
          <p:grpSpPr>
            <a:xfrm>
              <a:off x="4381500" y="3454865"/>
              <a:ext cx="6896100" cy="1240498"/>
              <a:chOff x="4381500" y="3454865"/>
              <a:chExt cx="6896100" cy="1240498"/>
            </a:xfrm>
          </p:grpSpPr>
          <p:sp>
            <p:nvSpPr>
              <p:cNvPr id="11" name="TextBox 10">
                <a:extLst>
                  <a:ext uri="{FF2B5EF4-FFF2-40B4-BE49-F238E27FC236}">
                    <a16:creationId xmlns:a16="http://schemas.microsoft.com/office/drawing/2014/main" id="{3A07F5B9-0A31-498E-B55A-020D90C17238}"/>
                  </a:ext>
                </a:extLst>
              </p:cNvPr>
              <p:cNvSpPr txBox="1"/>
              <p:nvPr/>
            </p:nvSpPr>
            <p:spPr>
              <a:xfrm>
                <a:off x="4381500" y="3495034"/>
                <a:ext cx="6896100" cy="1200329"/>
              </a:xfrm>
              <a:prstGeom prst="rect">
                <a:avLst/>
              </a:prstGeom>
              <a:solidFill>
                <a:schemeClr val="tx2">
                  <a:lumMod val="75000"/>
                </a:schemeClr>
              </a:solidFill>
              <a:ln>
                <a:noFill/>
              </a:ln>
              <a:effectLst>
                <a:outerShdw blurRad="44450" dist="27940" dir="5400000" algn="ctr">
                  <a:srgbClr val="000000">
                    <a:alpha val="32000"/>
                  </a:srgbClr>
                </a:outerShdw>
              </a:effectLst>
              <a:sp3d>
                <a:bevelT w="190500" h="38100"/>
              </a:sp3d>
            </p:spPr>
            <p:txBody>
              <a:bodyPr wrap="square">
                <a:spAutoFit/>
              </a:bodyPr>
              <a:lstStyle/>
              <a:p>
                <a:pPr algn="ctr"/>
                <a:endParaRPr lang="en-US" sz="7200" b="1" dirty="0">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45DC1F13-60F9-4248-99BE-FF1C96A5AC8D}"/>
                  </a:ext>
                </a:extLst>
              </p:cNvPr>
              <p:cNvSpPr txBox="1"/>
              <p:nvPr/>
            </p:nvSpPr>
            <p:spPr>
              <a:xfrm>
                <a:off x="5973041" y="3454865"/>
                <a:ext cx="3713018" cy="369332"/>
              </a:xfrm>
              <a:prstGeom prst="rect">
                <a:avLst/>
              </a:prstGeom>
              <a:noFill/>
              <a:ln>
                <a:noFill/>
              </a:ln>
              <a:effectLst>
                <a:outerShdw blurRad="44450" dist="27940" dir="5400000" algn="ctr">
                  <a:srgbClr val="000000">
                    <a:alpha val="32000"/>
                  </a:srgbClr>
                </a:outerShdw>
              </a:effectLst>
              <a:sp3d>
                <a:bevelT w="190500" h="38100"/>
              </a:sp3d>
            </p:spPr>
            <p:txBody>
              <a:bodyPr wrap="square" rtlCol="0">
                <a:spAutoFit/>
              </a:bodyPr>
              <a:lstStyle/>
              <a:p>
                <a:pPr algn="r"/>
                <a:endParaRPr lang="en-IN" dirty="0">
                  <a:solidFill>
                    <a:schemeClr val="accent4">
                      <a:lumMod val="60000"/>
                      <a:lumOff val="40000"/>
                    </a:schemeClr>
                  </a:solidFill>
                  <a:latin typeface="Cambria" panose="02040503050406030204" pitchFamily="18" charset="0"/>
                  <a:ea typeface="Cambria" panose="02040503050406030204" pitchFamily="18" charset="0"/>
                </a:endParaRPr>
              </a:p>
            </p:txBody>
          </p:sp>
        </p:grpSp>
        <p:sp>
          <p:nvSpPr>
            <p:cNvPr id="10" name="TextBox 9">
              <a:extLst>
                <a:ext uri="{FF2B5EF4-FFF2-40B4-BE49-F238E27FC236}">
                  <a16:creationId xmlns:a16="http://schemas.microsoft.com/office/drawing/2014/main" id="{96899910-AE18-4EB0-90D7-F9FB0B78C8FF}"/>
                </a:ext>
              </a:extLst>
            </p:cNvPr>
            <p:cNvSpPr txBox="1"/>
            <p:nvPr/>
          </p:nvSpPr>
          <p:spPr>
            <a:xfrm>
              <a:off x="4724400" y="3487935"/>
              <a:ext cx="5060246" cy="1200329"/>
            </a:xfrm>
            <a:prstGeom prst="rect">
              <a:avLst/>
            </a:prstGeom>
            <a:noFill/>
            <a:ln>
              <a:noFill/>
            </a:ln>
            <a:effectLst>
              <a:outerShdw blurRad="44450" dist="27940" dir="5400000" algn="ctr">
                <a:srgbClr val="000000">
                  <a:alpha val="32000"/>
                </a:srgbClr>
              </a:outerShdw>
            </a:effectLst>
            <a:sp3d>
              <a:bevelT w="190500" h="38100"/>
            </a:sp3d>
          </p:spPr>
          <p:txBody>
            <a:bodyPr wrap="square">
              <a:spAutoFit/>
            </a:bodyPr>
            <a:lstStyle/>
            <a:p>
              <a:pPr algn="r"/>
              <a:r>
                <a:rPr lang="en-US" b="1" dirty="0">
                  <a:solidFill>
                    <a:schemeClr val="bg1"/>
                  </a:solidFill>
                  <a:latin typeface="Cambria" panose="02040503050406030204" pitchFamily="18" charset="0"/>
                  <a:ea typeface="Cambria" panose="02040503050406030204" pitchFamily="18" charset="0"/>
                </a:rPr>
                <a:t>Mr. Anil Kumar</a:t>
              </a:r>
            </a:p>
            <a:p>
              <a:pPr algn="r"/>
              <a:r>
                <a:rPr lang="en-US" dirty="0">
                  <a:solidFill>
                    <a:schemeClr val="bg1"/>
                  </a:solidFill>
                  <a:latin typeface="Cambria" panose="02040503050406030204" pitchFamily="18" charset="0"/>
                  <a:ea typeface="Cambria" panose="02040503050406030204" pitchFamily="18" charset="0"/>
                </a:rPr>
                <a:t>Assistant professor, </a:t>
              </a:r>
            </a:p>
            <a:p>
              <a:pPr algn="r"/>
              <a:r>
                <a:rPr lang="en-US" dirty="0">
                  <a:solidFill>
                    <a:schemeClr val="bg1"/>
                  </a:solidFill>
                  <a:latin typeface="Cambria" panose="02040503050406030204" pitchFamily="18" charset="0"/>
                  <a:ea typeface="Cambria" panose="02040503050406030204" pitchFamily="18" charset="0"/>
                </a:rPr>
                <a:t>Dept. of Mechanical Engineering,</a:t>
              </a:r>
            </a:p>
            <a:p>
              <a:pPr algn="r"/>
              <a:r>
                <a:rPr lang="en-US" dirty="0">
                  <a:solidFill>
                    <a:schemeClr val="bg1"/>
                  </a:solidFill>
                  <a:latin typeface="Cambria" panose="02040503050406030204" pitchFamily="18" charset="0"/>
                  <a:ea typeface="Cambria" panose="02040503050406030204" pitchFamily="18" charset="0"/>
                </a:rPr>
                <a:t>ATMECE, Mysuru</a:t>
              </a:r>
              <a:endParaRPr lang="en-IN" dirty="0">
                <a:solidFill>
                  <a:schemeClr val="bg1"/>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15015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3CEEB-252B-4998-A4D3-00889240C63B}"/>
              </a:ext>
            </a:extLst>
          </p:cNvPr>
          <p:cNvSpPr>
            <a:spLocks noGrp="1"/>
          </p:cNvSpPr>
          <p:nvPr>
            <p:ph type="title"/>
          </p:nvPr>
        </p:nvSpPr>
        <p:spPr/>
        <p:txBody>
          <a:bodyPr/>
          <a:lstStyle/>
          <a:p>
            <a:r>
              <a:rPr lang="en-US" dirty="0">
                <a:solidFill>
                  <a:srgbClr val="C00000"/>
                </a:solidFill>
                <a:latin typeface="Cambria" panose="02040503050406030204" pitchFamily="18" charset="0"/>
                <a:ea typeface="Cambria" panose="02040503050406030204" pitchFamily="18" charset="0"/>
              </a:rPr>
              <a:t>Steam</a:t>
            </a:r>
            <a:endParaRPr lang="en-IN" dirty="0">
              <a:solidFill>
                <a:srgbClr val="C00000"/>
              </a:solidFill>
              <a:latin typeface="Cambria" panose="02040503050406030204" pitchFamily="18" charset="0"/>
              <a:ea typeface="Cambria" panose="02040503050406030204" pitchFamily="18" charset="0"/>
            </a:endParaRPr>
          </a:p>
        </p:txBody>
      </p:sp>
      <p:grpSp>
        <p:nvGrpSpPr>
          <p:cNvPr id="5" name="Group 4">
            <a:extLst>
              <a:ext uri="{FF2B5EF4-FFF2-40B4-BE49-F238E27FC236}">
                <a16:creationId xmlns:a16="http://schemas.microsoft.com/office/drawing/2014/main" id="{A64E5712-61D4-4C4C-AE46-BAFE1F862D63}"/>
              </a:ext>
            </a:extLst>
          </p:cNvPr>
          <p:cNvGrpSpPr/>
          <p:nvPr/>
        </p:nvGrpSpPr>
        <p:grpSpPr>
          <a:xfrm>
            <a:off x="0" y="0"/>
            <a:ext cx="12192000" cy="6858000"/>
            <a:chOff x="0" y="0"/>
            <a:chExt cx="12192000" cy="6858000"/>
          </a:xfrm>
        </p:grpSpPr>
        <p:sp>
          <p:nvSpPr>
            <p:cNvPr id="3" name="Rectangle 2">
              <a:extLst>
                <a:ext uri="{FF2B5EF4-FFF2-40B4-BE49-F238E27FC236}">
                  <a16:creationId xmlns:a16="http://schemas.microsoft.com/office/drawing/2014/main" id="{D5C37A15-8C68-45EF-8EDB-25DF53B78C67}"/>
                </a:ext>
              </a:extLst>
            </p:cNvPr>
            <p:cNvSpPr/>
            <p:nvPr/>
          </p:nvSpPr>
          <p:spPr>
            <a:xfrm>
              <a:off x="0"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026" name="Picture 2" descr="Super-hot water in less than a billionth of a second - Cosmos Magazine">
              <a:extLst>
                <a:ext uri="{FF2B5EF4-FFF2-40B4-BE49-F238E27FC236}">
                  <a16:creationId xmlns:a16="http://schemas.microsoft.com/office/drawing/2014/main" id="{A65FBA2C-D185-466C-A811-51C3EDF2F4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0"/>
              <a:ext cx="993457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a:extLst>
              <a:ext uri="{FF2B5EF4-FFF2-40B4-BE49-F238E27FC236}">
                <a16:creationId xmlns:a16="http://schemas.microsoft.com/office/drawing/2014/main" id="{94D6A1E5-AE5B-47C6-8E5B-C3E45FDB2FF3}"/>
              </a:ext>
            </a:extLst>
          </p:cNvPr>
          <p:cNvSpPr txBox="1">
            <a:spLocks/>
          </p:cNvSpPr>
          <p:nvPr/>
        </p:nvSpPr>
        <p:spPr>
          <a:xfrm>
            <a:off x="784266" y="96021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a:solidFill>
                  <a:schemeClr val="bg1"/>
                </a:solidFill>
                <a:latin typeface="Cambria" panose="02040503050406030204" pitchFamily="18" charset="0"/>
                <a:ea typeface="Cambria" panose="02040503050406030204" pitchFamily="18" charset="0"/>
              </a:rPr>
              <a:t>Steam</a:t>
            </a:r>
            <a:endParaRPr lang="en-IN" sz="4800" b="1" dirty="0">
              <a:solidFill>
                <a:schemeClr val="bg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98132645"/>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4043</TotalTime>
  <Words>3640</Words>
  <Application>Microsoft Office PowerPoint</Application>
  <PresentationFormat>Widescreen</PresentationFormat>
  <Paragraphs>404</Paragraphs>
  <Slides>86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86</vt:i4>
      </vt:variant>
    </vt:vector>
  </HeadingPairs>
  <TitlesOfParts>
    <vt:vector size="94" baseType="lpstr">
      <vt:lpstr>Arial</vt:lpstr>
      <vt:lpstr>Calibri</vt:lpstr>
      <vt:lpstr>Calibri Light</vt:lpstr>
      <vt:lpstr>Cambria</vt:lpstr>
      <vt:lpstr>Cambria Math</vt:lpstr>
      <vt:lpstr>Times New Roman</vt:lpstr>
      <vt:lpstr>Wingdings</vt:lpstr>
      <vt:lpstr>Custom Design</vt:lpstr>
      <vt:lpstr>PowerPoint Presentation</vt:lpstr>
      <vt:lpstr>PowerPoint Presentation</vt:lpstr>
      <vt:lpstr>PowerPoint Presentation</vt:lpstr>
      <vt:lpstr>PowerPoint Presentation</vt:lpstr>
      <vt:lpstr>PowerPoint Presentation</vt:lpstr>
      <vt:lpstr>Role of Mechanical Engineering in Industries and Society: </vt:lpstr>
      <vt:lpstr>PowerPoint Presentation</vt:lpstr>
      <vt:lpstr>PowerPoint Presentation</vt:lpstr>
      <vt:lpstr>Steam</vt:lpstr>
      <vt:lpstr>Steam</vt:lpstr>
      <vt:lpstr>Application of Steam</vt:lpstr>
      <vt:lpstr>t-h Diagram (Temperature-Enthalpy)</vt:lpstr>
      <vt:lpstr>Formation of Steam</vt:lpstr>
      <vt:lpstr>Steam</vt:lpstr>
      <vt:lpstr>Important definitions related to Steam</vt:lpstr>
      <vt:lpstr>Important definitions related to Steam</vt:lpstr>
      <vt:lpstr>Important definitions related to Steam</vt:lpstr>
      <vt:lpstr>Steam</vt:lpstr>
      <vt:lpstr>Steam tables</vt:lpstr>
      <vt:lpstr>Important definitions related to Steam</vt:lpstr>
      <vt:lpstr>1. Find the enthalpy of 1kg of steam at 12 bar when, (a) steam is saturated, (b) steam is 22% wet and  (c) superheated to 250oc. Use the steam table. Assume the specific heat of the superheated steam as 2.25 KJ/KgK.</vt:lpstr>
      <vt:lpstr>2. A steam at 10 bar and dryness 0.98 receives 140KJ/kg at the same pressure. What is the final state of the steam?</vt:lpstr>
      <vt:lpstr>PowerPoint Presentation</vt:lpstr>
      <vt:lpstr>3. 6 kg of wet steam contains 0.56kg of water particles in it. What is the dryness fraction of the steam?</vt:lpstr>
      <vt:lpstr>4. The enthalpy of 1 kg of steam at 70 bar is 2680KJ. What is the condition of the steam?</vt:lpstr>
      <vt:lpstr>5. 5 kg of wet steam of dryness fraction 0.8, passes from a boiler to a superheater at a constant pressure of 1MPa absolute. In the superheater the temperature  increases to 350oC. Determine the amount of heat supplied in the superheater. The specific heat of super heated steam Cps = 2.25 KJ/KgK</vt:lpstr>
      <vt:lpstr>6. Find the specific volume and enthalpy of 1Kg of steam at 0.8 Mpa. (i) when the dryness fraction is 0.9 (ii) when the steam is superheated to a temperature of 300oC The specific heat of Superheated steam is 2.25kJ/kgK</vt:lpstr>
      <vt:lpstr>Application of Steam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Tidal power plant: </vt:lpstr>
      <vt:lpstr>Tidal Cycle: </vt:lpstr>
      <vt:lpstr>Construction &amp; Working of Tidal power Plant: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a pump?</vt:lpstr>
      <vt:lpstr>Classification of Hydraulic pumps</vt:lpstr>
      <vt:lpstr>Centrifugal pump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Thejkumar J</dc:creator>
  <cp:lastModifiedBy>Anil Kumar</cp:lastModifiedBy>
  <cp:revision>132</cp:revision>
  <dcterms:created xsi:type="dcterms:W3CDTF">2020-09-02T14:22:46Z</dcterms:created>
  <dcterms:modified xsi:type="dcterms:W3CDTF">2023-06-08T09:55:10Z</dcterms:modified>
</cp:coreProperties>
</file>